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60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7" r:id="rId12"/>
    <p:sldId id="268" r:id="rId13"/>
    <p:sldId id="265" r:id="rId14"/>
    <p:sldId id="269" r:id="rId15"/>
    <p:sldId id="270" r:id="rId16"/>
    <p:sldId id="271" r:id="rId17"/>
    <p:sldId id="272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5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49E6487-DA0F-4F55-8025-FE0C5912F573}" type="doc">
      <dgm:prSet loTypeId="urn:microsoft.com/office/officeart/2005/8/layout/hProcess9" loCatId="process" qsTypeId="urn:microsoft.com/office/officeart/2005/8/quickstyle/3d5" qsCatId="3D" csTypeId="urn:microsoft.com/office/officeart/2005/8/colors/colorful2" csCatId="colorful" phldr="1"/>
      <dgm:spPr/>
    </dgm:pt>
    <dgm:pt modelId="{E25323C3-4165-4C28-A91F-8020673CBDB3}">
      <dgm:prSet phldrT="[Текст]"/>
      <dgm:spPr/>
      <dgm:t>
        <a:bodyPr/>
        <a:lstStyle/>
        <a:p>
          <a:r>
            <a:rPr lang="ru-RU" dirty="0"/>
            <a:t>Физическое развитие</a:t>
          </a:r>
        </a:p>
      </dgm:t>
    </dgm:pt>
    <dgm:pt modelId="{9C7359ED-2EC3-47E8-9632-AF8A496423F6}" type="parTrans" cxnId="{385C64B5-F279-4CBC-A238-EF60BE6FD00D}">
      <dgm:prSet/>
      <dgm:spPr/>
      <dgm:t>
        <a:bodyPr/>
        <a:lstStyle/>
        <a:p>
          <a:endParaRPr lang="ru-RU"/>
        </a:p>
      </dgm:t>
    </dgm:pt>
    <dgm:pt modelId="{C872B86B-6C3B-491C-9FB7-2D46EB864FC0}" type="sibTrans" cxnId="{385C64B5-F279-4CBC-A238-EF60BE6FD00D}">
      <dgm:prSet/>
      <dgm:spPr/>
      <dgm:t>
        <a:bodyPr/>
        <a:lstStyle/>
        <a:p>
          <a:endParaRPr lang="ru-RU"/>
        </a:p>
      </dgm:t>
    </dgm:pt>
    <dgm:pt modelId="{26637297-C5F2-4898-80BA-69705E1A73F3}">
      <dgm:prSet phldrT="[Текст]"/>
      <dgm:spPr/>
      <dgm:t>
        <a:bodyPr/>
        <a:lstStyle/>
        <a:p>
          <a:r>
            <a:rPr lang="ru-RU" dirty="0"/>
            <a:t>Социально-коммуникативное развитие</a:t>
          </a:r>
        </a:p>
      </dgm:t>
    </dgm:pt>
    <dgm:pt modelId="{977388B1-E41C-453E-94F1-EEE1AD879529}" type="parTrans" cxnId="{190119CF-C5DA-4635-90A1-BD7246DE2D90}">
      <dgm:prSet/>
      <dgm:spPr/>
      <dgm:t>
        <a:bodyPr/>
        <a:lstStyle/>
        <a:p>
          <a:endParaRPr lang="ru-RU"/>
        </a:p>
      </dgm:t>
    </dgm:pt>
    <dgm:pt modelId="{8D123A80-CA0C-4A6E-85E6-A837CD7803AA}" type="sibTrans" cxnId="{190119CF-C5DA-4635-90A1-BD7246DE2D90}">
      <dgm:prSet/>
      <dgm:spPr/>
      <dgm:t>
        <a:bodyPr/>
        <a:lstStyle/>
        <a:p>
          <a:endParaRPr lang="ru-RU"/>
        </a:p>
      </dgm:t>
    </dgm:pt>
    <dgm:pt modelId="{B9454823-70B1-40BE-951C-85863B61A5A2}">
      <dgm:prSet phldrT="[Текст]"/>
      <dgm:spPr/>
      <dgm:t>
        <a:bodyPr/>
        <a:lstStyle/>
        <a:p>
          <a:r>
            <a:rPr lang="ru-RU" dirty="0"/>
            <a:t>Речевое развитие</a:t>
          </a:r>
        </a:p>
      </dgm:t>
    </dgm:pt>
    <dgm:pt modelId="{46FE91D3-C646-4622-98F9-5EB4E8D751C7}" type="parTrans" cxnId="{F56B0540-E0D9-4DD8-B04C-AFED74DD4596}">
      <dgm:prSet/>
      <dgm:spPr/>
      <dgm:t>
        <a:bodyPr/>
        <a:lstStyle/>
        <a:p>
          <a:endParaRPr lang="ru-RU"/>
        </a:p>
      </dgm:t>
    </dgm:pt>
    <dgm:pt modelId="{6E9F5CC8-90A9-4576-9698-D579A48A3277}" type="sibTrans" cxnId="{F56B0540-E0D9-4DD8-B04C-AFED74DD4596}">
      <dgm:prSet/>
      <dgm:spPr/>
      <dgm:t>
        <a:bodyPr/>
        <a:lstStyle/>
        <a:p>
          <a:endParaRPr lang="ru-RU"/>
        </a:p>
      </dgm:t>
    </dgm:pt>
    <dgm:pt modelId="{338C3A87-2DAD-4674-9293-0D1B5B387692}">
      <dgm:prSet phldrT="[Текст]"/>
      <dgm:spPr/>
      <dgm:t>
        <a:bodyPr/>
        <a:lstStyle/>
        <a:p>
          <a:r>
            <a:rPr lang="ru-RU" dirty="0"/>
            <a:t>Познавательное развитие</a:t>
          </a:r>
        </a:p>
      </dgm:t>
    </dgm:pt>
    <dgm:pt modelId="{30D1CE22-C35D-4085-97D5-7765A751012B}" type="parTrans" cxnId="{77BEF467-2073-4216-A4C9-767A8E2EDD9E}">
      <dgm:prSet/>
      <dgm:spPr/>
      <dgm:t>
        <a:bodyPr/>
        <a:lstStyle/>
        <a:p>
          <a:endParaRPr lang="ru-RU"/>
        </a:p>
      </dgm:t>
    </dgm:pt>
    <dgm:pt modelId="{ACC25994-EDFB-40F7-B6F3-2000F4ECEF26}" type="sibTrans" cxnId="{77BEF467-2073-4216-A4C9-767A8E2EDD9E}">
      <dgm:prSet/>
      <dgm:spPr/>
      <dgm:t>
        <a:bodyPr/>
        <a:lstStyle/>
        <a:p>
          <a:endParaRPr lang="ru-RU"/>
        </a:p>
      </dgm:t>
    </dgm:pt>
    <dgm:pt modelId="{10C0A8AC-E466-4E9D-BCC8-C993043CB3EE}">
      <dgm:prSet phldrT="[Текст]"/>
      <dgm:spPr/>
      <dgm:t>
        <a:bodyPr/>
        <a:lstStyle/>
        <a:p>
          <a:r>
            <a:rPr lang="ru-RU" dirty="0"/>
            <a:t>Художественно-эстетическое развитие</a:t>
          </a:r>
        </a:p>
      </dgm:t>
    </dgm:pt>
    <dgm:pt modelId="{6DE1E48F-2EB6-4ABE-83A6-4951C7EFF314}" type="parTrans" cxnId="{2C68EF0C-EF59-481F-A0E7-9771442E29A1}">
      <dgm:prSet/>
      <dgm:spPr/>
      <dgm:t>
        <a:bodyPr/>
        <a:lstStyle/>
        <a:p>
          <a:endParaRPr lang="ru-RU"/>
        </a:p>
      </dgm:t>
    </dgm:pt>
    <dgm:pt modelId="{CD1B6747-E233-4C5A-B494-C69F6C65F867}" type="sibTrans" cxnId="{2C68EF0C-EF59-481F-A0E7-9771442E29A1}">
      <dgm:prSet/>
      <dgm:spPr/>
      <dgm:t>
        <a:bodyPr/>
        <a:lstStyle/>
        <a:p>
          <a:endParaRPr lang="ru-RU"/>
        </a:p>
      </dgm:t>
    </dgm:pt>
    <dgm:pt modelId="{183AFCA5-4D32-4F7A-A8F8-8EA30D8FCD1A}" type="pres">
      <dgm:prSet presAssocID="{C49E6487-DA0F-4F55-8025-FE0C5912F573}" presName="CompostProcess" presStyleCnt="0">
        <dgm:presLayoutVars>
          <dgm:dir/>
          <dgm:resizeHandles val="exact"/>
        </dgm:presLayoutVars>
      </dgm:prSet>
      <dgm:spPr/>
    </dgm:pt>
    <dgm:pt modelId="{CF55611D-8B8C-4D06-8FC4-B678282B09FB}" type="pres">
      <dgm:prSet presAssocID="{C49E6487-DA0F-4F55-8025-FE0C5912F573}" presName="arrow" presStyleLbl="bgShp" presStyleIdx="0" presStyleCnt="1"/>
      <dgm:spPr/>
    </dgm:pt>
    <dgm:pt modelId="{4050BB0F-553F-4FA7-B9A7-8B3BFC7D4AE0}" type="pres">
      <dgm:prSet presAssocID="{C49E6487-DA0F-4F55-8025-FE0C5912F573}" presName="linearProcess" presStyleCnt="0"/>
      <dgm:spPr/>
    </dgm:pt>
    <dgm:pt modelId="{C1429BC6-72D5-420B-A53A-97A07735FEA0}" type="pres">
      <dgm:prSet presAssocID="{E25323C3-4165-4C28-A91F-8020673CBDB3}" presName="textNode" presStyleLbl="node1" presStyleIdx="0" presStyleCnt="5">
        <dgm:presLayoutVars>
          <dgm:bulletEnabled val="1"/>
        </dgm:presLayoutVars>
      </dgm:prSet>
      <dgm:spPr/>
    </dgm:pt>
    <dgm:pt modelId="{22AE4101-907F-49C8-9F34-1A355391F455}" type="pres">
      <dgm:prSet presAssocID="{C872B86B-6C3B-491C-9FB7-2D46EB864FC0}" presName="sibTrans" presStyleCnt="0"/>
      <dgm:spPr/>
    </dgm:pt>
    <dgm:pt modelId="{C53CE9E5-8F50-462C-BE58-0108F7AFD6FF}" type="pres">
      <dgm:prSet presAssocID="{26637297-C5F2-4898-80BA-69705E1A73F3}" presName="textNode" presStyleLbl="node1" presStyleIdx="1" presStyleCnt="5">
        <dgm:presLayoutVars>
          <dgm:bulletEnabled val="1"/>
        </dgm:presLayoutVars>
      </dgm:prSet>
      <dgm:spPr/>
    </dgm:pt>
    <dgm:pt modelId="{82D870E1-BCC2-45E0-9DB8-67739DF2A5AD}" type="pres">
      <dgm:prSet presAssocID="{8D123A80-CA0C-4A6E-85E6-A837CD7803AA}" presName="sibTrans" presStyleCnt="0"/>
      <dgm:spPr/>
    </dgm:pt>
    <dgm:pt modelId="{B346A9F1-B313-4F03-BF7D-01A225DDA07D}" type="pres">
      <dgm:prSet presAssocID="{B9454823-70B1-40BE-951C-85863B61A5A2}" presName="textNode" presStyleLbl="node1" presStyleIdx="2" presStyleCnt="5">
        <dgm:presLayoutVars>
          <dgm:bulletEnabled val="1"/>
        </dgm:presLayoutVars>
      </dgm:prSet>
      <dgm:spPr/>
    </dgm:pt>
    <dgm:pt modelId="{0886A39D-761A-4A53-8434-1C99C403BE16}" type="pres">
      <dgm:prSet presAssocID="{6E9F5CC8-90A9-4576-9698-D579A48A3277}" presName="sibTrans" presStyleCnt="0"/>
      <dgm:spPr/>
    </dgm:pt>
    <dgm:pt modelId="{1FBF0724-F18E-45E2-A194-B3C093363268}" type="pres">
      <dgm:prSet presAssocID="{338C3A87-2DAD-4674-9293-0D1B5B387692}" presName="textNode" presStyleLbl="node1" presStyleIdx="3" presStyleCnt="5">
        <dgm:presLayoutVars>
          <dgm:bulletEnabled val="1"/>
        </dgm:presLayoutVars>
      </dgm:prSet>
      <dgm:spPr/>
    </dgm:pt>
    <dgm:pt modelId="{855FD54C-4589-4681-8CF3-A30DCDECA631}" type="pres">
      <dgm:prSet presAssocID="{ACC25994-EDFB-40F7-B6F3-2000F4ECEF26}" presName="sibTrans" presStyleCnt="0"/>
      <dgm:spPr/>
    </dgm:pt>
    <dgm:pt modelId="{F0E6F038-EAE8-4C2F-9697-D8C4839DFFDE}" type="pres">
      <dgm:prSet presAssocID="{10C0A8AC-E466-4E9D-BCC8-C993043CB3EE}" presName="textNode" presStyleLbl="node1" presStyleIdx="4" presStyleCnt="5">
        <dgm:presLayoutVars>
          <dgm:bulletEnabled val="1"/>
        </dgm:presLayoutVars>
      </dgm:prSet>
      <dgm:spPr/>
    </dgm:pt>
  </dgm:ptLst>
  <dgm:cxnLst>
    <dgm:cxn modelId="{2C68EF0C-EF59-481F-A0E7-9771442E29A1}" srcId="{C49E6487-DA0F-4F55-8025-FE0C5912F573}" destId="{10C0A8AC-E466-4E9D-BCC8-C993043CB3EE}" srcOrd="4" destOrd="0" parTransId="{6DE1E48F-2EB6-4ABE-83A6-4951C7EFF314}" sibTransId="{CD1B6747-E233-4C5A-B494-C69F6C65F867}"/>
    <dgm:cxn modelId="{F56B0540-E0D9-4DD8-B04C-AFED74DD4596}" srcId="{C49E6487-DA0F-4F55-8025-FE0C5912F573}" destId="{B9454823-70B1-40BE-951C-85863B61A5A2}" srcOrd="2" destOrd="0" parTransId="{46FE91D3-C646-4622-98F9-5EB4E8D751C7}" sibTransId="{6E9F5CC8-90A9-4576-9698-D579A48A3277}"/>
    <dgm:cxn modelId="{B2940564-6615-4FC6-BC9E-E0EC66DD8A66}" type="presOf" srcId="{B9454823-70B1-40BE-951C-85863B61A5A2}" destId="{B346A9F1-B313-4F03-BF7D-01A225DDA07D}" srcOrd="0" destOrd="0" presId="urn:microsoft.com/office/officeart/2005/8/layout/hProcess9"/>
    <dgm:cxn modelId="{085BF344-180C-48CC-82C7-DD1855D6D680}" type="presOf" srcId="{C49E6487-DA0F-4F55-8025-FE0C5912F573}" destId="{183AFCA5-4D32-4F7A-A8F8-8EA30D8FCD1A}" srcOrd="0" destOrd="0" presId="urn:microsoft.com/office/officeart/2005/8/layout/hProcess9"/>
    <dgm:cxn modelId="{77BEF467-2073-4216-A4C9-767A8E2EDD9E}" srcId="{C49E6487-DA0F-4F55-8025-FE0C5912F573}" destId="{338C3A87-2DAD-4674-9293-0D1B5B387692}" srcOrd="3" destOrd="0" parTransId="{30D1CE22-C35D-4085-97D5-7765A751012B}" sibTransId="{ACC25994-EDFB-40F7-B6F3-2000F4ECEF26}"/>
    <dgm:cxn modelId="{D32E6175-27FA-4C45-8FD4-4875342B9350}" type="presOf" srcId="{26637297-C5F2-4898-80BA-69705E1A73F3}" destId="{C53CE9E5-8F50-462C-BE58-0108F7AFD6FF}" srcOrd="0" destOrd="0" presId="urn:microsoft.com/office/officeart/2005/8/layout/hProcess9"/>
    <dgm:cxn modelId="{91101282-AD62-4764-AA1B-489E167033A5}" type="presOf" srcId="{E25323C3-4165-4C28-A91F-8020673CBDB3}" destId="{C1429BC6-72D5-420B-A53A-97A07735FEA0}" srcOrd="0" destOrd="0" presId="urn:microsoft.com/office/officeart/2005/8/layout/hProcess9"/>
    <dgm:cxn modelId="{C9411FA9-4202-4F7A-80A5-1E145EA551A8}" type="presOf" srcId="{338C3A87-2DAD-4674-9293-0D1B5B387692}" destId="{1FBF0724-F18E-45E2-A194-B3C093363268}" srcOrd="0" destOrd="0" presId="urn:microsoft.com/office/officeart/2005/8/layout/hProcess9"/>
    <dgm:cxn modelId="{385C64B5-F279-4CBC-A238-EF60BE6FD00D}" srcId="{C49E6487-DA0F-4F55-8025-FE0C5912F573}" destId="{E25323C3-4165-4C28-A91F-8020673CBDB3}" srcOrd="0" destOrd="0" parTransId="{9C7359ED-2EC3-47E8-9632-AF8A496423F6}" sibTransId="{C872B86B-6C3B-491C-9FB7-2D46EB864FC0}"/>
    <dgm:cxn modelId="{1FBC0ACF-45BC-4626-9C3C-3C71F36AB71A}" type="presOf" srcId="{10C0A8AC-E466-4E9D-BCC8-C993043CB3EE}" destId="{F0E6F038-EAE8-4C2F-9697-D8C4839DFFDE}" srcOrd="0" destOrd="0" presId="urn:microsoft.com/office/officeart/2005/8/layout/hProcess9"/>
    <dgm:cxn modelId="{190119CF-C5DA-4635-90A1-BD7246DE2D90}" srcId="{C49E6487-DA0F-4F55-8025-FE0C5912F573}" destId="{26637297-C5F2-4898-80BA-69705E1A73F3}" srcOrd="1" destOrd="0" parTransId="{977388B1-E41C-453E-94F1-EEE1AD879529}" sibTransId="{8D123A80-CA0C-4A6E-85E6-A837CD7803AA}"/>
    <dgm:cxn modelId="{15EA8503-E4B3-44DE-8970-3C625B13B26F}" type="presParOf" srcId="{183AFCA5-4D32-4F7A-A8F8-8EA30D8FCD1A}" destId="{CF55611D-8B8C-4D06-8FC4-B678282B09FB}" srcOrd="0" destOrd="0" presId="urn:microsoft.com/office/officeart/2005/8/layout/hProcess9"/>
    <dgm:cxn modelId="{5291A067-5D62-4762-9D46-15FA22DB7AD2}" type="presParOf" srcId="{183AFCA5-4D32-4F7A-A8F8-8EA30D8FCD1A}" destId="{4050BB0F-553F-4FA7-B9A7-8B3BFC7D4AE0}" srcOrd="1" destOrd="0" presId="urn:microsoft.com/office/officeart/2005/8/layout/hProcess9"/>
    <dgm:cxn modelId="{832C4C41-A4D6-4554-9B87-FFBA96AADE7D}" type="presParOf" srcId="{4050BB0F-553F-4FA7-B9A7-8B3BFC7D4AE0}" destId="{C1429BC6-72D5-420B-A53A-97A07735FEA0}" srcOrd="0" destOrd="0" presId="urn:microsoft.com/office/officeart/2005/8/layout/hProcess9"/>
    <dgm:cxn modelId="{C23C8F05-5768-4FD2-81E9-7816BAD3983E}" type="presParOf" srcId="{4050BB0F-553F-4FA7-B9A7-8B3BFC7D4AE0}" destId="{22AE4101-907F-49C8-9F34-1A355391F455}" srcOrd="1" destOrd="0" presId="urn:microsoft.com/office/officeart/2005/8/layout/hProcess9"/>
    <dgm:cxn modelId="{3FF4B3DF-216A-4C9D-9313-3421B97C7B0C}" type="presParOf" srcId="{4050BB0F-553F-4FA7-B9A7-8B3BFC7D4AE0}" destId="{C53CE9E5-8F50-462C-BE58-0108F7AFD6FF}" srcOrd="2" destOrd="0" presId="urn:microsoft.com/office/officeart/2005/8/layout/hProcess9"/>
    <dgm:cxn modelId="{EC1E9A77-6292-491C-9D5F-D6615D1C2804}" type="presParOf" srcId="{4050BB0F-553F-4FA7-B9A7-8B3BFC7D4AE0}" destId="{82D870E1-BCC2-45E0-9DB8-67739DF2A5AD}" srcOrd="3" destOrd="0" presId="urn:microsoft.com/office/officeart/2005/8/layout/hProcess9"/>
    <dgm:cxn modelId="{10875953-0AD3-41CF-962F-8C061A8FF118}" type="presParOf" srcId="{4050BB0F-553F-4FA7-B9A7-8B3BFC7D4AE0}" destId="{B346A9F1-B313-4F03-BF7D-01A225DDA07D}" srcOrd="4" destOrd="0" presId="urn:microsoft.com/office/officeart/2005/8/layout/hProcess9"/>
    <dgm:cxn modelId="{F1C8E968-983E-43E5-B0CD-BD261CD53A2F}" type="presParOf" srcId="{4050BB0F-553F-4FA7-B9A7-8B3BFC7D4AE0}" destId="{0886A39D-761A-4A53-8434-1C99C403BE16}" srcOrd="5" destOrd="0" presId="urn:microsoft.com/office/officeart/2005/8/layout/hProcess9"/>
    <dgm:cxn modelId="{69F8AB83-4EB4-40B6-BA1D-D5100638EC8A}" type="presParOf" srcId="{4050BB0F-553F-4FA7-B9A7-8B3BFC7D4AE0}" destId="{1FBF0724-F18E-45E2-A194-B3C093363268}" srcOrd="6" destOrd="0" presId="urn:microsoft.com/office/officeart/2005/8/layout/hProcess9"/>
    <dgm:cxn modelId="{62150B72-8BE9-483B-BF9F-0476A1FE5F3D}" type="presParOf" srcId="{4050BB0F-553F-4FA7-B9A7-8B3BFC7D4AE0}" destId="{855FD54C-4589-4681-8CF3-A30DCDECA631}" srcOrd="7" destOrd="0" presId="urn:microsoft.com/office/officeart/2005/8/layout/hProcess9"/>
    <dgm:cxn modelId="{9BAA8D13-3EF9-4E32-AE95-C3CD9E20BB02}" type="presParOf" srcId="{4050BB0F-553F-4FA7-B9A7-8B3BFC7D4AE0}" destId="{F0E6F038-EAE8-4C2F-9697-D8C4839DFFDE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0C15502-FF81-41BE-B1D6-2F60056524CC}" type="doc">
      <dgm:prSet loTypeId="urn:microsoft.com/office/officeart/2005/8/layout/cycle8" loCatId="cycle" qsTypeId="urn:microsoft.com/office/officeart/2005/8/quickstyle/simple5" qsCatId="simple" csTypeId="urn:microsoft.com/office/officeart/2005/8/colors/colorful2" csCatId="colorful" phldr="1"/>
      <dgm:spPr/>
    </dgm:pt>
    <dgm:pt modelId="{F5B08EC1-A86D-4009-AFDD-F18DECEC7BEC}">
      <dgm:prSet phldrT="[Текст]"/>
      <dgm:spPr/>
      <dgm:t>
        <a:bodyPr/>
        <a:lstStyle/>
        <a:p>
          <a:r>
            <a:rPr lang="ru-RU" b="1" dirty="0">
              <a:latin typeface="Times New Roman" panose="02020603050405020304" pitchFamily="18" charset="0"/>
              <a:cs typeface="Times New Roman" panose="02020603050405020304" pitchFamily="18" charset="0"/>
            </a:rPr>
            <a:t>Просвещение</a:t>
          </a:r>
        </a:p>
      </dgm:t>
    </dgm:pt>
    <dgm:pt modelId="{885B3B9D-0C65-4F65-A3A6-1424CDA84D33}" type="parTrans" cxnId="{E17945A7-C699-48B1-882E-AAF3A3ACB9C2}">
      <dgm:prSet/>
      <dgm:spPr/>
      <dgm:t>
        <a:bodyPr/>
        <a:lstStyle/>
        <a:p>
          <a:endParaRPr lang="ru-RU"/>
        </a:p>
      </dgm:t>
    </dgm:pt>
    <dgm:pt modelId="{7EF0EC6F-005E-4578-946E-F4C89DBF4210}" type="sibTrans" cxnId="{E17945A7-C699-48B1-882E-AAF3A3ACB9C2}">
      <dgm:prSet/>
      <dgm:spPr/>
      <dgm:t>
        <a:bodyPr/>
        <a:lstStyle/>
        <a:p>
          <a:endParaRPr lang="ru-RU"/>
        </a:p>
      </dgm:t>
    </dgm:pt>
    <dgm:pt modelId="{A14BB9E6-7EBF-4390-9AFF-FF275191A7DE}">
      <dgm:prSet phldrT="[Текст]"/>
      <dgm:spPr/>
      <dgm:t>
        <a:bodyPr/>
        <a:lstStyle/>
        <a:p>
          <a:r>
            <a:rPr lang="ru-RU" b="1" dirty="0">
              <a:latin typeface="Times New Roman" panose="02020603050405020304" pitchFamily="18" charset="0"/>
              <a:cs typeface="Times New Roman" panose="02020603050405020304" pitchFamily="18" charset="0"/>
            </a:rPr>
            <a:t>Консультирование</a:t>
          </a:r>
        </a:p>
      </dgm:t>
    </dgm:pt>
    <dgm:pt modelId="{5E15DA82-C471-49B9-AA5E-557D70808419}" type="parTrans" cxnId="{F5089FBD-5230-48EE-AEDF-B3FFDE1E0D0B}">
      <dgm:prSet/>
      <dgm:spPr/>
      <dgm:t>
        <a:bodyPr/>
        <a:lstStyle/>
        <a:p>
          <a:endParaRPr lang="ru-RU"/>
        </a:p>
      </dgm:t>
    </dgm:pt>
    <dgm:pt modelId="{4D2FD0D0-AD04-40DB-9AC5-346D09CC1B02}" type="sibTrans" cxnId="{F5089FBD-5230-48EE-AEDF-B3FFDE1E0D0B}">
      <dgm:prSet/>
      <dgm:spPr/>
      <dgm:t>
        <a:bodyPr/>
        <a:lstStyle/>
        <a:p>
          <a:endParaRPr lang="ru-RU"/>
        </a:p>
      </dgm:t>
    </dgm:pt>
    <dgm:pt modelId="{D247598D-F690-41EB-81CD-57AA0B91AEE1}">
      <dgm:prSet phldrT="[Текст]"/>
      <dgm:spPr/>
      <dgm:t>
        <a:bodyPr/>
        <a:lstStyle/>
        <a:p>
          <a:r>
            <a:rPr lang="ru-RU" b="1" dirty="0">
              <a:latin typeface="Times New Roman" panose="02020603050405020304" pitchFamily="18" charset="0"/>
              <a:cs typeface="Times New Roman" panose="02020603050405020304" pitchFamily="18" charset="0"/>
            </a:rPr>
            <a:t>Диагностика</a:t>
          </a:r>
        </a:p>
      </dgm:t>
    </dgm:pt>
    <dgm:pt modelId="{16AEB9D4-88B9-4D34-B351-BE56E77F21B2}" type="parTrans" cxnId="{193F7405-0DEF-444A-8D1D-11F04EC22908}">
      <dgm:prSet/>
      <dgm:spPr/>
      <dgm:t>
        <a:bodyPr/>
        <a:lstStyle/>
        <a:p>
          <a:endParaRPr lang="ru-RU"/>
        </a:p>
      </dgm:t>
    </dgm:pt>
    <dgm:pt modelId="{D322A4A3-9F21-4B36-847B-B7FA0A96AAD6}" type="sibTrans" cxnId="{193F7405-0DEF-444A-8D1D-11F04EC22908}">
      <dgm:prSet/>
      <dgm:spPr/>
      <dgm:t>
        <a:bodyPr/>
        <a:lstStyle/>
        <a:p>
          <a:endParaRPr lang="ru-RU"/>
        </a:p>
      </dgm:t>
    </dgm:pt>
    <dgm:pt modelId="{B8ED122D-7CC3-455B-B8D3-97B12FD95A99}" type="pres">
      <dgm:prSet presAssocID="{A0C15502-FF81-41BE-B1D6-2F60056524CC}" presName="compositeShape" presStyleCnt="0">
        <dgm:presLayoutVars>
          <dgm:chMax val="7"/>
          <dgm:dir/>
          <dgm:resizeHandles val="exact"/>
        </dgm:presLayoutVars>
      </dgm:prSet>
      <dgm:spPr/>
    </dgm:pt>
    <dgm:pt modelId="{B2B6679B-9DF3-4A87-8BD3-D2709DF29EBA}" type="pres">
      <dgm:prSet presAssocID="{A0C15502-FF81-41BE-B1D6-2F60056524CC}" presName="wedge1" presStyleLbl="node1" presStyleIdx="0" presStyleCnt="3"/>
      <dgm:spPr/>
    </dgm:pt>
    <dgm:pt modelId="{027BFB08-3D12-44A3-83C9-1F08A1CC1E3D}" type="pres">
      <dgm:prSet presAssocID="{A0C15502-FF81-41BE-B1D6-2F60056524CC}" presName="dummy1a" presStyleCnt="0"/>
      <dgm:spPr/>
    </dgm:pt>
    <dgm:pt modelId="{D5774160-104D-4746-8763-C71090604855}" type="pres">
      <dgm:prSet presAssocID="{A0C15502-FF81-41BE-B1D6-2F60056524CC}" presName="dummy1b" presStyleCnt="0"/>
      <dgm:spPr/>
    </dgm:pt>
    <dgm:pt modelId="{D8E819F4-A101-4C0F-A52B-4AD2091EA270}" type="pres">
      <dgm:prSet presAssocID="{A0C15502-FF81-41BE-B1D6-2F60056524CC}" presName="wedge1Tx" presStyleLbl="node1" presStyleIdx="0" presStyleCnt="3">
        <dgm:presLayoutVars>
          <dgm:chMax val="0"/>
          <dgm:chPref val="0"/>
          <dgm:bulletEnabled val="1"/>
        </dgm:presLayoutVars>
      </dgm:prSet>
      <dgm:spPr/>
    </dgm:pt>
    <dgm:pt modelId="{8C3FABC8-14B7-4E4E-BCC3-7850FADA85C9}" type="pres">
      <dgm:prSet presAssocID="{A0C15502-FF81-41BE-B1D6-2F60056524CC}" presName="wedge2" presStyleLbl="node1" presStyleIdx="1" presStyleCnt="3"/>
      <dgm:spPr/>
    </dgm:pt>
    <dgm:pt modelId="{513FE8F9-6602-43B7-A19B-5878F750EC9A}" type="pres">
      <dgm:prSet presAssocID="{A0C15502-FF81-41BE-B1D6-2F60056524CC}" presName="dummy2a" presStyleCnt="0"/>
      <dgm:spPr/>
    </dgm:pt>
    <dgm:pt modelId="{D5FD5765-F0AA-4B44-9FAC-C75B77A03A02}" type="pres">
      <dgm:prSet presAssocID="{A0C15502-FF81-41BE-B1D6-2F60056524CC}" presName="dummy2b" presStyleCnt="0"/>
      <dgm:spPr/>
    </dgm:pt>
    <dgm:pt modelId="{84121B15-4597-42EF-8ADC-671C30620DCB}" type="pres">
      <dgm:prSet presAssocID="{A0C15502-FF81-41BE-B1D6-2F60056524CC}" presName="wedge2Tx" presStyleLbl="node1" presStyleIdx="1" presStyleCnt="3">
        <dgm:presLayoutVars>
          <dgm:chMax val="0"/>
          <dgm:chPref val="0"/>
          <dgm:bulletEnabled val="1"/>
        </dgm:presLayoutVars>
      </dgm:prSet>
      <dgm:spPr/>
    </dgm:pt>
    <dgm:pt modelId="{2D2A4613-1116-43FF-8801-2D9911F796C1}" type="pres">
      <dgm:prSet presAssocID="{A0C15502-FF81-41BE-B1D6-2F60056524CC}" presName="wedge3" presStyleLbl="node1" presStyleIdx="2" presStyleCnt="3"/>
      <dgm:spPr/>
    </dgm:pt>
    <dgm:pt modelId="{66D409EB-D931-45F2-A0B6-D17F6D9D49F2}" type="pres">
      <dgm:prSet presAssocID="{A0C15502-FF81-41BE-B1D6-2F60056524CC}" presName="dummy3a" presStyleCnt="0"/>
      <dgm:spPr/>
    </dgm:pt>
    <dgm:pt modelId="{FCC7153C-141B-4315-A291-55D47ED25A0C}" type="pres">
      <dgm:prSet presAssocID="{A0C15502-FF81-41BE-B1D6-2F60056524CC}" presName="dummy3b" presStyleCnt="0"/>
      <dgm:spPr/>
    </dgm:pt>
    <dgm:pt modelId="{EDF779CF-69F5-46FC-B082-EBDCFC438537}" type="pres">
      <dgm:prSet presAssocID="{A0C15502-FF81-41BE-B1D6-2F60056524CC}" presName="wedge3Tx" presStyleLbl="node1" presStyleIdx="2" presStyleCnt="3">
        <dgm:presLayoutVars>
          <dgm:chMax val="0"/>
          <dgm:chPref val="0"/>
          <dgm:bulletEnabled val="1"/>
        </dgm:presLayoutVars>
      </dgm:prSet>
      <dgm:spPr/>
    </dgm:pt>
    <dgm:pt modelId="{BDA56C5D-28D4-4BE7-A6A8-EEC6453AD11B}" type="pres">
      <dgm:prSet presAssocID="{7EF0EC6F-005E-4578-946E-F4C89DBF4210}" presName="arrowWedge1" presStyleLbl="fgSibTrans2D1" presStyleIdx="0" presStyleCnt="3"/>
      <dgm:spPr/>
    </dgm:pt>
    <dgm:pt modelId="{DF82A395-D5B6-4149-991F-2FCB2630C075}" type="pres">
      <dgm:prSet presAssocID="{4D2FD0D0-AD04-40DB-9AC5-346D09CC1B02}" presName="arrowWedge2" presStyleLbl="fgSibTrans2D1" presStyleIdx="1" presStyleCnt="3"/>
      <dgm:spPr/>
    </dgm:pt>
    <dgm:pt modelId="{A590F1EC-2E88-4397-9AC7-9AD04C3227F7}" type="pres">
      <dgm:prSet presAssocID="{D322A4A3-9F21-4B36-847B-B7FA0A96AAD6}" presName="arrowWedge3" presStyleLbl="fgSibTrans2D1" presStyleIdx="2" presStyleCnt="3"/>
      <dgm:spPr/>
    </dgm:pt>
  </dgm:ptLst>
  <dgm:cxnLst>
    <dgm:cxn modelId="{193F7405-0DEF-444A-8D1D-11F04EC22908}" srcId="{A0C15502-FF81-41BE-B1D6-2F60056524CC}" destId="{D247598D-F690-41EB-81CD-57AA0B91AEE1}" srcOrd="2" destOrd="0" parTransId="{16AEB9D4-88B9-4D34-B351-BE56E77F21B2}" sibTransId="{D322A4A3-9F21-4B36-847B-B7FA0A96AAD6}"/>
    <dgm:cxn modelId="{F0F7A162-39F1-43F9-99A8-C413FB9ABB24}" type="presOf" srcId="{A14BB9E6-7EBF-4390-9AFF-FF275191A7DE}" destId="{8C3FABC8-14B7-4E4E-BCC3-7850FADA85C9}" srcOrd="0" destOrd="0" presId="urn:microsoft.com/office/officeart/2005/8/layout/cycle8"/>
    <dgm:cxn modelId="{3147A244-7742-4611-82DC-39965FA04090}" type="presOf" srcId="{D247598D-F690-41EB-81CD-57AA0B91AEE1}" destId="{EDF779CF-69F5-46FC-B082-EBDCFC438537}" srcOrd="1" destOrd="0" presId="urn:microsoft.com/office/officeart/2005/8/layout/cycle8"/>
    <dgm:cxn modelId="{E3F1F04A-21DA-4CB9-8394-7B22B4196FAA}" type="presOf" srcId="{F5B08EC1-A86D-4009-AFDD-F18DECEC7BEC}" destId="{D8E819F4-A101-4C0F-A52B-4AD2091EA270}" srcOrd="1" destOrd="0" presId="urn:microsoft.com/office/officeart/2005/8/layout/cycle8"/>
    <dgm:cxn modelId="{DFC7498E-E523-441B-A6FC-FDEBD2B6A797}" type="presOf" srcId="{A0C15502-FF81-41BE-B1D6-2F60056524CC}" destId="{B8ED122D-7CC3-455B-B8D3-97B12FD95A99}" srcOrd="0" destOrd="0" presId="urn:microsoft.com/office/officeart/2005/8/layout/cycle8"/>
    <dgm:cxn modelId="{E17945A7-C699-48B1-882E-AAF3A3ACB9C2}" srcId="{A0C15502-FF81-41BE-B1D6-2F60056524CC}" destId="{F5B08EC1-A86D-4009-AFDD-F18DECEC7BEC}" srcOrd="0" destOrd="0" parTransId="{885B3B9D-0C65-4F65-A3A6-1424CDA84D33}" sibTransId="{7EF0EC6F-005E-4578-946E-F4C89DBF4210}"/>
    <dgm:cxn modelId="{F5089FBD-5230-48EE-AEDF-B3FFDE1E0D0B}" srcId="{A0C15502-FF81-41BE-B1D6-2F60056524CC}" destId="{A14BB9E6-7EBF-4390-9AFF-FF275191A7DE}" srcOrd="1" destOrd="0" parTransId="{5E15DA82-C471-49B9-AA5E-557D70808419}" sibTransId="{4D2FD0D0-AD04-40DB-9AC5-346D09CC1B02}"/>
    <dgm:cxn modelId="{161E30D4-383C-4D32-BFA2-272290ECFBB0}" type="presOf" srcId="{A14BB9E6-7EBF-4390-9AFF-FF275191A7DE}" destId="{84121B15-4597-42EF-8ADC-671C30620DCB}" srcOrd="1" destOrd="0" presId="urn:microsoft.com/office/officeart/2005/8/layout/cycle8"/>
    <dgm:cxn modelId="{A9BF9BD4-EDBA-417B-BD46-1A3EF30D75E1}" type="presOf" srcId="{D247598D-F690-41EB-81CD-57AA0B91AEE1}" destId="{2D2A4613-1116-43FF-8801-2D9911F796C1}" srcOrd="0" destOrd="0" presId="urn:microsoft.com/office/officeart/2005/8/layout/cycle8"/>
    <dgm:cxn modelId="{9A134AFC-EF7F-4AE6-8B0C-EFCA6294171D}" type="presOf" srcId="{F5B08EC1-A86D-4009-AFDD-F18DECEC7BEC}" destId="{B2B6679B-9DF3-4A87-8BD3-D2709DF29EBA}" srcOrd="0" destOrd="0" presId="urn:microsoft.com/office/officeart/2005/8/layout/cycle8"/>
    <dgm:cxn modelId="{800D8265-D3B5-4814-BE42-E9463CC2D9AF}" type="presParOf" srcId="{B8ED122D-7CC3-455B-B8D3-97B12FD95A99}" destId="{B2B6679B-9DF3-4A87-8BD3-D2709DF29EBA}" srcOrd="0" destOrd="0" presId="urn:microsoft.com/office/officeart/2005/8/layout/cycle8"/>
    <dgm:cxn modelId="{7CDF4295-A2A5-4C4C-BC38-4A7E331E7300}" type="presParOf" srcId="{B8ED122D-7CC3-455B-B8D3-97B12FD95A99}" destId="{027BFB08-3D12-44A3-83C9-1F08A1CC1E3D}" srcOrd="1" destOrd="0" presId="urn:microsoft.com/office/officeart/2005/8/layout/cycle8"/>
    <dgm:cxn modelId="{4F7BA697-9011-4357-8295-EFDD60ACD382}" type="presParOf" srcId="{B8ED122D-7CC3-455B-B8D3-97B12FD95A99}" destId="{D5774160-104D-4746-8763-C71090604855}" srcOrd="2" destOrd="0" presId="urn:microsoft.com/office/officeart/2005/8/layout/cycle8"/>
    <dgm:cxn modelId="{6DD3165D-47E6-420F-B34E-F25E76315F41}" type="presParOf" srcId="{B8ED122D-7CC3-455B-B8D3-97B12FD95A99}" destId="{D8E819F4-A101-4C0F-A52B-4AD2091EA270}" srcOrd="3" destOrd="0" presId="urn:microsoft.com/office/officeart/2005/8/layout/cycle8"/>
    <dgm:cxn modelId="{4707AAAA-F673-4792-A528-000981E33D58}" type="presParOf" srcId="{B8ED122D-7CC3-455B-B8D3-97B12FD95A99}" destId="{8C3FABC8-14B7-4E4E-BCC3-7850FADA85C9}" srcOrd="4" destOrd="0" presId="urn:microsoft.com/office/officeart/2005/8/layout/cycle8"/>
    <dgm:cxn modelId="{BCC74281-0A1A-4542-B113-447B729B72D9}" type="presParOf" srcId="{B8ED122D-7CC3-455B-B8D3-97B12FD95A99}" destId="{513FE8F9-6602-43B7-A19B-5878F750EC9A}" srcOrd="5" destOrd="0" presId="urn:microsoft.com/office/officeart/2005/8/layout/cycle8"/>
    <dgm:cxn modelId="{0D8A1064-9AD6-49E3-8C5B-8BBC2A8ABFE6}" type="presParOf" srcId="{B8ED122D-7CC3-455B-B8D3-97B12FD95A99}" destId="{D5FD5765-F0AA-4B44-9FAC-C75B77A03A02}" srcOrd="6" destOrd="0" presId="urn:microsoft.com/office/officeart/2005/8/layout/cycle8"/>
    <dgm:cxn modelId="{9335F8C3-AD8D-4EDF-BB85-21028A516E13}" type="presParOf" srcId="{B8ED122D-7CC3-455B-B8D3-97B12FD95A99}" destId="{84121B15-4597-42EF-8ADC-671C30620DCB}" srcOrd="7" destOrd="0" presId="urn:microsoft.com/office/officeart/2005/8/layout/cycle8"/>
    <dgm:cxn modelId="{3403AA9C-88C5-4BA7-8A3B-B1045DB762C7}" type="presParOf" srcId="{B8ED122D-7CC3-455B-B8D3-97B12FD95A99}" destId="{2D2A4613-1116-43FF-8801-2D9911F796C1}" srcOrd="8" destOrd="0" presId="urn:microsoft.com/office/officeart/2005/8/layout/cycle8"/>
    <dgm:cxn modelId="{96FBEAD8-697D-47B7-B296-B7CD4878A5F9}" type="presParOf" srcId="{B8ED122D-7CC3-455B-B8D3-97B12FD95A99}" destId="{66D409EB-D931-45F2-A0B6-D17F6D9D49F2}" srcOrd="9" destOrd="0" presId="urn:microsoft.com/office/officeart/2005/8/layout/cycle8"/>
    <dgm:cxn modelId="{04625CAA-FD97-4DB0-946B-9CEAA0324AA6}" type="presParOf" srcId="{B8ED122D-7CC3-455B-B8D3-97B12FD95A99}" destId="{FCC7153C-141B-4315-A291-55D47ED25A0C}" srcOrd="10" destOrd="0" presId="urn:microsoft.com/office/officeart/2005/8/layout/cycle8"/>
    <dgm:cxn modelId="{800E14EF-3322-49C5-A056-ACFF0AC5193F}" type="presParOf" srcId="{B8ED122D-7CC3-455B-B8D3-97B12FD95A99}" destId="{EDF779CF-69F5-46FC-B082-EBDCFC438537}" srcOrd="11" destOrd="0" presId="urn:microsoft.com/office/officeart/2005/8/layout/cycle8"/>
    <dgm:cxn modelId="{F9779D66-9070-4817-884C-7E2417DD2BA8}" type="presParOf" srcId="{B8ED122D-7CC3-455B-B8D3-97B12FD95A99}" destId="{BDA56C5D-28D4-4BE7-A6A8-EEC6453AD11B}" srcOrd="12" destOrd="0" presId="urn:microsoft.com/office/officeart/2005/8/layout/cycle8"/>
    <dgm:cxn modelId="{71651AB5-76AA-48E5-A583-28F9632F4644}" type="presParOf" srcId="{B8ED122D-7CC3-455B-B8D3-97B12FD95A99}" destId="{DF82A395-D5B6-4149-991F-2FCB2630C075}" srcOrd="13" destOrd="0" presId="urn:microsoft.com/office/officeart/2005/8/layout/cycle8"/>
    <dgm:cxn modelId="{44D9642B-FECB-45EC-B042-7DB765EA1463}" type="presParOf" srcId="{B8ED122D-7CC3-455B-B8D3-97B12FD95A99}" destId="{A590F1EC-2E88-4397-9AC7-9AD04C3227F7}" srcOrd="14" destOrd="0" presId="urn:microsoft.com/office/officeart/2005/8/layout/cycle8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F55611D-8B8C-4D06-8FC4-B678282B09FB}">
      <dsp:nvSpPr>
        <dsp:cNvPr id="0" name=""/>
        <dsp:cNvSpPr/>
      </dsp:nvSpPr>
      <dsp:spPr>
        <a:xfrm>
          <a:off x="739713" y="0"/>
          <a:ext cx="8383419" cy="3880773"/>
        </a:xfrm>
        <a:prstGeom prst="right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-400500" extrusionH="63500" contourW="12700" prstMaterial="matte">
          <a:contourClr>
            <a:schemeClr val="lt1">
              <a:tint val="50000"/>
            </a:schemeClr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1429BC6-72D5-420B-A53A-97A07735FEA0}">
      <dsp:nvSpPr>
        <dsp:cNvPr id="0" name=""/>
        <dsp:cNvSpPr/>
      </dsp:nvSpPr>
      <dsp:spPr>
        <a:xfrm>
          <a:off x="4334" y="1164231"/>
          <a:ext cx="1895034" cy="155230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500" kern="1200" dirty="0"/>
            <a:t>Физическое развитие</a:t>
          </a:r>
        </a:p>
      </dsp:txBody>
      <dsp:txXfrm>
        <a:off x="80111" y="1240008"/>
        <a:ext cx="1743480" cy="1400755"/>
      </dsp:txXfrm>
    </dsp:sp>
    <dsp:sp modelId="{C53CE9E5-8F50-462C-BE58-0108F7AFD6FF}">
      <dsp:nvSpPr>
        <dsp:cNvPr id="0" name=""/>
        <dsp:cNvSpPr/>
      </dsp:nvSpPr>
      <dsp:spPr>
        <a:xfrm>
          <a:off x="1994120" y="1164231"/>
          <a:ext cx="1895034" cy="1552309"/>
        </a:xfrm>
        <a:prstGeom prst="roundRect">
          <a:avLst/>
        </a:prstGeom>
        <a:solidFill>
          <a:schemeClr val="accent2">
            <a:hueOff val="-741071"/>
            <a:satOff val="3550"/>
            <a:lumOff val="3284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500" kern="1200" dirty="0"/>
            <a:t>Социально-коммуникативное развитие</a:t>
          </a:r>
        </a:p>
      </dsp:txBody>
      <dsp:txXfrm>
        <a:off x="2069897" y="1240008"/>
        <a:ext cx="1743480" cy="1400755"/>
      </dsp:txXfrm>
    </dsp:sp>
    <dsp:sp modelId="{B346A9F1-B313-4F03-BF7D-01A225DDA07D}">
      <dsp:nvSpPr>
        <dsp:cNvPr id="0" name=""/>
        <dsp:cNvSpPr/>
      </dsp:nvSpPr>
      <dsp:spPr>
        <a:xfrm>
          <a:off x="3983906" y="1164231"/>
          <a:ext cx="1895034" cy="1552309"/>
        </a:xfrm>
        <a:prstGeom prst="roundRect">
          <a:avLst/>
        </a:prstGeom>
        <a:solidFill>
          <a:schemeClr val="accent2">
            <a:hueOff val="-1482143"/>
            <a:satOff val="7100"/>
            <a:lumOff val="6569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500" kern="1200" dirty="0"/>
            <a:t>Речевое развитие</a:t>
          </a:r>
        </a:p>
      </dsp:txBody>
      <dsp:txXfrm>
        <a:off x="4059683" y="1240008"/>
        <a:ext cx="1743480" cy="1400755"/>
      </dsp:txXfrm>
    </dsp:sp>
    <dsp:sp modelId="{1FBF0724-F18E-45E2-A194-B3C093363268}">
      <dsp:nvSpPr>
        <dsp:cNvPr id="0" name=""/>
        <dsp:cNvSpPr/>
      </dsp:nvSpPr>
      <dsp:spPr>
        <a:xfrm>
          <a:off x="5973692" y="1164231"/>
          <a:ext cx="1895034" cy="1552309"/>
        </a:xfrm>
        <a:prstGeom prst="roundRect">
          <a:avLst/>
        </a:prstGeom>
        <a:solidFill>
          <a:schemeClr val="accent2">
            <a:hueOff val="-2223214"/>
            <a:satOff val="10650"/>
            <a:lumOff val="9853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500" kern="1200" dirty="0"/>
            <a:t>Познавательное развитие</a:t>
          </a:r>
        </a:p>
      </dsp:txBody>
      <dsp:txXfrm>
        <a:off x="6049469" y="1240008"/>
        <a:ext cx="1743480" cy="1400755"/>
      </dsp:txXfrm>
    </dsp:sp>
    <dsp:sp modelId="{F0E6F038-EAE8-4C2F-9697-D8C4839DFFDE}">
      <dsp:nvSpPr>
        <dsp:cNvPr id="0" name=""/>
        <dsp:cNvSpPr/>
      </dsp:nvSpPr>
      <dsp:spPr>
        <a:xfrm>
          <a:off x="7963478" y="1164231"/>
          <a:ext cx="1895034" cy="1552309"/>
        </a:xfrm>
        <a:prstGeom prst="roundRect">
          <a:avLst/>
        </a:prstGeom>
        <a:solidFill>
          <a:schemeClr val="accent2">
            <a:hueOff val="-2964286"/>
            <a:satOff val="14200"/>
            <a:lumOff val="13137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500" kern="1200" dirty="0"/>
            <a:t>Художественно-эстетическое развитие</a:t>
          </a:r>
        </a:p>
      </dsp:txBody>
      <dsp:txXfrm>
        <a:off x="8039255" y="1240008"/>
        <a:ext cx="1743480" cy="140075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2B6679B-9DF3-4A87-8BD3-D2709DF29EBA}">
      <dsp:nvSpPr>
        <dsp:cNvPr id="0" name=""/>
        <dsp:cNvSpPr/>
      </dsp:nvSpPr>
      <dsp:spPr>
        <a:xfrm>
          <a:off x="2652771" y="320187"/>
          <a:ext cx="4137807" cy="4137807"/>
        </a:xfrm>
        <a:prstGeom prst="pie">
          <a:avLst>
            <a:gd name="adj1" fmla="val 16200000"/>
            <a:gd name="adj2" fmla="val 180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2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Просвещение</a:t>
          </a:r>
        </a:p>
      </dsp:txBody>
      <dsp:txXfrm>
        <a:off x="4833493" y="1197008"/>
        <a:ext cx="1477788" cy="1231490"/>
      </dsp:txXfrm>
    </dsp:sp>
    <dsp:sp modelId="{8C3FABC8-14B7-4E4E-BCC3-7850FADA85C9}">
      <dsp:nvSpPr>
        <dsp:cNvPr id="0" name=""/>
        <dsp:cNvSpPr/>
      </dsp:nvSpPr>
      <dsp:spPr>
        <a:xfrm>
          <a:off x="2567551" y="467966"/>
          <a:ext cx="4137807" cy="4137807"/>
        </a:xfrm>
        <a:prstGeom prst="pie">
          <a:avLst>
            <a:gd name="adj1" fmla="val 1800000"/>
            <a:gd name="adj2" fmla="val 9000000"/>
          </a:avLst>
        </a:prstGeom>
        <a:gradFill rotWithShape="0">
          <a:gsLst>
            <a:gs pos="0">
              <a:schemeClr val="accent2">
                <a:hueOff val="-1482143"/>
                <a:satOff val="7100"/>
                <a:lumOff val="6569"/>
                <a:alphaOff val="0"/>
                <a:tint val="96000"/>
                <a:lumMod val="100000"/>
              </a:schemeClr>
            </a:gs>
            <a:gs pos="78000">
              <a:schemeClr val="accent2">
                <a:hueOff val="-1482143"/>
                <a:satOff val="7100"/>
                <a:lumOff val="6569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Консультирование</a:t>
          </a:r>
        </a:p>
      </dsp:txBody>
      <dsp:txXfrm>
        <a:off x="3552744" y="3152615"/>
        <a:ext cx="2216682" cy="1083711"/>
      </dsp:txXfrm>
    </dsp:sp>
    <dsp:sp modelId="{2D2A4613-1116-43FF-8801-2D9911F796C1}">
      <dsp:nvSpPr>
        <dsp:cNvPr id="0" name=""/>
        <dsp:cNvSpPr/>
      </dsp:nvSpPr>
      <dsp:spPr>
        <a:xfrm>
          <a:off x="2482332" y="320187"/>
          <a:ext cx="4137807" cy="4137807"/>
        </a:xfrm>
        <a:prstGeom prst="pie">
          <a:avLst>
            <a:gd name="adj1" fmla="val 9000000"/>
            <a:gd name="adj2" fmla="val 16200000"/>
          </a:avLst>
        </a:prstGeom>
        <a:gradFill rotWithShape="0">
          <a:gsLst>
            <a:gs pos="0">
              <a:schemeClr val="accent2">
                <a:hueOff val="-2964286"/>
                <a:satOff val="14200"/>
                <a:lumOff val="13137"/>
                <a:alphaOff val="0"/>
                <a:tint val="96000"/>
                <a:lumMod val="100000"/>
              </a:schemeClr>
            </a:gs>
            <a:gs pos="78000">
              <a:schemeClr val="accent2">
                <a:hueOff val="-2964286"/>
                <a:satOff val="14200"/>
                <a:lumOff val="13137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Диагностика</a:t>
          </a:r>
        </a:p>
      </dsp:txBody>
      <dsp:txXfrm>
        <a:off x="2961628" y="1197008"/>
        <a:ext cx="1477788" cy="1231490"/>
      </dsp:txXfrm>
    </dsp:sp>
    <dsp:sp modelId="{BDA56C5D-28D4-4BE7-A6A8-EEC6453AD11B}">
      <dsp:nvSpPr>
        <dsp:cNvPr id="0" name=""/>
        <dsp:cNvSpPr/>
      </dsp:nvSpPr>
      <dsp:spPr>
        <a:xfrm>
          <a:off x="2396962" y="64037"/>
          <a:ext cx="4650107" cy="4650107"/>
        </a:xfrm>
        <a:prstGeom prst="circularArrow">
          <a:avLst>
            <a:gd name="adj1" fmla="val 5085"/>
            <a:gd name="adj2" fmla="val 327528"/>
            <a:gd name="adj3" fmla="val 1472472"/>
            <a:gd name="adj4" fmla="val 16199432"/>
            <a:gd name="adj5" fmla="val 5932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2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F82A395-D5B6-4149-991F-2FCB2630C075}">
      <dsp:nvSpPr>
        <dsp:cNvPr id="0" name=""/>
        <dsp:cNvSpPr/>
      </dsp:nvSpPr>
      <dsp:spPr>
        <a:xfrm>
          <a:off x="2311401" y="211554"/>
          <a:ext cx="4650107" cy="4650107"/>
        </a:xfrm>
        <a:prstGeom prst="circularArrow">
          <a:avLst>
            <a:gd name="adj1" fmla="val 5085"/>
            <a:gd name="adj2" fmla="val 327528"/>
            <a:gd name="adj3" fmla="val 8671970"/>
            <a:gd name="adj4" fmla="val 1800502"/>
            <a:gd name="adj5" fmla="val 5932"/>
          </a:avLst>
        </a:prstGeom>
        <a:gradFill rotWithShape="0">
          <a:gsLst>
            <a:gs pos="0">
              <a:schemeClr val="accent2">
                <a:hueOff val="-1482143"/>
                <a:satOff val="7100"/>
                <a:lumOff val="6569"/>
                <a:alphaOff val="0"/>
                <a:tint val="96000"/>
                <a:lumMod val="100000"/>
              </a:schemeClr>
            </a:gs>
            <a:gs pos="78000">
              <a:schemeClr val="accent2">
                <a:hueOff val="-1482143"/>
                <a:satOff val="7100"/>
                <a:lumOff val="6569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A590F1EC-2E88-4397-9AC7-9AD04C3227F7}">
      <dsp:nvSpPr>
        <dsp:cNvPr id="0" name=""/>
        <dsp:cNvSpPr/>
      </dsp:nvSpPr>
      <dsp:spPr>
        <a:xfrm>
          <a:off x="2225841" y="64037"/>
          <a:ext cx="4650107" cy="4650107"/>
        </a:xfrm>
        <a:prstGeom prst="circularArrow">
          <a:avLst>
            <a:gd name="adj1" fmla="val 5085"/>
            <a:gd name="adj2" fmla="val 327528"/>
            <a:gd name="adj3" fmla="val 15873039"/>
            <a:gd name="adj4" fmla="val 9000000"/>
            <a:gd name="adj5" fmla="val 5932"/>
          </a:avLst>
        </a:prstGeom>
        <a:gradFill rotWithShape="0">
          <a:gsLst>
            <a:gs pos="0">
              <a:schemeClr val="accent2">
                <a:hueOff val="-2964286"/>
                <a:satOff val="14200"/>
                <a:lumOff val="13137"/>
                <a:alphaOff val="0"/>
                <a:tint val="96000"/>
                <a:lumMod val="100000"/>
              </a:schemeClr>
            </a:gs>
            <a:gs pos="78000">
              <a:schemeClr val="accent2">
                <a:hueOff val="-2964286"/>
                <a:satOff val="14200"/>
                <a:lumOff val="13137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356B47-992D-4C66-966F-F56898F279C1}" type="datetimeFigureOut">
              <a:rPr lang="ru-RU" smtClean="0"/>
              <a:t>21.11.2023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64AA39-839D-4870-A01D-3AFA853079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36425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64AA39-839D-4870-A01D-3AFA853079B7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59522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DDE8C-DDE5-4AF7-A811-E942DCC628B4}" type="datetimeFigureOut">
              <a:rPr lang="ru-RU" smtClean="0"/>
              <a:t>21.11.2023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A9A70-0CEE-4F78-AA30-6DAD9ACF74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06345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DDE8C-DDE5-4AF7-A811-E942DCC628B4}" type="datetimeFigureOut">
              <a:rPr lang="ru-RU" smtClean="0"/>
              <a:t>21.11.2023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A9A70-0CEE-4F78-AA30-6DAD9ACF74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10430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DDE8C-DDE5-4AF7-A811-E942DCC628B4}" type="datetimeFigureOut">
              <a:rPr lang="ru-RU" smtClean="0"/>
              <a:t>21.11.2023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A9A70-0CEE-4F78-AA30-6DAD9ACF74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0860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DDE8C-DDE5-4AF7-A811-E942DCC628B4}" type="datetimeFigureOut">
              <a:rPr lang="ru-RU" smtClean="0"/>
              <a:t>21.11.2023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A9A70-0CEE-4F78-AA30-6DAD9ACF74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46235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DDE8C-DDE5-4AF7-A811-E942DCC628B4}" type="datetimeFigureOut">
              <a:rPr lang="ru-RU" smtClean="0"/>
              <a:t>21.11.2023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A9A70-0CEE-4F78-AA30-6DAD9ACF74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91098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DDE8C-DDE5-4AF7-A811-E942DCC628B4}" type="datetimeFigureOut">
              <a:rPr lang="ru-RU" smtClean="0"/>
              <a:t>21.11.2023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A9A70-0CEE-4F78-AA30-6DAD9ACF74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07905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DDE8C-DDE5-4AF7-A811-E942DCC628B4}" type="datetimeFigureOut">
              <a:rPr lang="ru-RU" smtClean="0"/>
              <a:t>21.11.2023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A9A70-0CEE-4F78-AA30-6DAD9ACF74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61531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DDE8C-DDE5-4AF7-A811-E942DCC628B4}" type="datetimeFigureOut">
              <a:rPr lang="ru-RU" smtClean="0"/>
              <a:t>21.11.2023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A9A70-0CEE-4F78-AA30-6DAD9ACF74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57846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DDE8C-DDE5-4AF7-A811-E942DCC628B4}" type="datetimeFigureOut">
              <a:rPr lang="ru-RU" smtClean="0"/>
              <a:t>21.11.2023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A9A70-0CEE-4F78-AA30-6DAD9ACF74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00675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DDE8C-DDE5-4AF7-A811-E942DCC628B4}" type="datetimeFigureOut">
              <a:rPr lang="ru-RU" smtClean="0"/>
              <a:t>21.11.2023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A9A70-0CEE-4F78-AA30-6DAD9ACF74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95145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DDE8C-DDE5-4AF7-A811-E942DCC628B4}" type="datetimeFigureOut">
              <a:rPr lang="ru-RU" smtClean="0"/>
              <a:t>21.11.2023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A9A70-0CEE-4F78-AA30-6DAD9ACF74C7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6188916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DDE8C-DDE5-4AF7-A811-E942DCC628B4}" type="datetimeFigureOut">
              <a:rPr lang="ru-RU" smtClean="0"/>
              <a:t>21.11.2023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A9A70-0CEE-4F78-AA30-6DAD9ACF74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097922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DDE8C-DDE5-4AF7-A811-E942DCC628B4}" type="datetimeFigureOut">
              <a:rPr lang="ru-RU" smtClean="0"/>
              <a:t>21.11.2023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A9A70-0CEE-4F78-AA30-6DAD9ACF74C7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384244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DDE8C-DDE5-4AF7-A811-E942DCC628B4}" type="datetimeFigureOut">
              <a:rPr lang="ru-RU" smtClean="0"/>
              <a:t>21.11.2023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A9A70-0CEE-4F78-AA30-6DAD9ACF74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388100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DDE8C-DDE5-4AF7-A811-E942DCC628B4}" type="datetimeFigureOut">
              <a:rPr lang="ru-RU" smtClean="0"/>
              <a:t>21.11.2023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A9A70-0CEE-4F78-AA30-6DAD9ACF74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802072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DDE8C-DDE5-4AF7-A811-E942DCC628B4}" type="datetimeFigureOut">
              <a:rPr lang="ru-RU" smtClean="0"/>
              <a:t>21.11.2023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A9A70-0CEE-4F78-AA30-6DAD9ACF74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75827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5DDE8C-DDE5-4AF7-A811-E942DCC628B4}" type="datetimeFigureOut">
              <a:rPr lang="ru-RU" smtClean="0"/>
              <a:t>21.11.2023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113A9A70-0CEE-4F78-AA30-6DAD9ACF74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66904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5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7" Type="http://schemas.openxmlformats.org/officeDocument/2006/relationships/image" Target="../media/image16.emf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emf"/><Relationship Id="rId5" Type="http://schemas.openxmlformats.org/officeDocument/2006/relationships/image" Target="../media/image14.emf"/><Relationship Id="rId4" Type="http://schemas.openxmlformats.org/officeDocument/2006/relationships/image" Target="../media/image13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7" Type="http://schemas.openxmlformats.org/officeDocument/2006/relationships/image" Target="../media/image22.emf"/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emf"/><Relationship Id="rId5" Type="http://schemas.openxmlformats.org/officeDocument/2006/relationships/image" Target="../media/image20.emf"/><Relationship Id="rId4" Type="http://schemas.openxmlformats.org/officeDocument/2006/relationships/image" Target="../media/image19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emf"/><Relationship Id="rId7" Type="http://schemas.openxmlformats.org/officeDocument/2006/relationships/image" Target="../media/image28.emf"/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emf"/><Relationship Id="rId5" Type="http://schemas.openxmlformats.org/officeDocument/2006/relationships/image" Target="../media/image26.emf"/><Relationship Id="rId4" Type="http://schemas.openxmlformats.org/officeDocument/2006/relationships/image" Target="../media/image25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emf"/><Relationship Id="rId7" Type="http://schemas.openxmlformats.org/officeDocument/2006/relationships/image" Target="../media/image34.emf"/><Relationship Id="rId2" Type="http://schemas.openxmlformats.org/officeDocument/2006/relationships/image" Target="../media/image29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emf"/><Relationship Id="rId5" Type="http://schemas.openxmlformats.org/officeDocument/2006/relationships/image" Target="../media/image32.emf"/><Relationship Id="rId4" Type="http://schemas.openxmlformats.org/officeDocument/2006/relationships/image" Target="../media/image31.emf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Изображение выглядит как графическая вставка, мультфильм, Графика, графический дизайн&#10;&#10;Автоматически созданное описание">
            <a:extLst>
              <a:ext uri="{FF2B5EF4-FFF2-40B4-BE49-F238E27FC236}">
                <a16:creationId xmlns:a16="http://schemas.microsoft.com/office/drawing/2014/main" id="{45F7DEAF-D666-933F-1482-E01FADD0F68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091" t="9643" r="1" b="34679"/>
          <a:stretch/>
        </p:blipFill>
        <p:spPr>
          <a:xfrm>
            <a:off x="4269854" y="-1"/>
            <a:ext cx="7922146" cy="6858001"/>
          </a:xfrm>
          <a:custGeom>
            <a:avLst/>
            <a:gdLst/>
            <a:ahLst/>
            <a:cxnLst/>
            <a:rect l="l" t="t" r="r" b="b"/>
            <a:pathLst>
              <a:path w="7922146" h="6858001">
                <a:moveTo>
                  <a:pt x="379987" y="0"/>
                </a:moveTo>
                <a:lnTo>
                  <a:pt x="5304971" y="0"/>
                </a:lnTo>
                <a:lnTo>
                  <a:pt x="7065281" y="0"/>
                </a:lnTo>
                <a:lnTo>
                  <a:pt x="7397540" y="0"/>
                </a:lnTo>
                <a:lnTo>
                  <a:pt x="7397540" y="1"/>
                </a:lnTo>
                <a:lnTo>
                  <a:pt x="7922146" y="1"/>
                </a:lnTo>
                <a:lnTo>
                  <a:pt x="7922146" y="6858001"/>
                </a:lnTo>
                <a:lnTo>
                  <a:pt x="7065281" y="6858001"/>
                </a:lnTo>
                <a:lnTo>
                  <a:pt x="7065281" y="6858000"/>
                </a:lnTo>
                <a:lnTo>
                  <a:pt x="5932989" y="6858000"/>
                </a:lnTo>
                <a:lnTo>
                  <a:pt x="5932989" y="6858001"/>
                </a:lnTo>
                <a:lnTo>
                  <a:pt x="27809" y="6858001"/>
                </a:lnTo>
                <a:lnTo>
                  <a:pt x="1803228" y="4521201"/>
                </a:lnTo>
                <a:close/>
                <a:moveTo>
                  <a:pt x="0" y="0"/>
                </a:moveTo>
                <a:lnTo>
                  <a:pt x="379987" y="0"/>
                </a:lnTo>
                <a:lnTo>
                  <a:pt x="0" y="407"/>
                </a:lnTo>
                <a:close/>
              </a:path>
            </a:pathLst>
          </a:cu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48D67ED-56E6-8EA9-FF9D-98A2EB3912C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68866" y="1678666"/>
            <a:ext cx="4679881" cy="2369093"/>
          </a:xfrm>
        </p:spPr>
        <p:txBody>
          <a:bodyPr>
            <a:normAutofit fontScale="90000"/>
          </a:bodyPr>
          <a:lstStyle/>
          <a:p>
            <a:pPr algn="ctr">
              <a:lnSpc>
                <a:spcPct val="90000"/>
              </a:lnSpc>
            </a:pPr>
            <a:br>
              <a:rPr lang="ru-RU" sz="1900" b="1" i="0" u="none" strike="noStrike" spc="-50" dirty="0">
                <a:effectLst/>
                <a:latin typeface="Times New Roman" panose="02020603050405020304" pitchFamily="18" charset="0"/>
                <a:ea typeface="Trebuchet MS" panose="020B0603020202020204" pitchFamily="34" charset="0"/>
                <a:cs typeface="Times New Roman" panose="02020603050405020304" pitchFamily="18" charset="0"/>
              </a:rPr>
            </a:br>
            <a:r>
              <a:rPr lang="ru-RU" sz="3600" b="1" i="0" u="none" strike="noStrike" spc="-50" dirty="0">
                <a:effectLst/>
                <a:latin typeface="Times New Roman" panose="02020603050405020304" pitchFamily="18" charset="0"/>
                <a:ea typeface="Trebuchet MS" panose="020B0603020202020204" pitchFamily="34" charset="0"/>
                <a:cs typeface="Times New Roman" panose="02020603050405020304" pitchFamily="18" charset="0"/>
              </a:rPr>
              <a:t>КРАТКАЯ ПРЕЗЕНТАЦИЯ</a:t>
            </a:r>
            <a:br>
              <a:rPr lang="ru-RU" sz="3600" b="1" i="0" u="none" strike="noStrike" spc="-50" dirty="0">
                <a:effectLst/>
                <a:latin typeface="Times New Roman" panose="02020603050405020304" pitchFamily="18" charset="0"/>
                <a:ea typeface="Trebuchet MS" panose="020B0603020202020204" pitchFamily="34" charset="0"/>
                <a:cs typeface="Times New Roman" panose="02020603050405020304" pitchFamily="18" charset="0"/>
              </a:rPr>
            </a:br>
            <a:r>
              <a:rPr lang="ru-RU" sz="3600" b="1" i="0" u="none" strike="noStrike" spc="-50" dirty="0">
                <a:effectLst/>
                <a:latin typeface="Times New Roman" panose="02020603050405020304" pitchFamily="18" charset="0"/>
                <a:ea typeface="Trebuchet MS" panose="020B0603020202020204" pitchFamily="34" charset="0"/>
                <a:cs typeface="Times New Roman" panose="02020603050405020304" pitchFamily="18" charset="0"/>
              </a:rPr>
              <a:t>ОБРАЗОВАТЕЛЬНОЙ ПРОГРАММЫ</a:t>
            </a:r>
            <a:br>
              <a:rPr lang="ru-RU" sz="3600" b="1" i="0" u="none" strike="noStrike" spc="-50" dirty="0">
                <a:effectLst/>
                <a:latin typeface="Times New Roman" panose="02020603050405020304" pitchFamily="18" charset="0"/>
                <a:ea typeface="Trebuchet MS" panose="020B0603020202020204" pitchFamily="34" charset="0"/>
                <a:cs typeface="Times New Roman" panose="02020603050405020304" pitchFamily="18" charset="0"/>
              </a:rPr>
            </a:br>
            <a:r>
              <a:rPr lang="ru-RU" sz="3600" b="1" i="0" u="none" strike="noStrike" spc="-50" dirty="0">
                <a:effectLst/>
                <a:latin typeface="Times New Roman" panose="02020603050405020304" pitchFamily="18" charset="0"/>
                <a:ea typeface="Trebuchet MS" panose="020B0603020202020204" pitchFamily="34" charset="0"/>
                <a:cs typeface="Times New Roman" panose="02020603050405020304" pitchFamily="18" charset="0"/>
              </a:rPr>
              <a:t>ДОШКОЛЬНОГО ОБРАЗОВАНИЯ</a:t>
            </a:r>
            <a:br>
              <a:rPr lang="ru-RU" sz="27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</a:br>
            <a:endParaRPr lang="ru-RU" sz="1900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E52E2FA2-921F-8B32-2046-101BE417FC2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7335" y="4050831"/>
            <a:ext cx="5094200" cy="1494563"/>
          </a:xfrm>
        </p:spPr>
        <p:txBody>
          <a:bodyPr>
            <a:normAutofit fontScale="85000" lnSpcReduction="20000"/>
          </a:bodyPr>
          <a:lstStyle/>
          <a:p>
            <a:pPr algn="ctr">
              <a:lnSpc>
                <a:spcPct val="120000"/>
              </a:lnSpc>
            </a:pPr>
            <a:r>
              <a:rPr lang="ru-RU" sz="15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муниципального дошкольного образовательного бюджетного</a:t>
            </a:r>
          </a:p>
          <a:p>
            <a:pPr algn="ctr">
              <a:lnSpc>
                <a:spcPct val="120000"/>
              </a:lnSpc>
            </a:pPr>
            <a:r>
              <a:rPr lang="ru-RU" sz="15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учреждения детского сада №126</a:t>
            </a:r>
          </a:p>
          <a:p>
            <a:pPr algn="ctr">
              <a:lnSpc>
                <a:spcPct val="120000"/>
              </a:lnSpc>
            </a:pPr>
            <a:r>
              <a:rPr lang="ru-RU" sz="15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муниципального образования городской округ город-курорт Сочи</a:t>
            </a:r>
          </a:p>
          <a:p>
            <a:pPr algn="ctr">
              <a:lnSpc>
                <a:spcPct val="120000"/>
              </a:lnSpc>
            </a:pPr>
            <a:r>
              <a:rPr lang="ru-RU" sz="15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Краснодарского края</a:t>
            </a:r>
          </a:p>
          <a:p>
            <a:pPr>
              <a:lnSpc>
                <a:spcPct val="90000"/>
              </a:lnSpc>
            </a:pPr>
            <a:endParaRPr lang="ru-RU" sz="1000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A57C1A16-B8AB-4D99-A195-A38F556A64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371012" y="0"/>
            <a:ext cx="1219200" cy="685800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F8A9B20B-D1DD-4573-B5EC-5580295192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425267" y="3681413"/>
            <a:ext cx="4763558" cy="3176587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Rectangle 23">
            <a:extLst>
              <a:ext uri="{FF2B5EF4-FFF2-40B4-BE49-F238E27FC236}">
                <a16:creationId xmlns:a16="http://schemas.microsoft.com/office/drawing/2014/main" id="{66D61E08-70C3-48D8-BEA0-787111DC30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81476" y="-8467"/>
            <a:ext cx="3007349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ru-RU"/>
          </a:p>
        </p:txBody>
      </p:sp>
      <p:sp>
        <p:nvSpPr>
          <p:cNvPr id="16" name="Rectangle 25">
            <a:extLst>
              <a:ext uri="{FF2B5EF4-FFF2-40B4-BE49-F238E27FC236}">
                <a16:creationId xmlns:a16="http://schemas.microsoft.com/office/drawing/2014/main" id="{FC55298F-0AE5-478E-AD2B-03C2614C58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03442" y="-8467"/>
            <a:ext cx="2588558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ru-RU"/>
          </a:p>
        </p:txBody>
      </p:sp>
      <p:sp>
        <p:nvSpPr>
          <p:cNvPr id="18" name="Isosceles Triangle 24">
            <a:extLst>
              <a:ext uri="{FF2B5EF4-FFF2-40B4-BE49-F238E27FC236}">
                <a16:creationId xmlns:a16="http://schemas.microsoft.com/office/drawing/2014/main" id="{C180E4EA-0B63-4779-A895-7E90E71088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32333" y="3048000"/>
            <a:ext cx="3259667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ru-RU"/>
          </a:p>
        </p:txBody>
      </p:sp>
      <p:sp>
        <p:nvSpPr>
          <p:cNvPr id="20" name="Rectangle 27">
            <a:extLst>
              <a:ext uri="{FF2B5EF4-FFF2-40B4-BE49-F238E27FC236}">
                <a16:creationId xmlns:a16="http://schemas.microsoft.com/office/drawing/2014/main" id="{CEE01D9D-3DE8-4EED-B0D3-8F3C79CC76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334500" y="-8467"/>
            <a:ext cx="2854326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47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ru-RU"/>
          </a:p>
        </p:txBody>
      </p:sp>
      <p:sp>
        <p:nvSpPr>
          <p:cNvPr id="22" name="Rectangle 28">
            <a:extLst>
              <a:ext uri="{FF2B5EF4-FFF2-40B4-BE49-F238E27FC236}">
                <a16:creationId xmlns:a16="http://schemas.microsoft.com/office/drawing/2014/main" id="{89AF5CE9-607F-43F4-8983-DCD6DA4051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98730" y="-8467"/>
            <a:ext cx="1290094" cy="6866467"/>
          </a:xfrm>
          <a:custGeom>
            <a:avLst/>
            <a:gdLst/>
            <a:ahLst/>
            <a:cxnLst/>
            <a:rect l="l" t="t" r="r" b="b"/>
            <a:pathLst>
              <a:path w="1290094" h="6858000">
                <a:moveTo>
                  <a:pt x="1019735" y="0"/>
                </a:moveTo>
                <a:lnTo>
                  <a:pt x="1290094" y="0"/>
                </a:lnTo>
                <a:lnTo>
                  <a:pt x="1290094" y="6858000"/>
                </a:lnTo>
                <a:lnTo>
                  <a:pt x="0" y="6858000"/>
                </a:lnTo>
                <a:lnTo>
                  <a:pt x="101973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ru-RU"/>
          </a:p>
        </p:txBody>
      </p:sp>
      <p:sp>
        <p:nvSpPr>
          <p:cNvPr id="24" name="Rectangle 29">
            <a:extLst>
              <a:ext uri="{FF2B5EF4-FFF2-40B4-BE49-F238E27FC236}">
                <a16:creationId xmlns:a16="http://schemas.microsoft.com/office/drawing/2014/main" id="{6EEA2DBD-9E1E-4521-8C01-F32AD18A89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38999" y="-8467"/>
            <a:ext cx="1249825" cy="6866467"/>
          </a:xfrm>
          <a:custGeom>
            <a:avLst/>
            <a:gdLst/>
            <a:ahLst/>
            <a:cxnLst/>
            <a:rect l="l" t="t" r="r" b="b"/>
            <a:pathLst>
              <a:path w="1249825" h="6858000">
                <a:moveTo>
                  <a:pt x="0" y="0"/>
                </a:moveTo>
                <a:lnTo>
                  <a:pt x="1249825" y="0"/>
                </a:lnTo>
                <a:lnTo>
                  <a:pt x="1249825" y="6858000"/>
                </a:lnTo>
                <a:lnTo>
                  <a:pt x="1109382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ru-RU"/>
          </a:p>
        </p:txBody>
      </p:sp>
      <p:sp>
        <p:nvSpPr>
          <p:cNvPr id="26" name="Isosceles Triangle 29">
            <a:extLst>
              <a:ext uri="{FF2B5EF4-FFF2-40B4-BE49-F238E27FC236}">
                <a16:creationId xmlns:a16="http://schemas.microsoft.com/office/drawing/2014/main" id="{15BBD2C1-BA9B-46A9-A27A-33498B1692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371666" y="3589867"/>
            <a:ext cx="181715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52347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A2E3CBE-EF04-139A-3033-BAD132BF32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215900" algn="ctr"/>
            <a:r>
              <a:rPr lang="ru-RU" sz="2200" b="1" i="0" u="none" strike="noStrike" spc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rebuchet MS" panose="020B0603020202020204" pitchFamily="34" charset="0"/>
                <a:cs typeface="Times New Roman" panose="02020603050405020304" pitchFamily="18" charset="0"/>
              </a:rPr>
              <a:t>ОБРАЗОВАТЕЛЬНАЯ ПРОГРАММА ДОШКОЛЬНОГО</a:t>
            </a:r>
            <a:br>
              <a:rPr lang="ru-RU" sz="2200" b="1" i="0" u="none" strike="noStrike" spc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rebuchet MS" panose="020B0603020202020204" pitchFamily="34" charset="0"/>
                <a:cs typeface="Times New Roman" panose="02020603050405020304" pitchFamily="18" charset="0"/>
              </a:rPr>
            </a:br>
            <a:br>
              <a:rPr lang="ru-RU" sz="2200" b="1" i="0" u="none" strike="noStrike" spc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rebuchet MS" panose="020B0603020202020204" pitchFamily="34" charset="0"/>
                <a:cs typeface="Times New Roman" panose="02020603050405020304" pitchFamily="18" charset="0"/>
              </a:rPr>
            </a:br>
            <a:r>
              <a:rPr lang="ru-RU" sz="2200" b="1" i="0" u="none" strike="noStrike" spc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rebuchet MS" panose="020B0603020202020204" pitchFamily="34" charset="0"/>
                <a:cs typeface="Times New Roman" panose="02020603050405020304" pitchFamily="18" charset="0"/>
              </a:rPr>
              <a:t> ОБРАЗОВАНИЯ РАЗРАБОТАНА В СООТВЕТСТВИИ С:</a:t>
            </a:r>
            <a:br>
              <a:rPr lang="ru-RU" sz="2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</a:br>
            <a:br>
              <a:rPr lang="ru-RU" sz="1800" dirty="0">
                <a:solidFill>
                  <a:srgbClr val="000000"/>
                </a:solidFill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DB97871-E2C8-0C03-A562-27CFEE8911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42805" y="2556387"/>
            <a:ext cx="8596668" cy="4202729"/>
          </a:xfrm>
        </p:spPr>
        <p:txBody>
          <a:bodyPr numCol="2"/>
          <a:lstStyle/>
          <a:p>
            <a:pPr algn="ctr"/>
            <a:r>
              <a:rPr lang="ru-RU" sz="1800" b="1" i="0" u="none" strike="noStrike" spc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rebuchet MS" panose="020B0603020202020204" pitchFamily="34" charset="0"/>
                <a:cs typeface="Times New Roman" panose="02020603050405020304" pitchFamily="18" charset="0"/>
              </a:rPr>
              <a:t>Федеральным государственным                              </a:t>
            </a:r>
            <a:br>
              <a:rPr lang="ru-RU" sz="1800" b="1" i="0" u="none" strike="noStrike" spc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rebuchet MS" panose="020B0603020202020204" pitchFamily="34" charset="0"/>
                <a:cs typeface="Times New Roman" panose="02020603050405020304" pitchFamily="18" charset="0"/>
              </a:rPr>
            </a:br>
            <a:r>
              <a:rPr lang="ru-RU" sz="1800" b="1" i="0" u="none" strike="noStrike" spc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rebuchet MS" panose="020B0603020202020204" pitchFamily="34" charset="0"/>
                <a:cs typeface="Times New Roman" panose="02020603050405020304" pitchFamily="18" charset="0"/>
              </a:rPr>
              <a:t>образовательным стандартом  дошкольного образования</a:t>
            </a:r>
            <a:br>
              <a:rPr lang="ru-RU" sz="1800" b="1" i="0" u="none" strike="noStrike" spc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rebuchet MS" panose="020B0603020202020204" pitchFamily="34" charset="0"/>
                <a:cs typeface="Times New Roman" panose="02020603050405020304" pitchFamily="18" charset="0"/>
              </a:rPr>
            </a:br>
            <a:r>
              <a:rPr lang="ru-RU" sz="1800" b="1" i="0" u="none" strike="noStrike" spc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rebuchet MS" panose="020B0603020202020204" pitchFamily="34" charset="0"/>
                <a:cs typeface="Times New Roman" panose="02020603050405020304" pitchFamily="18" charset="0"/>
              </a:rPr>
              <a:t>(далее - Стандарт)</a:t>
            </a:r>
          </a:p>
          <a:p>
            <a:pPr algn="ctr"/>
            <a:endParaRPr lang="ru-RU" b="1" dirty="0">
              <a:solidFill>
                <a:srgbClr val="000000"/>
              </a:solidFill>
              <a:latin typeface="Times New Roman" panose="02020603050405020304" pitchFamily="18" charset="0"/>
              <a:ea typeface="Trebuchet MS" panose="020B0603020202020204" pitchFamily="34" charset="0"/>
              <a:cs typeface="Times New Roman" panose="02020603050405020304" pitchFamily="18" charset="0"/>
            </a:endParaRPr>
          </a:p>
          <a:p>
            <a:pPr algn="ctr"/>
            <a:endParaRPr lang="ru-RU" sz="1800" b="1" i="0" u="none" strike="noStrike" spc="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rebuchet MS" panose="020B0603020202020204" pitchFamily="34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solidFill>
                <a:srgbClr val="000000"/>
              </a:solidFill>
              <a:latin typeface="Times New Roman" panose="02020603050405020304" pitchFamily="18" charset="0"/>
              <a:ea typeface="Trebuchet MS" panose="020B0603020202020204" pitchFamily="34" charset="0"/>
              <a:cs typeface="Times New Roman" panose="02020603050405020304" pitchFamily="18" charset="0"/>
            </a:endParaRPr>
          </a:p>
          <a:p>
            <a:pPr algn="ctr"/>
            <a:endParaRPr lang="ru-RU" sz="1800" b="1" i="0" u="none" strike="noStrike" spc="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rebuchet MS" panose="020B0603020202020204" pitchFamily="34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solidFill>
                <a:srgbClr val="000000"/>
              </a:solidFill>
              <a:latin typeface="Times New Roman" panose="02020603050405020304" pitchFamily="18" charset="0"/>
              <a:ea typeface="Trebuchet MS" panose="020B0603020202020204" pitchFamily="34" charset="0"/>
              <a:cs typeface="Times New Roman" panose="02020603050405020304" pitchFamily="18" charset="0"/>
            </a:endParaRPr>
          </a:p>
          <a:p>
            <a:pPr algn="ctr"/>
            <a:endParaRPr lang="ru-RU" sz="1800" b="1" i="0" u="none" strike="noStrike" spc="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rebuchet MS" panose="020B0603020202020204" pitchFamily="34" charset="0"/>
              <a:cs typeface="Times New Roman" panose="02020603050405020304" pitchFamily="18" charset="0"/>
            </a:endParaRPr>
          </a:p>
          <a:p>
            <a:pPr algn="ctr"/>
            <a:endParaRPr lang="ru-RU" sz="1800" b="1" i="0" u="none" strike="noStrike" spc="0" dirty="0">
              <a:solidFill>
                <a:srgbClr val="000000"/>
              </a:solidFill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algn="ctr"/>
            <a:r>
              <a:rPr lang="ru-RU" sz="1800" b="1" i="0" u="none" strike="noStrike" spc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rebuchet MS" panose="020B0603020202020204" pitchFamily="34" charset="0"/>
                <a:cs typeface="Times New Roman" panose="02020603050405020304" pitchFamily="18" charset="0"/>
              </a:rPr>
              <a:t>Федеральной</a:t>
            </a:r>
            <a:br>
              <a:rPr lang="ru-RU" sz="1800" b="1" i="0" u="none" strike="noStrike" spc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rebuchet MS" panose="020B0603020202020204" pitchFamily="34" charset="0"/>
                <a:cs typeface="Times New Roman" panose="02020603050405020304" pitchFamily="18" charset="0"/>
              </a:rPr>
            </a:br>
            <a:r>
              <a:rPr lang="ru-RU" sz="1800" b="1" i="0" u="none" strike="noStrike" spc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rebuchet MS" panose="020B0603020202020204" pitchFamily="34" charset="0"/>
                <a:cs typeface="Times New Roman" panose="02020603050405020304" pitchFamily="18" charset="0"/>
              </a:rPr>
              <a:t>образовательной</a:t>
            </a:r>
            <a:br>
              <a:rPr lang="ru-RU" sz="1800" b="1" i="0" u="none" strike="noStrike" spc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rebuchet MS" panose="020B0603020202020204" pitchFamily="34" charset="0"/>
                <a:cs typeface="Times New Roman" panose="02020603050405020304" pitchFamily="18" charset="0"/>
              </a:rPr>
            </a:br>
            <a:r>
              <a:rPr lang="ru-RU" sz="1800" b="1" i="0" u="none" strike="noStrike" spc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rebuchet MS" panose="020B0603020202020204" pitchFamily="34" charset="0"/>
                <a:cs typeface="Times New Roman" panose="02020603050405020304" pitchFamily="18" charset="0"/>
              </a:rPr>
              <a:t>программой дошкольного</a:t>
            </a:r>
            <a:br>
              <a:rPr lang="ru-RU" sz="1800" b="1" i="0" u="none" strike="noStrike" spc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rebuchet MS" panose="020B0603020202020204" pitchFamily="34" charset="0"/>
                <a:cs typeface="Times New Roman" panose="02020603050405020304" pitchFamily="18" charset="0"/>
              </a:rPr>
            </a:br>
            <a:r>
              <a:rPr lang="ru-RU" sz="1800" b="1" i="0" u="none" strike="noStrike" spc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rebuchet MS" panose="020B0603020202020204" pitchFamily="34" charset="0"/>
                <a:cs typeface="Times New Roman" panose="02020603050405020304" pitchFamily="18" charset="0"/>
              </a:rPr>
              <a:t>образования</a:t>
            </a:r>
            <a:br>
              <a:rPr lang="ru-RU" sz="1800" b="1" i="0" u="none" strike="noStrike" spc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rebuchet MS" panose="020B0603020202020204" pitchFamily="34" charset="0"/>
                <a:cs typeface="Times New Roman" panose="02020603050405020304" pitchFamily="18" charset="0"/>
              </a:rPr>
            </a:br>
            <a:r>
              <a:rPr lang="ru-RU" sz="1800" b="1" i="0" u="none" strike="noStrike" spc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rebuchet MS" panose="020B0603020202020204" pitchFamily="34" charset="0"/>
                <a:cs typeface="Times New Roman" panose="02020603050405020304" pitchFamily="18" charset="0"/>
              </a:rPr>
              <a:t>(далее - ФОП ДО).</a:t>
            </a:r>
          </a:p>
          <a:p>
            <a:pPr marL="0" indent="0">
              <a:buNone/>
            </a:pPr>
            <a:endParaRPr lang="ru-RU" sz="1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Microsoft Sans Serif" panose="020B060402020202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>
              <a:solidFill>
                <a:srgbClr val="000000"/>
              </a:solidFill>
              <a:latin typeface="Times New Roman" panose="02020603050405020304" pitchFamily="18" charset="0"/>
              <a:ea typeface="Microsoft Sans Serif" panose="020B060402020202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              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EEBFF982-6DA5-9F2A-979E-78B618C26C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0491" y="4504813"/>
            <a:ext cx="1566862" cy="1565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>
            <a:extLst>
              <a:ext uri="{FF2B5EF4-FFF2-40B4-BE49-F238E27FC236}">
                <a16:creationId xmlns:a16="http://schemas.microsoft.com/office/drawing/2014/main" id="{177F160F-2965-CA82-7706-E1C645EF7D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7787" y="4484379"/>
            <a:ext cx="1566862" cy="1565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29170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456BBA-1890-4C21-41AB-89A563EF90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599"/>
            <a:ext cx="8596668" cy="1936955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700" b="1" i="0" strike="noStrike" spc="0" dirty="0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rebuchet MS" panose="020B0603020202020204" pitchFamily="34" charset="0"/>
                <a:cs typeface="Times New Roman" panose="02020603050405020304" pitchFamily="18" charset="0"/>
              </a:rPr>
              <a:t>Цель Программы: разностороннее развитие ребенка на основе духовно-нравственных ценностей российского народа, исторических и национально-культурных традиций.</a:t>
            </a:r>
            <a:br>
              <a:rPr lang="ru-RU" sz="1800" b="1" dirty="0">
                <a:solidFill>
                  <a:schemeClr val="accent2">
                    <a:lumMod val="75000"/>
                  </a:schemeClr>
                </a:solidFill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</a:br>
            <a:endParaRPr lang="ru-RU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1F55D15-6643-FBB0-A6D6-58609F5094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371060"/>
            <a:ext cx="8596668" cy="3880773"/>
          </a:xfrm>
        </p:spPr>
        <p:txBody>
          <a:bodyPr>
            <a:normAutofit fontScale="92500"/>
          </a:bodyPr>
          <a:lstStyle/>
          <a:p>
            <a:pPr algn="just"/>
            <a:r>
              <a:rPr lang="ru-RU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rebuchet MS" panose="020B0603020202020204" pitchFamily="34" charset="0"/>
                <a:cs typeface="Times New Roman" panose="02020603050405020304" pitchFamily="18" charset="0"/>
              </a:rPr>
              <a:t>Программа реализуется в группах общеразвивающей направленности, как программа психолого-педагогической поддержки, позитивной социализации и индивидуализации, развития личности детей дошкольного возраста и определяет комплекс основных характеристик дошкольного образования.</a:t>
            </a:r>
          </a:p>
          <a:p>
            <a:pPr algn="just"/>
            <a:r>
              <a:rPr lang="ru-RU" sz="2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Реализуется в течение всего периода пребывания детей в детском саду от 2-х лет до прекращения образовательных отношений.</a:t>
            </a:r>
          </a:p>
          <a:p>
            <a:pPr algn="just"/>
            <a:endParaRPr lang="ru-RU" sz="2800" dirty="0">
              <a:effectLst/>
              <a:latin typeface="Times New Roman" panose="02020603050405020304" pitchFamily="18" charset="0"/>
              <a:ea typeface="Trebuchet MS" panose="020B060302020202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388111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9F4444CE-BC8D-4D61-B303-4C05614E62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B910BB0-B36D-E2B6-A834-CDDAFB791A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6933" y="648929"/>
            <a:ext cx="10197494" cy="1099457"/>
          </a:xfrm>
        </p:spPr>
        <p:txBody>
          <a:bodyPr>
            <a:norm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Программа состоит из двух частей:</a:t>
            </a:r>
          </a:p>
        </p:txBody>
      </p:sp>
      <p:sp>
        <p:nvSpPr>
          <p:cNvPr id="17" name="Isosceles Triangle 16">
            <a:extLst>
              <a:ext uri="{FF2B5EF4-FFF2-40B4-BE49-F238E27FC236}">
                <a16:creationId xmlns:a16="http://schemas.microsoft.com/office/drawing/2014/main" id="{73772B81-181F-48B7-8826-4D9686D15D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ru-RU"/>
          </a:p>
        </p:txBody>
      </p:sp>
      <p:sp>
        <p:nvSpPr>
          <p:cNvPr id="19" name="Isosceles Triangle 18">
            <a:extLst>
              <a:ext uri="{FF2B5EF4-FFF2-40B4-BE49-F238E27FC236}">
                <a16:creationId xmlns:a16="http://schemas.microsoft.com/office/drawing/2014/main" id="{B2205F6E-03C6-4E92-877C-E2482F6599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1743267" y="4013200"/>
            <a:ext cx="448733" cy="2844800"/>
          </a:xfrm>
          <a:prstGeom prst="triangle">
            <a:avLst>
              <a:gd name="adj" fmla="val 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ru-RU"/>
          </a:p>
        </p:txBody>
      </p:sp>
      <p:graphicFrame>
        <p:nvGraphicFramePr>
          <p:cNvPr id="10" name="Объект 9">
            <a:extLst>
              <a:ext uri="{FF2B5EF4-FFF2-40B4-BE49-F238E27FC236}">
                <a16:creationId xmlns:a16="http://schemas.microsoft.com/office/drawing/2014/main" id="{040829DF-621C-545B-2918-D3D1364BB7F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55869801"/>
              </p:ext>
            </p:extLst>
          </p:nvPr>
        </p:nvGraphicFramePr>
        <p:xfrm>
          <a:off x="1286933" y="1999218"/>
          <a:ext cx="9618134" cy="4021758"/>
        </p:xfrm>
        <a:graphic>
          <a:graphicData uri="http://schemas.openxmlformats.org/drawingml/2006/table">
            <a:tbl>
              <a:tblPr/>
              <a:tblGrid>
                <a:gridCol w="4060488">
                  <a:extLst>
                    <a:ext uri="{9D8B030D-6E8A-4147-A177-3AD203B41FA5}">
                      <a16:colId xmlns:a16="http://schemas.microsoft.com/office/drawing/2014/main" val="1248067589"/>
                    </a:ext>
                  </a:extLst>
                </a:gridCol>
                <a:gridCol w="196684">
                  <a:extLst>
                    <a:ext uri="{9D8B030D-6E8A-4147-A177-3AD203B41FA5}">
                      <a16:colId xmlns:a16="http://schemas.microsoft.com/office/drawing/2014/main" val="3712296600"/>
                    </a:ext>
                  </a:extLst>
                </a:gridCol>
                <a:gridCol w="5360962">
                  <a:extLst>
                    <a:ext uri="{9D8B030D-6E8A-4147-A177-3AD203B41FA5}">
                      <a16:colId xmlns:a16="http://schemas.microsoft.com/office/drawing/2014/main" val="307400730"/>
                    </a:ext>
                  </a:extLst>
                </a:gridCol>
              </a:tblGrid>
              <a:tr h="1883646"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4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rebuchet MS" panose="020B0603020202020204" pitchFamily="34" charset="0"/>
                          <a:cs typeface="Times New Roman" panose="02020603050405020304" pitchFamily="18" charset="0"/>
                        </a:rPr>
                        <a:t>Обязательная</a:t>
                      </a:r>
                      <a:endParaRPr lang="ru-RU" sz="30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748" marR="10748" marT="1612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Microsoft Sans Serif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30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748" marR="10748" marT="1612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1800"/>
                        </a:spcAft>
                      </a:pPr>
                      <a:r>
                        <a:rPr lang="ru-RU" sz="4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rebuchet MS" panose="020B0603020202020204" pitchFamily="34" charset="0"/>
                          <a:cs typeface="Times New Roman" panose="02020603050405020304" pitchFamily="18" charset="0"/>
                        </a:rPr>
                        <a:t>Вариативная</a:t>
                      </a:r>
                      <a:endParaRPr lang="ru-RU" sz="30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b">
                        <a:lnSpc>
                          <a:spcPts val="2400"/>
                        </a:lnSpc>
                        <a:spcBef>
                          <a:spcPts val="1800"/>
                        </a:spcBef>
                        <a:spcAft>
                          <a:spcPts val="0"/>
                        </a:spcAft>
                      </a:pPr>
                      <a:r>
                        <a:rPr lang="ru-RU" sz="4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rebuchet MS" panose="020B0603020202020204" pitchFamily="34" charset="0"/>
                          <a:cs typeface="Times New Roman" panose="02020603050405020304" pitchFamily="18" charset="0"/>
                        </a:rPr>
                        <a:t>часть</a:t>
                      </a:r>
                      <a:endParaRPr lang="ru-RU" sz="30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748" marR="10748" marT="16122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67754533"/>
                  </a:ext>
                </a:extLst>
              </a:tr>
              <a:tr h="619714">
                <a:tc>
                  <a:txBody>
                    <a:bodyPr/>
                    <a:lstStyle/>
                    <a:p>
                      <a:pPr algn="ctr" fontAlgn="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4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rebuchet MS" panose="020B0603020202020204" pitchFamily="34" charset="0"/>
                          <a:cs typeface="Times New Roman" panose="02020603050405020304" pitchFamily="18" charset="0"/>
                        </a:rPr>
                        <a:t>часть</a:t>
                      </a:r>
                      <a:endParaRPr lang="ru-RU" sz="30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748" marR="10748" marT="1612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Microsoft Sans Serif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30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748" marR="10748" marT="1612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7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rebuchet MS" panose="020B0603020202020204" pitchFamily="34" charset="0"/>
                          <a:cs typeface="Times New Roman" panose="02020603050405020304" pitchFamily="18" charset="0"/>
                        </a:rPr>
                        <a:t>(часть, формируемая</a:t>
                      </a:r>
                      <a:endParaRPr lang="ru-RU" sz="30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748" marR="10748" marT="1612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18156731"/>
                  </a:ext>
                </a:extLst>
              </a:tr>
              <a:tr h="464947"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3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rebuchet MS" panose="020B0603020202020204" pitchFamily="34" charset="0"/>
                          <a:cs typeface="Times New Roman" panose="02020603050405020304" pitchFamily="18" charset="0"/>
                        </a:rPr>
                        <a:t>(занимает 90% от её</a:t>
                      </a:r>
                      <a:endParaRPr lang="ru-RU" sz="30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748" marR="10748" marT="16122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Microsoft Sans Serif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30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748" marR="10748" marT="1612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7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rebuchet MS" panose="020B0603020202020204" pitchFamily="34" charset="0"/>
                          <a:cs typeface="Times New Roman" panose="02020603050405020304" pitchFamily="18" charset="0"/>
                        </a:rPr>
                        <a:t>участниками</a:t>
                      </a:r>
                      <a:endParaRPr lang="ru-RU" sz="30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748" marR="10748" marT="16122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93787237"/>
                  </a:ext>
                </a:extLst>
              </a:tr>
              <a:tr h="1023828">
                <a:tc>
                  <a:txBody>
                    <a:bodyPr/>
                    <a:lstStyle/>
                    <a:p>
                      <a:pPr algn="ctr" fontAlgn="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3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rebuchet MS" panose="020B0603020202020204" pitchFamily="34" charset="0"/>
                          <a:cs typeface="Times New Roman" panose="02020603050405020304" pitchFamily="18" charset="0"/>
                        </a:rPr>
                        <a:t>общего объёма)</a:t>
                      </a:r>
                      <a:endParaRPr lang="ru-RU" sz="30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748" marR="10748" marT="1612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Microsoft Sans Serif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30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748" marR="10748" marT="1612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ts val="21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7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rebuchet MS" panose="020B0603020202020204" pitchFamily="34" charset="0"/>
                          <a:cs typeface="Times New Roman" panose="02020603050405020304" pitchFamily="18" charset="0"/>
                        </a:rPr>
                        <a:t>образовательных отношений - занимает 10%</a:t>
                      </a:r>
                      <a:endParaRPr lang="ru-RU" sz="30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0748" marR="10748" marT="1612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789845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676102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6A7ABB8-72C7-39FE-B72F-4E5557790B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Обязательная часть представлена: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0A21DC8-C468-EB1D-0145-075457EFDC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79400" algn="ctr">
              <a:lnSpc>
                <a:spcPts val="2200"/>
              </a:lnSpc>
              <a:spcAft>
                <a:spcPts val="80"/>
              </a:spcAft>
            </a:pPr>
            <a:r>
              <a:rPr lang="ru-RU" sz="2000" b="0" i="0" u="none" strike="noStrike" spc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rebuchet MS" panose="020B0603020202020204" pitchFamily="34" charset="0"/>
                <a:cs typeface="Times New Roman" panose="02020603050405020304" pitchFamily="18" charset="0"/>
              </a:rPr>
              <a:t>Федеральной образовательной программой дошкольного </a:t>
            </a:r>
            <a:r>
              <a:rPr lang="ru-RU" sz="2000" b="1" i="0" u="none" strike="noStrike" spc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rebuchet MS" panose="020B0603020202020204" pitchFamily="34" charset="0"/>
                <a:cs typeface="Times New Roman" panose="02020603050405020304" pitchFamily="18" charset="0"/>
              </a:rPr>
              <a:t>образования (ФОП ДО) — </a:t>
            </a:r>
            <a:r>
              <a:rPr lang="ru-RU" sz="2000" b="0" i="0" u="none" strike="noStrike" spc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rebuchet MS" panose="020B0603020202020204" pitchFamily="34" charset="0"/>
                <a:cs typeface="Times New Roman" panose="02020603050405020304" pitchFamily="18" charset="0"/>
              </a:rPr>
              <a:t>утверждена Приказом Министерства просвещения Российской федерации №1028 от 25 ноября 2022г.</a:t>
            </a:r>
            <a:endParaRPr lang="ru-RU" sz="20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Microsoft Sans Serif" panose="020B0604020202020204" pitchFamily="34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ts val="2905"/>
              </a:lnSpc>
              <a:spcAft>
                <a:spcPts val="2120"/>
              </a:spcAft>
              <a:buNone/>
            </a:pPr>
            <a:endParaRPr lang="ru-RU" sz="1800" dirty="0">
              <a:solidFill>
                <a:srgbClr val="000000"/>
              </a:solidFill>
              <a:effectLst/>
              <a:latin typeface="Microsoft Sans Serif" panose="020B0604020202020204" pitchFamily="34" charset="0"/>
              <a:ea typeface="Microsoft Sans Serif" panose="020B0604020202020204" pitchFamily="34" charset="0"/>
            </a:endParaRPr>
          </a:p>
          <a:p>
            <a:pPr algn="ctr"/>
            <a:endParaRPr lang="ru-RU" dirty="0"/>
          </a:p>
          <a:p>
            <a:pPr algn="ctr"/>
            <a:endParaRPr lang="ru-RU" dirty="0"/>
          </a:p>
          <a:p>
            <a:pPr algn="ctr"/>
            <a:endParaRPr lang="ru-RU" dirty="0"/>
          </a:p>
          <a:p>
            <a:pPr marL="0" indent="0" algn="ctr">
              <a:buNone/>
            </a:pPr>
            <a:r>
              <a:rPr lang="ru-RU" sz="2400" b="0" i="0" u="none" strike="noStrike" spc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rebuchet MS" panose="020B0603020202020204" pitchFamily="34" charset="0"/>
                <a:cs typeface="Times New Roman" panose="02020603050405020304" pitchFamily="18" charset="0"/>
              </a:rPr>
              <a:t>Реализуется педагогическими работниками ДОО во всех помещениях и на территории детского сада, со всеми детьми.</a:t>
            </a:r>
          </a:p>
          <a:p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C187354-B405-C80A-F528-352AEA300B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63443" y="3296995"/>
            <a:ext cx="1600339" cy="1607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66798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595BAF4-643F-F893-57D4-84A7AB607A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Вариативная часть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946A36F-D12B-D065-9A4F-BD7896E660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Парциальная программа «Выходи играть во двор» дополняет содержание образовательной области «Физическое развитие».</a:t>
            </a:r>
          </a:p>
          <a:p>
            <a:pPr marL="0" indent="0" algn="just">
              <a:buNone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Реализуется педагогическими работниками ДОО в форме игровых культурных практик на прогулке, со всеми детьми ДОО.</a:t>
            </a:r>
          </a:p>
          <a:p>
            <a:pPr marL="0" indent="0" algn="just">
              <a:buNone/>
            </a:pP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6" name="Рисунок 5" descr="Изображение выглядит как шаблон, пиксель&#10;&#10;Автоматически созданное описание">
            <a:extLst>
              <a:ext uri="{FF2B5EF4-FFF2-40B4-BE49-F238E27FC236}">
                <a16:creationId xmlns:a16="http://schemas.microsoft.com/office/drawing/2014/main" id="{6E1C1CBC-9444-1D03-8072-4AC33D39B1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9892" y="4510548"/>
            <a:ext cx="1864934" cy="186493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60150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DCD6593-D39C-0018-3D95-99AB7BEEA4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ПЛАНИРУЕМЫЕ РЕЗУЛЬТАТЫ ОСВОЕНИЯ ПРОГРАММЫ</a:t>
            </a:r>
            <a:b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Обязательная часть:</a:t>
            </a:r>
          </a:p>
        </p:txBody>
      </p:sp>
      <p:graphicFrame>
        <p:nvGraphicFramePr>
          <p:cNvPr id="7" name="Объект 6">
            <a:extLst>
              <a:ext uri="{FF2B5EF4-FFF2-40B4-BE49-F238E27FC236}">
                <a16:creationId xmlns:a16="http://schemas.microsoft.com/office/drawing/2014/main" id="{4F6A146D-AFDA-4744-8D84-46EA8D32F84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67735775"/>
              </p:ext>
            </p:extLst>
          </p:nvPr>
        </p:nvGraphicFramePr>
        <p:xfrm>
          <a:off x="1078676" y="1937723"/>
          <a:ext cx="3316343" cy="114787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54692">
                  <a:extLst>
                    <a:ext uri="{9D8B030D-6E8A-4147-A177-3AD203B41FA5}">
                      <a16:colId xmlns:a16="http://schemas.microsoft.com/office/drawing/2014/main" val="574279209"/>
                    </a:ext>
                  </a:extLst>
                </a:gridCol>
                <a:gridCol w="1661651">
                  <a:extLst>
                    <a:ext uri="{9D8B030D-6E8A-4147-A177-3AD203B41FA5}">
                      <a16:colId xmlns:a16="http://schemas.microsoft.com/office/drawing/2014/main" val="2257119071"/>
                    </a:ext>
                  </a:extLst>
                </a:gridCol>
              </a:tblGrid>
              <a:tr h="1147872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ru-RU" sz="1400" kern="1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ts val="1400"/>
                        </a:lnSpc>
                        <a:spcAft>
                          <a:spcPts val="3000"/>
                        </a:spcAft>
                      </a:pPr>
                      <a:r>
                        <a:rPr lang="ru-RU" sz="1800" u="none" strike="noStrike" kern="100" spc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 трем годам</a:t>
                      </a:r>
                      <a:endParaRPr lang="ru-RU" sz="1600" kern="1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400"/>
                        </a:lnSpc>
                        <a:tabLst>
                          <a:tab pos="1270635" algn="l"/>
                        </a:tabLst>
                      </a:pPr>
                      <a:r>
                        <a:rPr lang="ru-RU" sz="1400" kern="100" dirty="0">
                          <a:effectLst/>
                        </a:rPr>
                        <a:t> </a:t>
                      </a:r>
                      <a:endParaRPr lang="ru-RU" sz="1400" b="1" kern="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400"/>
                        </a:lnSpc>
                        <a:tabLst>
                          <a:tab pos="1270635" algn="l"/>
                        </a:tabLst>
                      </a:pPr>
                      <a:br>
                        <a:rPr lang="ru-RU" sz="1400" kern="100" dirty="0">
                          <a:effectLst/>
                        </a:rPr>
                      </a:br>
                      <a:endParaRPr lang="ru-RU" sz="1400" b="1" kern="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87867208"/>
                  </a:ext>
                </a:extLst>
              </a:tr>
            </a:tbl>
          </a:graphicData>
        </a:graphic>
      </p:graphicFrame>
      <p:pic>
        <p:nvPicPr>
          <p:cNvPr id="5126" name="Рисунок 3">
            <a:extLst>
              <a:ext uri="{FF2B5EF4-FFF2-40B4-BE49-F238E27FC236}">
                <a16:creationId xmlns:a16="http://schemas.microsoft.com/office/drawing/2014/main" id="{2AB31964-3424-01D2-96FD-C7EABF59CC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6716" y="2102335"/>
            <a:ext cx="930275" cy="930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0" name="Объект 6">
            <a:extLst>
              <a:ext uri="{FF2B5EF4-FFF2-40B4-BE49-F238E27FC236}">
                <a16:creationId xmlns:a16="http://schemas.microsoft.com/office/drawing/2014/main" id="{07A384F3-C153-5ACD-9A9A-6E8752EAB79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81728319"/>
              </p:ext>
            </p:extLst>
          </p:nvPr>
        </p:nvGraphicFramePr>
        <p:xfrm>
          <a:off x="4696947" y="1937723"/>
          <a:ext cx="3316343" cy="114787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51337">
                  <a:extLst>
                    <a:ext uri="{9D8B030D-6E8A-4147-A177-3AD203B41FA5}">
                      <a16:colId xmlns:a16="http://schemas.microsoft.com/office/drawing/2014/main" val="574279209"/>
                    </a:ext>
                  </a:extLst>
                </a:gridCol>
                <a:gridCol w="1465006">
                  <a:extLst>
                    <a:ext uri="{9D8B030D-6E8A-4147-A177-3AD203B41FA5}">
                      <a16:colId xmlns:a16="http://schemas.microsoft.com/office/drawing/2014/main" val="2257119071"/>
                    </a:ext>
                  </a:extLst>
                </a:gridCol>
              </a:tblGrid>
              <a:tr h="1147872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ru-RU" sz="1400" kern="1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ts val="1400"/>
                        </a:lnSpc>
                        <a:spcAft>
                          <a:spcPts val="3000"/>
                        </a:spcAft>
                      </a:pPr>
                      <a:r>
                        <a:rPr lang="ru-RU" sz="2000" u="none" strike="noStrike" kern="100" spc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 четырем годам</a:t>
                      </a:r>
                      <a:endParaRPr lang="ru-RU" sz="1800" kern="1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400"/>
                        </a:lnSpc>
                        <a:tabLst>
                          <a:tab pos="1270635" algn="l"/>
                        </a:tabLst>
                      </a:pPr>
                      <a:r>
                        <a:rPr lang="ru-RU" sz="1400" kern="100" dirty="0">
                          <a:effectLst/>
                        </a:rPr>
                        <a:t> </a:t>
                      </a:r>
                      <a:endParaRPr lang="ru-RU" sz="1400" b="1" kern="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400"/>
                        </a:lnSpc>
                        <a:tabLst>
                          <a:tab pos="1270635" algn="l"/>
                        </a:tabLst>
                      </a:pPr>
                      <a:br>
                        <a:rPr lang="ru-RU" sz="1400" kern="100" dirty="0">
                          <a:effectLst/>
                        </a:rPr>
                      </a:br>
                      <a:endParaRPr lang="ru-RU" sz="1400" b="1" kern="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87867208"/>
                  </a:ext>
                </a:extLst>
              </a:tr>
            </a:tbl>
          </a:graphicData>
        </a:graphic>
      </p:graphicFrame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138E9703-F91E-9034-CBB1-8E2129724F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8121" y="2048213"/>
            <a:ext cx="891540" cy="891540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2" name="Объект 6">
            <a:extLst>
              <a:ext uri="{FF2B5EF4-FFF2-40B4-BE49-F238E27FC236}">
                <a16:creationId xmlns:a16="http://schemas.microsoft.com/office/drawing/2014/main" id="{B00B863D-7A85-3FCC-D6B0-EA9B11FA3C4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17873078"/>
              </p:ext>
            </p:extLst>
          </p:nvPr>
        </p:nvGraphicFramePr>
        <p:xfrm>
          <a:off x="1078676" y="3608259"/>
          <a:ext cx="3316344" cy="1147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58172">
                  <a:extLst>
                    <a:ext uri="{9D8B030D-6E8A-4147-A177-3AD203B41FA5}">
                      <a16:colId xmlns:a16="http://schemas.microsoft.com/office/drawing/2014/main" val="574279209"/>
                    </a:ext>
                  </a:extLst>
                </a:gridCol>
                <a:gridCol w="1658172">
                  <a:extLst>
                    <a:ext uri="{9D8B030D-6E8A-4147-A177-3AD203B41FA5}">
                      <a16:colId xmlns:a16="http://schemas.microsoft.com/office/drawing/2014/main" val="2257119071"/>
                    </a:ext>
                  </a:extLst>
                </a:gridCol>
              </a:tblGrid>
              <a:tr h="1147873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ru-RU" sz="1400" kern="1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ts val="1400"/>
                        </a:lnSpc>
                        <a:spcAft>
                          <a:spcPts val="3000"/>
                        </a:spcAft>
                      </a:pPr>
                      <a:r>
                        <a:rPr lang="ru-RU" sz="2000" u="none" strike="noStrike" kern="100" spc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 пяти годам</a:t>
                      </a:r>
                      <a:endParaRPr lang="ru-RU" sz="1800" kern="1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400"/>
                        </a:lnSpc>
                        <a:tabLst>
                          <a:tab pos="1270635" algn="l"/>
                        </a:tabLst>
                      </a:pPr>
                      <a:r>
                        <a:rPr lang="ru-RU" sz="1400" kern="100" dirty="0">
                          <a:effectLst/>
                        </a:rPr>
                        <a:t> </a:t>
                      </a:r>
                      <a:endParaRPr lang="ru-RU" sz="1400" b="1" kern="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400"/>
                        </a:lnSpc>
                        <a:tabLst>
                          <a:tab pos="1270635" algn="l"/>
                        </a:tabLst>
                      </a:pPr>
                      <a:br>
                        <a:rPr lang="ru-RU" sz="1400" kern="100" dirty="0">
                          <a:effectLst/>
                        </a:rPr>
                      </a:br>
                      <a:endParaRPr lang="ru-RU" sz="1400" b="1" kern="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87867208"/>
                  </a:ext>
                </a:extLst>
              </a:tr>
            </a:tbl>
          </a:graphicData>
        </a:graphic>
      </p:graphicFrame>
      <p:graphicFrame>
        <p:nvGraphicFramePr>
          <p:cNvPr id="13" name="Объект 6">
            <a:extLst>
              <a:ext uri="{FF2B5EF4-FFF2-40B4-BE49-F238E27FC236}">
                <a16:creationId xmlns:a16="http://schemas.microsoft.com/office/drawing/2014/main" id="{BCC5844D-FF4C-81BC-23C2-718D5402F90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6271093"/>
              </p:ext>
            </p:extLst>
          </p:nvPr>
        </p:nvGraphicFramePr>
        <p:xfrm>
          <a:off x="4696947" y="3539819"/>
          <a:ext cx="3316344" cy="114787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58172">
                  <a:extLst>
                    <a:ext uri="{9D8B030D-6E8A-4147-A177-3AD203B41FA5}">
                      <a16:colId xmlns:a16="http://schemas.microsoft.com/office/drawing/2014/main" val="574279209"/>
                    </a:ext>
                  </a:extLst>
                </a:gridCol>
                <a:gridCol w="1658172">
                  <a:extLst>
                    <a:ext uri="{9D8B030D-6E8A-4147-A177-3AD203B41FA5}">
                      <a16:colId xmlns:a16="http://schemas.microsoft.com/office/drawing/2014/main" val="2257119071"/>
                    </a:ext>
                  </a:extLst>
                </a:gridCol>
              </a:tblGrid>
              <a:tr h="1147872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ru-RU" sz="1400" kern="1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ts val="1400"/>
                        </a:lnSpc>
                        <a:spcAft>
                          <a:spcPts val="3000"/>
                        </a:spcAft>
                      </a:pPr>
                      <a:r>
                        <a:rPr lang="ru-RU" sz="2000" u="none" strike="noStrike" kern="100" spc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 шести годам</a:t>
                      </a:r>
                      <a:endParaRPr lang="ru-RU" sz="1800" kern="1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400"/>
                        </a:lnSpc>
                        <a:tabLst>
                          <a:tab pos="1270635" algn="l"/>
                        </a:tabLst>
                      </a:pPr>
                      <a:r>
                        <a:rPr lang="ru-RU" sz="1400" kern="100" dirty="0">
                          <a:effectLst/>
                        </a:rPr>
                        <a:t> </a:t>
                      </a:r>
                      <a:endParaRPr lang="ru-RU" sz="1400" b="1" kern="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400"/>
                        </a:lnSpc>
                        <a:tabLst>
                          <a:tab pos="1270635" algn="l"/>
                        </a:tabLst>
                      </a:pPr>
                      <a:br>
                        <a:rPr lang="ru-RU" sz="1400" kern="100" dirty="0">
                          <a:effectLst/>
                        </a:rPr>
                      </a:br>
                      <a:endParaRPr lang="ru-RU" sz="1400" b="1" kern="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87867208"/>
                  </a:ext>
                </a:extLst>
              </a:tr>
            </a:tbl>
          </a:graphicData>
        </a:graphic>
      </p:graphicFrame>
      <p:graphicFrame>
        <p:nvGraphicFramePr>
          <p:cNvPr id="14" name="Объект 6">
            <a:extLst>
              <a:ext uri="{FF2B5EF4-FFF2-40B4-BE49-F238E27FC236}">
                <a16:creationId xmlns:a16="http://schemas.microsoft.com/office/drawing/2014/main" id="{CF7516F0-5E6D-8E10-17F7-DC7F3159287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74563571"/>
              </p:ext>
            </p:extLst>
          </p:nvPr>
        </p:nvGraphicFramePr>
        <p:xfrm>
          <a:off x="1078676" y="5163188"/>
          <a:ext cx="3316343" cy="108521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07113">
                  <a:extLst>
                    <a:ext uri="{9D8B030D-6E8A-4147-A177-3AD203B41FA5}">
                      <a16:colId xmlns:a16="http://schemas.microsoft.com/office/drawing/2014/main" val="574279209"/>
                    </a:ext>
                  </a:extLst>
                </a:gridCol>
                <a:gridCol w="1709230">
                  <a:extLst>
                    <a:ext uri="{9D8B030D-6E8A-4147-A177-3AD203B41FA5}">
                      <a16:colId xmlns:a16="http://schemas.microsoft.com/office/drawing/2014/main" val="2257119071"/>
                    </a:ext>
                  </a:extLst>
                </a:gridCol>
              </a:tblGrid>
              <a:tr h="1085211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ru-RU" sz="1400" kern="100" dirty="0">
                          <a:effectLst/>
                        </a:rPr>
                        <a:t> </a:t>
                      </a:r>
                    </a:p>
                    <a:p>
                      <a:pPr algn="ctr"/>
                      <a:r>
                        <a:rPr lang="ru-RU" sz="1800" b="1" i="0" u="none" strike="noStrike" kern="1200" dirty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на этапе завершения </a:t>
                      </a:r>
                      <a:endParaRPr lang="ru-RU" sz="1800" b="1" i="0" kern="1200" dirty="0">
                        <a:solidFill>
                          <a:schemeClr val="lt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400"/>
                        </a:lnSpc>
                        <a:tabLst>
                          <a:tab pos="1270635" algn="l"/>
                        </a:tabLst>
                      </a:pPr>
                      <a:r>
                        <a:rPr lang="ru-RU" sz="1400" kern="100" dirty="0">
                          <a:effectLst/>
                        </a:rPr>
                        <a:t> </a:t>
                      </a:r>
                      <a:endParaRPr lang="ru-RU" sz="1400" b="1" kern="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400"/>
                        </a:lnSpc>
                        <a:tabLst>
                          <a:tab pos="1270635" algn="l"/>
                        </a:tabLst>
                      </a:pPr>
                      <a:br>
                        <a:rPr lang="ru-RU" sz="1400" kern="100" dirty="0">
                          <a:effectLst/>
                        </a:rPr>
                      </a:br>
                      <a:endParaRPr lang="ru-RU" sz="1400" b="1" kern="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87867208"/>
                  </a:ext>
                </a:extLst>
              </a:tr>
            </a:tbl>
          </a:graphicData>
        </a:graphic>
      </p:graphicFrame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4CF26016-17D8-CB62-5E2F-F0F34CCAFF8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7346" y="3705310"/>
            <a:ext cx="969645" cy="95377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E9D53469-D3AE-0529-D408-258A313ECA2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1291" y="3608259"/>
            <a:ext cx="965200" cy="96012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C36C0D8C-B210-1CE7-3C64-0CFCD9C04F4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7346" y="5231629"/>
            <a:ext cx="960755" cy="944880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8" name="Объект 6">
            <a:extLst>
              <a:ext uri="{FF2B5EF4-FFF2-40B4-BE49-F238E27FC236}">
                <a16:creationId xmlns:a16="http://schemas.microsoft.com/office/drawing/2014/main" id="{3C62AB4D-137B-9513-7854-95932EA4AD7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80588212"/>
              </p:ext>
            </p:extLst>
          </p:nvPr>
        </p:nvGraphicFramePr>
        <p:xfrm>
          <a:off x="4696947" y="5118587"/>
          <a:ext cx="3316343" cy="108521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07113">
                  <a:extLst>
                    <a:ext uri="{9D8B030D-6E8A-4147-A177-3AD203B41FA5}">
                      <a16:colId xmlns:a16="http://schemas.microsoft.com/office/drawing/2014/main" val="574279209"/>
                    </a:ext>
                  </a:extLst>
                </a:gridCol>
                <a:gridCol w="1709230">
                  <a:extLst>
                    <a:ext uri="{9D8B030D-6E8A-4147-A177-3AD203B41FA5}">
                      <a16:colId xmlns:a16="http://schemas.microsoft.com/office/drawing/2014/main" val="2257119071"/>
                    </a:ext>
                  </a:extLst>
                </a:gridCol>
              </a:tblGrid>
              <a:tr h="1085211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ru-RU" sz="1400" kern="100" dirty="0">
                          <a:effectLst/>
                        </a:rPr>
                        <a:t> </a:t>
                      </a:r>
                    </a:p>
                    <a:p>
                      <a:pPr algn="ctr"/>
                      <a:r>
                        <a:rPr lang="ru-RU" sz="18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Вариативная часть </a:t>
                      </a:r>
                      <a:endParaRPr lang="ru-RU" sz="1800" b="1" i="0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400"/>
                        </a:lnSpc>
                        <a:tabLst>
                          <a:tab pos="1270635" algn="l"/>
                        </a:tabLst>
                      </a:pPr>
                      <a:r>
                        <a:rPr lang="ru-RU" sz="1400" kern="100" dirty="0">
                          <a:effectLst/>
                        </a:rPr>
                        <a:t> </a:t>
                      </a:r>
                      <a:endParaRPr lang="ru-RU" sz="1400" b="1" kern="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400"/>
                        </a:lnSpc>
                        <a:tabLst>
                          <a:tab pos="1270635" algn="l"/>
                        </a:tabLst>
                      </a:pPr>
                      <a:br>
                        <a:rPr lang="ru-RU" sz="1400" kern="100" dirty="0">
                          <a:effectLst/>
                        </a:rPr>
                      </a:br>
                      <a:endParaRPr lang="ru-RU" sz="1400" b="1" kern="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87867208"/>
                  </a:ext>
                </a:extLst>
              </a:tr>
            </a:tbl>
          </a:graphicData>
        </a:graphic>
      </p:graphicFrame>
      <p:pic>
        <p:nvPicPr>
          <p:cNvPr id="19" name="Рисунок 18" descr="Изображение выглядит как шаблон, пиксель&#10;&#10;Автоматически созданное описание">
            <a:extLst>
              <a:ext uri="{FF2B5EF4-FFF2-40B4-BE49-F238E27FC236}">
                <a16:creationId xmlns:a16="http://schemas.microsoft.com/office/drawing/2014/main" id="{D66781BD-803E-CF50-5A35-016F580A5BF3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1624" y="5163188"/>
            <a:ext cx="948037" cy="9480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909896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E019EE0-8F3D-9BF7-1883-7438F80212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599"/>
            <a:ext cx="8596668" cy="1550989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ОБРАЗОВАТЕЛЬНЫЕ ОБЛАСТИ, ОБЕСПЕЧИВАЮЩИЕ РАЗНОСТОРОННЕЕ РАЗВИТИЕ ДЕТЕЙ В СООТВЕТСТВИИ СО СТАНДАРТОМ ДОШКОЛЬНОГО ОБРАЗОВАНИЯ:</a:t>
            </a:r>
            <a:endParaRPr lang="ru-RU" sz="2400" dirty="0"/>
          </a:p>
        </p:txBody>
      </p:sp>
      <p:graphicFrame>
        <p:nvGraphicFramePr>
          <p:cNvPr id="10" name="Объект 9">
            <a:extLst>
              <a:ext uri="{FF2B5EF4-FFF2-40B4-BE49-F238E27FC236}">
                <a16:creationId xmlns:a16="http://schemas.microsoft.com/office/drawing/2014/main" id="{C1D15B09-99A0-363C-890D-4AE6499F034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63320901"/>
              </p:ext>
            </p:extLst>
          </p:nvPr>
        </p:nvGraphicFramePr>
        <p:xfrm>
          <a:off x="677333" y="2160589"/>
          <a:ext cx="9862847" cy="38807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19746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67490DC-FD14-B01D-5283-5E7B63410F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6495" y="412955"/>
            <a:ext cx="8596668" cy="99792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Содержание образовательной области</a:t>
            </a:r>
            <a:b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«Познавательное развитие»</a:t>
            </a:r>
          </a:p>
        </p:txBody>
      </p:sp>
      <p:graphicFrame>
        <p:nvGraphicFramePr>
          <p:cNvPr id="16" name="Таблица 15">
            <a:extLst>
              <a:ext uri="{FF2B5EF4-FFF2-40B4-BE49-F238E27FC236}">
                <a16:creationId xmlns:a16="http://schemas.microsoft.com/office/drawing/2014/main" id="{FB2AC7F0-40E0-353C-DC5F-11B73F9A907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919173"/>
              </p:ext>
            </p:extLst>
          </p:nvPr>
        </p:nvGraphicFramePr>
        <p:xfrm>
          <a:off x="2621985" y="1511702"/>
          <a:ext cx="4958685" cy="513972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840819">
                  <a:extLst>
                    <a:ext uri="{9D8B030D-6E8A-4147-A177-3AD203B41FA5}">
                      <a16:colId xmlns:a16="http://schemas.microsoft.com/office/drawing/2014/main" val="1458087965"/>
                    </a:ext>
                  </a:extLst>
                </a:gridCol>
                <a:gridCol w="1117866">
                  <a:extLst>
                    <a:ext uri="{9D8B030D-6E8A-4147-A177-3AD203B41FA5}">
                      <a16:colId xmlns:a16="http://schemas.microsoft.com/office/drawing/2014/main" val="1959161738"/>
                    </a:ext>
                  </a:extLst>
                </a:gridCol>
              </a:tblGrid>
              <a:tr h="690724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3000"/>
                        </a:spcAft>
                      </a:pPr>
                      <a:r>
                        <a:rPr lang="ru-RU" sz="1600" u="none" strike="noStrike" kern="100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Возраст/группа</a:t>
                      </a:r>
                      <a:endParaRPr lang="ru-RU" sz="14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72" marR="447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3000"/>
                        </a:spcAft>
                      </a:pPr>
                      <a:r>
                        <a:rPr lang="en-US" sz="1600" u="none" strike="noStrike" kern="100" spc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QR </a:t>
                      </a:r>
                      <a:r>
                        <a:rPr lang="ru-RU" sz="1600" u="none" strike="noStrike" kern="100" spc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-код</a:t>
                      </a:r>
                      <a:endParaRPr lang="ru-RU" sz="1400" kern="1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72" marR="4472" marT="0" marB="0" anchor="ctr"/>
                </a:tc>
                <a:extLst>
                  <a:ext uri="{0D108BD9-81ED-4DB2-BD59-A6C34878D82A}">
                    <a16:rowId xmlns:a16="http://schemas.microsoft.com/office/drawing/2014/main" val="4087374264"/>
                  </a:ext>
                </a:extLst>
              </a:tr>
              <a:tr h="518717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3000"/>
                        </a:spcAft>
                      </a:pPr>
                      <a:r>
                        <a:rPr lang="ru-RU" sz="1600" u="none" strike="noStrike" kern="100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2-3 года/ 1 младшая группа</a:t>
                      </a:r>
                      <a:endParaRPr lang="ru-RU" sz="16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400"/>
                        </a:lnSpc>
                        <a:spcAft>
                          <a:spcPts val="3000"/>
                        </a:spcAft>
                      </a:pPr>
                      <a:r>
                        <a:rPr lang="ru-RU" sz="14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72" marR="447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endParaRPr lang="ru-RU" sz="500" kern="100" dirty="0">
                        <a:solidFill>
                          <a:srgbClr val="000000"/>
                        </a:solidFill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extLst>
                  <a:ext uri="{0D108BD9-81ED-4DB2-BD59-A6C34878D82A}">
                    <a16:rowId xmlns:a16="http://schemas.microsoft.com/office/drawing/2014/main" val="3412674588"/>
                  </a:ext>
                </a:extLst>
              </a:tr>
              <a:tr h="766002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3000"/>
                        </a:spcAft>
                      </a:pPr>
                      <a:r>
                        <a:rPr lang="ru-RU" sz="1600" u="none" strike="noStrike" kern="100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3-4 года/ 2 младшая группа</a:t>
                      </a:r>
                      <a:endParaRPr lang="ru-RU" sz="14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72" marR="447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ru-RU" sz="500" kern="100" dirty="0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  <a:ea typeface="Microsoft Sans Serif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 kern="100" dirty="0">
                        <a:solidFill>
                          <a:srgbClr val="000000"/>
                        </a:solidFill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extLst>
                  <a:ext uri="{0D108BD9-81ED-4DB2-BD59-A6C34878D82A}">
                    <a16:rowId xmlns:a16="http://schemas.microsoft.com/office/drawing/2014/main" val="1285475376"/>
                  </a:ext>
                </a:extLst>
              </a:tr>
              <a:tr h="577297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3000"/>
                        </a:spcAft>
                      </a:pPr>
                      <a:r>
                        <a:rPr lang="ru-RU" sz="1600" u="none" strike="noStrike" kern="100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4-5 лет / средняя группа</a:t>
                      </a:r>
                      <a:endParaRPr lang="ru-RU" sz="14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400"/>
                        </a:lnSpc>
                        <a:spcAft>
                          <a:spcPts val="3000"/>
                        </a:spcAft>
                      </a:pPr>
                      <a:r>
                        <a:rPr lang="ru-RU" sz="14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72" marR="447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3000"/>
                        </a:spcAft>
                      </a:pPr>
                      <a:r>
                        <a:rPr lang="ru-RU" sz="1300" kern="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350" marR="6350" marT="0" marB="0" anchor="ctr"/>
                </a:tc>
                <a:extLst>
                  <a:ext uri="{0D108BD9-81ED-4DB2-BD59-A6C34878D82A}">
                    <a16:rowId xmlns:a16="http://schemas.microsoft.com/office/drawing/2014/main" val="491922817"/>
                  </a:ext>
                </a:extLst>
              </a:tr>
              <a:tr h="577297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3000"/>
                        </a:spcAft>
                      </a:pPr>
                      <a:r>
                        <a:rPr lang="ru-RU" sz="1600" u="none" strike="noStrike" kern="100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5-6 лет/ старшая группа</a:t>
                      </a:r>
                      <a:endParaRPr lang="ru-RU" sz="14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400"/>
                        </a:lnSpc>
                        <a:spcAft>
                          <a:spcPts val="3000"/>
                        </a:spcAft>
                      </a:pPr>
                      <a:r>
                        <a:rPr lang="ru-RU" sz="14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72" marR="447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endParaRPr lang="ru-RU" sz="500" kern="100" dirty="0">
                        <a:solidFill>
                          <a:srgbClr val="000000"/>
                        </a:solidFill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extLst>
                  <a:ext uri="{0D108BD9-81ED-4DB2-BD59-A6C34878D82A}">
                    <a16:rowId xmlns:a16="http://schemas.microsoft.com/office/drawing/2014/main" val="1482457455"/>
                  </a:ext>
                </a:extLst>
              </a:tr>
              <a:tr h="577297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3000"/>
                        </a:spcAft>
                      </a:pPr>
                      <a:r>
                        <a:rPr lang="ru-RU" sz="1600" u="none" strike="noStrike" kern="100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6-7 лет / подготовительная группа</a:t>
                      </a:r>
                      <a:endParaRPr lang="ru-RU" sz="14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400"/>
                        </a:lnSpc>
                        <a:spcAft>
                          <a:spcPts val="3000"/>
                        </a:spcAft>
                      </a:pPr>
                      <a:r>
                        <a:rPr lang="ru-RU" sz="14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72" marR="447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endParaRPr lang="ru-RU" sz="500" kern="100" dirty="0">
                        <a:solidFill>
                          <a:srgbClr val="000000"/>
                        </a:solidFill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extLst>
                  <a:ext uri="{0D108BD9-81ED-4DB2-BD59-A6C34878D82A}">
                    <a16:rowId xmlns:a16="http://schemas.microsoft.com/office/drawing/2014/main" val="2916533616"/>
                  </a:ext>
                </a:extLst>
              </a:tr>
              <a:tr h="577297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3000"/>
                        </a:spcAft>
                      </a:pPr>
                      <a:r>
                        <a:rPr lang="ru-RU" sz="1600" u="none" strike="noStrike" kern="100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решение совокупных задач воспитания</a:t>
                      </a:r>
                      <a:endParaRPr lang="ru-RU" sz="14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400"/>
                        </a:lnSpc>
                        <a:spcAft>
                          <a:spcPts val="3000"/>
                        </a:spcAft>
                      </a:pPr>
                      <a:r>
                        <a:rPr lang="ru-RU" sz="14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72" marR="447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endParaRPr lang="ru-RU" sz="500" kern="100" dirty="0">
                        <a:solidFill>
                          <a:srgbClr val="000000"/>
                        </a:solidFill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extLst>
                  <a:ext uri="{0D108BD9-81ED-4DB2-BD59-A6C34878D82A}">
                    <a16:rowId xmlns:a16="http://schemas.microsoft.com/office/drawing/2014/main" val="934104590"/>
                  </a:ext>
                </a:extLst>
              </a:tr>
            </a:tbl>
          </a:graphicData>
        </a:graphic>
      </p:graphicFrame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98E2F91C-9C70-2F6A-4757-FB7FC253BF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7477" y="2294480"/>
            <a:ext cx="624840" cy="61722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87DE6012-68D6-774F-4C09-A1A6859003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5574" y="2999427"/>
            <a:ext cx="640080" cy="63246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C582FEFF-ED97-4A01-297B-C8DBAFF4FAD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7477" y="3719615"/>
            <a:ext cx="676275" cy="67056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7146F897-8EF2-B745-839E-71AB2FFB9AA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7477" y="4486014"/>
            <a:ext cx="678180" cy="678180"/>
          </a:xfrm>
          <a:prstGeom prst="rect">
            <a:avLst/>
          </a:prstGeom>
          <a:noFill/>
          <a:ln>
            <a:noFill/>
          </a:ln>
        </p:spPr>
      </p:pic>
      <p:pic>
        <p:nvPicPr>
          <p:cNvPr id="32" name="Рисунок 31">
            <a:extLst>
              <a:ext uri="{FF2B5EF4-FFF2-40B4-BE49-F238E27FC236}">
                <a16:creationId xmlns:a16="http://schemas.microsoft.com/office/drawing/2014/main" id="{4347917A-9EB5-4227-3E87-9DC31170F1C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7477" y="5213755"/>
            <a:ext cx="701040" cy="694055"/>
          </a:xfrm>
          <a:prstGeom prst="rect">
            <a:avLst/>
          </a:prstGeom>
          <a:noFill/>
          <a:ln>
            <a:noFill/>
          </a:ln>
        </p:spPr>
      </p:pic>
      <p:pic>
        <p:nvPicPr>
          <p:cNvPr id="42" name="Рисунок 41">
            <a:extLst>
              <a:ext uri="{FF2B5EF4-FFF2-40B4-BE49-F238E27FC236}">
                <a16:creationId xmlns:a16="http://schemas.microsoft.com/office/drawing/2014/main" id="{7D8CF441-F181-8D34-A358-E491974FBF2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1284" y="5955337"/>
            <a:ext cx="708660" cy="70866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136544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67490DC-FD14-B01D-5283-5E7B63410F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6495" y="412955"/>
            <a:ext cx="8596668" cy="99792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Содержание образовательной области</a:t>
            </a:r>
            <a:b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«Речевое развитие»</a:t>
            </a:r>
          </a:p>
        </p:txBody>
      </p:sp>
      <p:graphicFrame>
        <p:nvGraphicFramePr>
          <p:cNvPr id="16" name="Таблица 15">
            <a:extLst>
              <a:ext uri="{FF2B5EF4-FFF2-40B4-BE49-F238E27FC236}">
                <a16:creationId xmlns:a16="http://schemas.microsoft.com/office/drawing/2014/main" id="{FB2AC7F0-40E0-353C-DC5F-11B73F9A9072}"/>
              </a:ext>
            </a:extLst>
          </p:cNvPr>
          <p:cNvGraphicFramePr>
            <a:graphicFrameLocks noGrp="1"/>
          </p:cNvGraphicFramePr>
          <p:nvPr/>
        </p:nvGraphicFramePr>
        <p:xfrm>
          <a:off x="2621985" y="1511702"/>
          <a:ext cx="4958685" cy="513972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840819">
                  <a:extLst>
                    <a:ext uri="{9D8B030D-6E8A-4147-A177-3AD203B41FA5}">
                      <a16:colId xmlns:a16="http://schemas.microsoft.com/office/drawing/2014/main" val="1458087965"/>
                    </a:ext>
                  </a:extLst>
                </a:gridCol>
                <a:gridCol w="1117866">
                  <a:extLst>
                    <a:ext uri="{9D8B030D-6E8A-4147-A177-3AD203B41FA5}">
                      <a16:colId xmlns:a16="http://schemas.microsoft.com/office/drawing/2014/main" val="1959161738"/>
                    </a:ext>
                  </a:extLst>
                </a:gridCol>
              </a:tblGrid>
              <a:tr h="690724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3000"/>
                        </a:spcAft>
                      </a:pPr>
                      <a:r>
                        <a:rPr lang="ru-RU" sz="1600" u="none" strike="noStrike" kern="100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Возраст/группа</a:t>
                      </a:r>
                      <a:endParaRPr lang="ru-RU" sz="14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72" marR="447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3000"/>
                        </a:spcAft>
                      </a:pPr>
                      <a:r>
                        <a:rPr lang="en-US" sz="1600" u="none" strike="noStrike" kern="100" spc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QR </a:t>
                      </a:r>
                      <a:r>
                        <a:rPr lang="ru-RU" sz="1600" u="none" strike="noStrike" kern="100" spc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-код</a:t>
                      </a:r>
                      <a:endParaRPr lang="ru-RU" sz="1400" kern="1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72" marR="4472" marT="0" marB="0" anchor="ctr"/>
                </a:tc>
                <a:extLst>
                  <a:ext uri="{0D108BD9-81ED-4DB2-BD59-A6C34878D82A}">
                    <a16:rowId xmlns:a16="http://schemas.microsoft.com/office/drawing/2014/main" val="4087374264"/>
                  </a:ext>
                </a:extLst>
              </a:tr>
              <a:tr h="518717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3000"/>
                        </a:spcAft>
                      </a:pPr>
                      <a:r>
                        <a:rPr lang="ru-RU" sz="1600" u="none" strike="noStrike" kern="100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2-3 года/ 1 младшая группа</a:t>
                      </a:r>
                      <a:endParaRPr lang="ru-RU" sz="16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400"/>
                        </a:lnSpc>
                        <a:spcAft>
                          <a:spcPts val="3000"/>
                        </a:spcAft>
                      </a:pPr>
                      <a:r>
                        <a:rPr lang="ru-RU" sz="14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72" marR="447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ru-RU" sz="9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Sans Serif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2" marR="4472" marT="0" marB="0" anchor="ctr"/>
                </a:tc>
                <a:extLst>
                  <a:ext uri="{0D108BD9-81ED-4DB2-BD59-A6C34878D82A}">
                    <a16:rowId xmlns:a16="http://schemas.microsoft.com/office/drawing/2014/main" val="3412674588"/>
                  </a:ext>
                </a:extLst>
              </a:tr>
              <a:tr h="766002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3000"/>
                        </a:spcAft>
                      </a:pPr>
                      <a:r>
                        <a:rPr lang="ru-RU" sz="1600" u="none" strike="noStrike" kern="100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3-4 года/ 2 младшая группа</a:t>
                      </a:r>
                      <a:endParaRPr lang="ru-RU" sz="14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72" marR="447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ru-RU" sz="9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Sans Serif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2" marR="4472" marT="0" marB="0" anchor="ctr"/>
                </a:tc>
                <a:extLst>
                  <a:ext uri="{0D108BD9-81ED-4DB2-BD59-A6C34878D82A}">
                    <a16:rowId xmlns:a16="http://schemas.microsoft.com/office/drawing/2014/main" val="1285475376"/>
                  </a:ext>
                </a:extLst>
              </a:tr>
              <a:tr h="577297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3000"/>
                        </a:spcAft>
                      </a:pPr>
                      <a:r>
                        <a:rPr lang="ru-RU" sz="1600" u="none" strike="noStrike" kern="100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4-5 лет / средняя группа</a:t>
                      </a:r>
                      <a:endParaRPr lang="ru-RU" sz="14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400"/>
                        </a:lnSpc>
                        <a:spcAft>
                          <a:spcPts val="3000"/>
                        </a:spcAft>
                      </a:pPr>
                      <a:r>
                        <a:rPr lang="ru-RU" sz="14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72" marR="447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ru-RU" sz="9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Sans Serif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2" marR="4472" marT="0" marB="0" anchor="ctr"/>
                </a:tc>
                <a:extLst>
                  <a:ext uri="{0D108BD9-81ED-4DB2-BD59-A6C34878D82A}">
                    <a16:rowId xmlns:a16="http://schemas.microsoft.com/office/drawing/2014/main" val="491922817"/>
                  </a:ext>
                </a:extLst>
              </a:tr>
              <a:tr h="577297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3000"/>
                        </a:spcAft>
                      </a:pPr>
                      <a:r>
                        <a:rPr lang="ru-RU" sz="1600" u="none" strike="noStrike" kern="100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5-6 лет/ старшая группа</a:t>
                      </a:r>
                      <a:endParaRPr lang="ru-RU" sz="14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400"/>
                        </a:lnSpc>
                        <a:spcAft>
                          <a:spcPts val="3000"/>
                        </a:spcAft>
                      </a:pPr>
                      <a:r>
                        <a:rPr lang="ru-RU" sz="14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72" marR="447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ru-RU" sz="9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Sans Serif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2" marR="4472" marT="0" marB="0" anchor="ctr"/>
                </a:tc>
                <a:extLst>
                  <a:ext uri="{0D108BD9-81ED-4DB2-BD59-A6C34878D82A}">
                    <a16:rowId xmlns:a16="http://schemas.microsoft.com/office/drawing/2014/main" val="1482457455"/>
                  </a:ext>
                </a:extLst>
              </a:tr>
              <a:tr h="577297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3000"/>
                        </a:spcAft>
                      </a:pPr>
                      <a:r>
                        <a:rPr lang="ru-RU" sz="1600" u="none" strike="noStrike" kern="100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6-7 лет / подготовительная группа</a:t>
                      </a:r>
                      <a:endParaRPr lang="ru-RU" sz="14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400"/>
                        </a:lnSpc>
                        <a:spcAft>
                          <a:spcPts val="3000"/>
                        </a:spcAft>
                      </a:pPr>
                      <a:r>
                        <a:rPr lang="ru-RU" sz="14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72" marR="447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ru-RU" sz="9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Sans Serif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2" marR="4472" marT="0" marB="0" anchor="ctr"/>
                </a:tc>
                <a:extLst>
                  <a:ext uri="{0D108BD9-81ED-4DB2-BD59-A6C34878D82A}">
                    <a16:rowId xmlns:a16="http://schemas.microsoft.com/office/drawing/2014/main" val="2916533616"/>
                  </a:ext>
                </a:extLst>
              </a:tr>
              <a:tr h="577297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3000"/>
                        </a:spcAft>
                      </a:pPr>
                      <a:r>
                        <a:rPr lang="ru-RU" sz="1600" u="none" strike="noStrike" kern="100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решение совокупных задач воспитания</a:t>
                      </a:r>
                      <a:endParaRPr lang="ru-RU" sz="14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400"/>
                        </a:lnSpc>
                        <a:spcAft>
                          <a:spcPts val="3000"/>
                        </a:spcAft>
                      </a:pPr>
                      <a:r>
                        <a:rPr lang="ru-RU" sz="14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72" marR="447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ru-RU" sz="9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Sans Serif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2" marR="4472" marT="0" marB="0" anchor="ctr"/>
                </a:tc>
                <a:extLst>
                  <a:ext uri="{0D108BD9-81ED-4DB2-BD59-A6C34878D82A}">
                    <a16:rowId xmlns:a16="http://schemas.microsoft.com/office/drawing/2014/main" val="934104590"/>
                  </a:ext>
                </a:extLst>
              </a:tr>
            </a:tbl>
          </a:graphicData>
        </a:graphic>
      </p:graphicFrame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046C8C7-C2B4-3266-35A0-FED58A19C5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1455" y="2294480"/>
            <a:ext cx="617220" cy="61722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606CE8E-B854-D61B-C5F8-3252D7028C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9075" y="3012527"/>
            <a:ext cx="609600" cy="609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1731664-2E63-9CE1-5634-F9824FAD7E6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1455" y="3785972"/>
            <a:ext cx="591185" cy="591185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D2C378B-289D-774F-8D0B-FB6184B6560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9075" y="4519557"/>
            <a:ext cx="628650" cy="61722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78C6A3BF-294E-AA1D-A41A-E5D5D23EC52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8120" y="5207208"/>
            <a:ext cx="670560" cy="67056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26779B82-DD57-5D09-9907-E8EFC7A6C7B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1287" y="6009098"/>
            <a:ext cx="690245" cy="67754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026320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67490DC-FD14-B01D-5283-5E7B63410F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6495" y="412955"/>
            <a:ext cx="8596668" cy="99792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Содержание образовательной области</a:t>
            </a:r>
            <a:b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«Художественно-эстетическое развитие»</a:t>
            </a:r>
          </a:p>
        </p:txBody>
      </p:sp>
      <p:graphicFrame>
        <p:nvGraphicFramePr>
          <p:cNvPr id="16" name="Таблица 15">
            <a:extLst>
              <a:ext uri="{FF2B5EF4-FFF2-40B4-BE49-F238E27FC236}">
                <a16:creationId xmlns:a16="http://schemas.microsoft.com/office/drawing/2014/main" id="{FB2AC7F0-40E0-353C-DC5F-11B73F9A9072}"/>
              </a:ext>
            </a:extLst>
          </p:cNvPr>
          <p:cNvGraphicFramePr>
            <a:graphicFrameLocks noGrp="1"/>
          </p:cNvGraphicFramePr>
          <p:nvPr/>
        </p:nvGraphicFramePr>
        <p:xfrm>
          <a:off x="2621985" y="1511702"/>
          <a:ext cx="4958685" cy="513972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840819">
                  <a:extLst>
                    <a:ext uri="{9D8B030D-6E8A-4147-A177-3AD203B41FA5}">
                      <a16:colId xmlns:a16="http://schemas.microsoft.com/office/drawing/2014/main" val="1458087965"/>
                    </a:ext>
                  </a:extLst>
                </a:gridCol>
                <a:gridCol w="1117866">
                  <a:extLst>
                    <a:ext uri="{9D8B030D-6E8A-4147-A177-3AD203B41FA5}">
                      <a16:colId xmlns:a16="http://schemas.microsoft.com/office/drawing/2014/main" val="1959161738"/>
                    </a:ext>
                  </a:extLst>
                </a:gridCol>
              </a:tblGrid>
              <a:tr h="690724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3000"/>
                        </a:spcAft>
                      </a:pPr>
                      <a:r>
                        <a:rPr lang="ru-RU" sz="1600" u="none" strike="noStrike" kern="100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Возраст/группа</a:t>
                      </a:r>
                      <a:endParaRPr lang="ru-RU" sz="14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72" marR="447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3000"/>
                        </a:spcAft>
                      </a:pPr>
                      <a:r>
                        <a:rPr lang="en-US" sz="1600" u="none" strike="noStrike" kern="100" spc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QR </a:t>
                      </a:r>
                      <a:r>
                        <a:rPr lang="ru-RU" sz="1600" u="none" strike="noStrike" kern="100" spc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-код</a:t>
                      </a:r>
                      <a:endParaRPr lang="ru-RU" sz="1400" kern="1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72" marR="4472" marT="0" marB="0" anchor="ctr"/>
                </a:tc>
                <a:extLst>
                  <a:ext uri="{0D108BD9-81ED-4DB2-BD59-A6C34878D82A}">
                    <a16:rowId xmlns:a16="http://schemas.microsoft.com/office/drawing/2014/main" val="4087374264"/>
                  </a:ext>
                </a:extLst>
              </a:tr>
              <a:tr h="518717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3000"/>
                        </a:spcAft>
                      </a:pPr>
                      <a:r>
                        <a:rPr lang="ru-RU" sz="1600" u="none" strike="noStrike" kern="100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2-3 года/ 1 младшая группа</a:t>
                      </a:r>
                      <a:endParaRPr lang="ru-RU" sz="16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400"/>
                        </a:lnSpc>
                        <a:spcAft>
                          <a:spcPts val="3000"/>
                        </a:spcAft>
                      </a:pPr>
                      <a:r>
                        <a:rPr lang="ru-RU" sz="14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72" marR="447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ru-RU" sz="9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Sans Serif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2" marR="4472" marT="0" marB="0" anchor="ctr"/>
                </a:tc>
                <a:extLst>
                  <a:ext uri="{0D108BD9-81ED-4DB2-BD59-A6C34878D82A}">
                    <a16:rowId xmlns:a16="http://schemas.microsoft.com/office/drawing/2014/main" val="3412674588"/>
                  </a:ext>
                </a:extLst>
              </a:tr>
              <a:tr h="766002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3000"/>
                        </a:spcAft>
                      </a:pPr>
                      <a:r>
                        <a:rPr lang="ru-RU" sz="1600" u="none" strike="noStrike" kern="100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3-4 года/ 2 младшая группа</a:t>
                      </a:r>
                      <a:endParaRPr lang="ru-RU" sz="14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72" marR="447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ru-RU" sz="9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Sans Serif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2" marR="4472" marT="0" marB="0" anchor="ctr"/>
                </a:tc>
                <a:extLst>
                  <a:ext uri="{0D108BD9-81ED-4DB2-BD59-A6C34878D82A}">
                    <a16:rowId xmlns:a16="http://schemas.microsoft.com/office/drawing/2014/main" val="1285475376"/>
                  </a:ext>
                </a:extLst>
              </a:tr>
              <a:tr h="577297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3000"/>
                        </a:spcAft>
                      </a:pPr>
                      <a:r>
                        <a:rPr lang="ru-RU" sz="1600" u="none" strike="noStrike" kern="100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4-5 лет / средняя группа</a:t>
                      </a:r>
                      <a:endParaRPr lang="ru-RU" sz="14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400"/>
                        </a:lnSpc>
                        <a:spcAft>
                          <a:spcPts val="3000"/>
                        </a:spcAft>
                      </a:pPr>
                      <a:r>
                        <a:rPr lang="ru-RU" sz="14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72" marR="447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ru-RU" sz="9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Sans Serif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2" marR="4472" marT="0" marB="0" anchor="ctr"/>
                </a:tc>
                <a:extLst>
                  <a:ext uri="{0D108BD9-81ED-4DB2-BD59-A6C34878D82A}">
                    <a16:rowId xmlns:a16="http://schemas.microsoft.com/office/drawing/2014/main" val="491922817"/>
                  </a:ext>
                </a:extLst>
              </a:tr>
              <a:tr h="577297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3000"/>
                        </a:spcAft>
                      </a:pPr>
                      <a:r>
                        <a:rPr lang="ru-RU" sz="1600" u="none" strike="noStrike" kern="100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5-6 лет/ старшая группа</a:t>
                      </a:r>
                      <a:endParaRPr lang="ru-RU" sz="14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400"/>
                        </a:lnSpc>
                        <a:spcAft>
                          <a:spcPts val="3000"/>
                        </a:spcAft>
                      </a:pPr>
                      <a:r>
                        <a:rPr lang="ru-RU" sz="14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72" marR="447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ru-RU" sz="9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Sans Serif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2" marR="4472" marT="0" marB="0" anchor="ctr"/>
                </a:tc>
                <a:extLst>
                  <a:ext uri="{0D108BD9-81ED-4DB2-BD59-A6C34878D82A}">
                    <a16:rowId xmlns:a16="http://schemas.microsoft.com/office/drawing/2014/main" val="1482457455"/>
                  </a:ext>
                </a:extLst>
              </a:tr>
              <a:tr h="577297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3000"/>
                        </a:spcAft>
                      </a:pPr>
                      <a:r>
                        <a:rPr lang="ru-RU" sz="1600" u="none" strike="noStrike" kern="100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6-7 лет / подготовительная группа</a:t>
                      </a:r>
                      <a:endParaRPr lang="ru-RU" sz="14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400"/>
                        </a:lnSpc>
                        <a:spcAft>
                          <a:spcPts val="3000"/>
                        </a:spcAft>
                      </a:pPr>
                      <a:r>
                        <a:rPr lang="ru-RU" sz="14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72" marR="447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ru-RU" sz="9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Sans Serif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2" marR="4472" marT="0" marB="0" anchor="ctr"/>
                </a:tc>
                <a:extLst>
                  <a:ext uri="{0D108BD9-81ED-4DB2-BD59-A6C34878D82A}">
                    <a16:rowId xmlns:a16="http://schemas.microsoft.com/office/drawing/2014/main" val="2916533616"/>
                  </a:ext>
                </a:extLst>
              </a:tr>
              <a:tr h="577297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3000"/>
                        </a:spcAft>
                      </a:pPr>
                      <a:r>
                        <a:rPr lang="ru-RU" sz="1600" u="none" strike="noStrike" kern="100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решение совокупных задач воспитания</a:t>
                      </a:r>
                      <a:endParaRPr lang="ru-RU" sz="14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400"/>
                        </a:lnSpc>
                        <a:spcAft>
                          <a:spcPts val="3000"/>
                        </a:spcAft>
                      </a:pPr>
                      <a:r>
                        <a:rPr lang="ru-RU" sz="14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72" marR="447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ru-RU" sz="9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Sans Serif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2" marR="4472" marT="0" marB="0" anchor="ctr"/>
                </a:tc>
                <a:extLst>
                  <a:ext uri="{0D108BD9-81ED-4DB2-BD59-A6C34878D82A}">
                    <a16:rowId xmlns:a16="http://schemas.microsoft.com/office/drawing/2014/main" val="934104590"/>
                  </a:ext>
                </a:extLst>
              </a:tr>
            </a:tbl>
          </a:graphicData>
        </a:graphic>
      </p:graphicFrame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EFE8972-F3A9-E2C0-47C1-27DEA5CB6F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3163" y="2264983"/>
            <a:ext cx="632460" cy="61722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26A8E1B-FB1F-4D25-A509-8D4BBF6589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3163" y="2992864"/>
            <a:ext cx="647700" cy="64262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C17E041-520B-0A9A-8D69-9AE284A3BF7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2683" y="3756445"/>
            <a:ext cx="662940" cy="65024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6F0BA70-157F-77DB-3D75-8BB14244608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7923" y="4521311"/>
            <a:ext cx="678180" cy="67183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19760816-9A5A-A942-88BC-8DB1B970BD7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3163" y="5219192"/>
            <a:ext cx="667385" cy="661035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4BC7D2B5-BA07-3029-B23B-637872CE269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3163" y="5946682"/>
            <a:ext cx="685800" cy="6794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927316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67490DC-FD14-B01D-5283-5E7B63410F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6495" y="412955"/>
            <a:ext cx="8596668" cy="99792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Содержание образовательной области</a:t>
            </a:r>
            <a:b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«Физическое развитие»</a:t>
            </a:r>
          </a:p>
        </p:txBody>
      </p:sp>
      <p:graphicFrame>
        <p:nvGraphicFramePr>
          <p:cNvPr id="16" name="Таблица 15">
            <a:extLst>
              <a:ext uri="{FF2B5EF4-FFF2-40B4-BE49-F238E27FC236}">
                <a16:creationId xmlns:a16="http://schemas.microsoft.com/office/drawing/2014/main" id="{FB2AC7F0-40E0-353C-DC5F-11B73F9A9072}"/>
              </a:ext>
            </a:extLst>
          </p:cNvPr>
          <p:cNvGraphicFramePr>
            <a:graphicFrameLocks noGrp="1"/>
          </p:cNvGraphicFramePr>
          <p:nvPr/>
        </p:nvGraphicFramePr>
        <p:xfrm>
          <a:off x="2621985" y="1511702"/>
          <a:ext cx="4958685" cy="513972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840819">
                  <a:extLst>
                    <a:ext uri="{9D8B030D-6E8A-4147-A177-3AD203B41FA5}">
                      <a16:colId xmlns:a16="http://schemas.microsoft.com/office/drawing/2014/main" val="1458087965"/>
                    </a:ext>
                  </a:extLst>
                </a:gridCol>
                <a:gridCol w="1117866">
                  <a:extLst>
                    <a:ext uri="{9D8B030D-6E8A-4147-A177-3AD203B41FA5}">
                      <a16:colId xmlns:a16="http://schemas.microsoft.com/office/drawing/2014/main" val="1959161738"/>
                    </a:ext>
                  </a:extLst>
                </a:gridCol>
              </a:tblGrid>
              <a:tr h="690724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3000"/>
                        </a:spcAft>
                      </a:pPr>
                      <a:r>
                        <a:rPr lang="ru-RU" sz="1600" u="none" strike="noStrike" kern="100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Возраст/группа</a:t>
                      </a:r>
                      <a:endParaRPr lang="ru-RU" sz="14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72" marR="447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3000"/>
                        </a:spcAft>
                      </a:pPr>
                      <a:r>
                        <a:rPr lang="en-US" sz="1600" u="none" strike="noStrike" kern="100" spc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QR </a:t>
                      </a:r>
                      <a:r>
                        <a:rPr lang="ru-RU" sz="1600" u="none" strike="noStrike" kern="100" spc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-код</a:t>
                      </a:r>
                      <a:endParaRPr lang="ru-RU" sz="1400" kern="1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72" marR="4472" marT="0" marB="0" anchor="ctr"/>
                </a:tc>
                <a:extLst>
                  <a:ext uri="{0D108BD9-81ED-4DB2-BD59-A6C34878D82A}">
                    <a16:rowId xmlns:a16="http://schemas.microsoft.com/office/drawing/2014/main" val="4087374264"/>
                  </a:ext>
                </a:extLst>
              </a:tr>
              <a:tr h="518717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3000"/>
                        </a:spcAft>
                      </a:pPr>
                      <a:r>
                        <a:rPr lang="ru-RU" sz="1600" u="none" strike="noStrike" kern="100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2-3 года/ 1 младшая группа</a:t>
                      </a:r>
                      <a:endParaRPr lang="ru-RU" sz="16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400"/>
                        </a:lnSpc>
                        <a:spcAft>
                          <a:spcPts val="3000"/>
                        </a:spcAft>
                      </a:pPr>
                      <a:r>
                        <a:rPr lang="ru-RU" sz="14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72" marR="447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ru-RU" sz="9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Sans Serif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2" marR="4472" marT="0" marB="0" anchor="ctr"/>
                </a:tc>
                <a:extLst>
                  <a:ext uri="{0D108BD9-81ED-4DB2-BD59-A6C34878D82A}">
                    <a16:rowId xmlns:a16="http://schemas.microsoft.com/office/drawing/2014/main" val="3412674588"/>
                  </a:ext>
                </a:extLst>
              </a:tr>
              <a:tr h="766002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3000"/>
                        </a:spcAft>
                      </a:pPr>
                      <a:r>
                        <a:rPr lang="ru-RU" sz="1600" u="none" strike="noStrike" kern="100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3-4 года/ 2 младшая группа</a:t>
                      </a:r>
                      <a:endParaRPr lang="ru-RU" sz="14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72" marR="447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ru-RU" sz="9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Sans Serif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2" marR="4472" marT="0" marB="0" anchor="ctr"/>
                </a:tc>
                <a:extLst>
                  <a:ext uri="{0D108BD9-81ED-4DB2-BD59-A6C34878D82A}">
                    <a16:rowId xmlns:a16="http://schemas.microsoft.com/office/drawing/2014/main" val="1285475376"/>
                  </a:ext>
                </a:extLst>
              </a:tr>
              <a:tr h="577297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3000"/>
                        </a:spcAft>
                      </a:pPr>
                      <a:r>
                        <a:rPr lang="ru-RU" sz="1600" u="none" strike="noStrike" kern="100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4-5 лет / средняя группа</a:t>
                      </a:r>
                      <a:endParaRPr lang="ru-RU" sz="14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400"/>
                        </a:lnSpc>
                        <a:spcAft>
                          <a:spcPts val="3000"/>
                        </a:spcAft>
                      </a:pPr>
                      <a:r>
                        <a:rPr lang="ru-RU" sz="14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72" marR="447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ru-RU" sz="9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Sans Serif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2" marR="4472" marT="0" marB="0" anchor="ctr"/>
                </a:tc>
                <a:extLst>
                  <a:ext uri="{0D108BD9-81ED-4DB2-BD59-A6C34878D82A}">
                    <a16:rowId xmlns:a16="http://schemas.microsoft.com/office/drawing/2014/main" val="491922817"/>
                  </a:ext>
                </a:extLst>
              </a:tr>
              <a:tr h="577297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3000"/>
                        </a:spcAft>
                      </a:pPr>
                      <a:r>
                        <a:rPr lang="ru-RU" sz="1600" u="none" strike="noStrike" kern="100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5-6 лет/ старшая группа</a:t>
                      </a:r>
                      <a:endParaRPr lang="ru-RU" sz="14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400"/>
                        </a:lnSpc>
                        <a:spcAft>
                          <a:spcPts val="3000"/>
                        </a:spcAft>
                      </a:pPr>
                      <a:r>
                        <a:rPr lang="ru-RU" sz="14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72" marR="447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ru-RU" sz="9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Sans Serif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2" marR="4472" marT="0" marB="0" anchor="ctr"/>
                </a:tc>
                <a:extLst>
                  <a:ext uri="{0D108BD9-81ED-4DB2-BD59-A6C34878D82A}">
                    <a16:rowId xmlns:a16="http://schemas.microsoft.com/office/drawing/2014/main" val="1482457455"/>
                  </a:ext>
                </a:extLst>
              </a:tr>
              <a:tr h="577297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3000"/>
                        </a:spcAft>
                      </a:pPr>
                      <a:r>
                        <a:rPr lang="ru-RU" sz="1600" u="none" strike="noStrike" kern="100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6-7 лет / подготовительная группа</a:t>
                      </a:r>
                      <a:endParaRPr lang="ru-RU" sz="14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400"/>
                        </a:lnSpc>
                        <a:spcAft>
                          <a:spcPts val="3000"/>
                        </a:spcAft>
                      </a:pPr>
                      <a:r>
                        <a:rPr lang="ru-RU" sz="14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72" marR="447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ru-RU" sz="9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Sans Serif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2" marR="4472" marT="0" marB="0" anchor="ctr"/>
                </a:tc>
                <a:extLst>
                  <a:ext uri="{0D108BD9-81ED-4DB2-BD59-A6C34878D82A}">
                    <a16:rowId xmlns:a16="http://schemas.microsoft.com/office/drawing/2014/main" val="2916533616"/>
                  </a:ext>
                </a:extLst>
              </a:tr>
              <a:tr h="577297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3000"/>
                        </a:spcAft>
                      </a:pPr>
                      <a:r>
                        <a:rPr lang="ru-RU" sz="1600" u="none" strike="noStrike" kern="100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решение совокупных задач воспитания</a:t>
                      </a:r>
                      <a:endParaRPr lang="ru-RU" sz="14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400"/>
                        </a:lnSpc>
                        <a:spcAft>
                          <a:spcPts val="3000"/>
                        </a:spcAft>
                      </a:pPr>
                      <a:r>
                        <a:rPr lang="ru-RU" sz="14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72" marR="447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ru-RU" sz="9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icrosoft Sans Serif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2" marR="4472" marT="0" marB="0" anchor="ctr"/>
                </a:tc>
                <a:extLst>
                  <a:ext uri="{0D108BD9-81ED-4DB2-BD59-A6C34878D82A}">
                    <a16:rowId xmlns:a16="http://schemas.microsoft.com/office/drawing/2014/main" val="934104590"/>
                  </a:ext>
                </a:extLst>
              </a:tr>
            </a:tbl>
          </a:graphicData>
        </a:graphic>
      </p:graphicFrame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2BF893D-C06E-3810-A4CE-186844BFF0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3667" y="2284648"/>
            <a:ext cx="632460" cy="61722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36A7DBD-6A09-B4F0-4EA9-9696366992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3667" y="3029019"/>
            <a:ext cx="655320" cy="64579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5BB63A2-2880-62EA-EE59-9CC7D194FC8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4462" y="3763814"/>
            <a:ext cx="644525" cy="638175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1D405CB-DA3B-BE45-0846-CE660930E67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7477" y="4526358"/>
            <a:ext cx="624840" cy="61849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F4ED2C9-BF1C-621C-4B1F-58512D485E7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2077" y="5245675"/>
            <a:ext cx="698500" cy="685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0BA2A189-502D-AB45-71E5-D8B674B8AAD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9542" y="6011753"/>
            <a:ext cx="661035" cy="65532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445799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54AB9DE-D040-4DE0-77CF-EB8E458CDF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РАБОЧАЯ ПРОГРАММА ВОСПИТАНИЯ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7E6E97A-5931-491B-6E27-73C45FEC1A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Цель:</a:t>
            </a:r>
          </a:p>
          <a:p>
            <a:pPr marL="0" indent="0" algn="ctr">
              <a:buNone/>
            </a:pPr>
            <a:r>
              <a:rPr lang="ru-RU" sz="24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Инвариантная (базовая):</a:t>
            </a:r>
          </a:p>
          <a:p>
            <a:pPr marL="0" indent="0" algn="ctr">
              <a:buNone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Личностное развитие каждого ребёнка с учётом его индивидуальности и</a:t>
            </a:r>
          </a:p>
          <a:p>
            <a:pPr marL="0" indent="0" algn="ctr">
              <a:buNone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условий для позитивной социализации детей на основе</a:t>
            </a:r>
          </a:p>
          <a:p>
            <a:pPr marL="0" indent="0" algn="ctr">
              <a:buNone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традиционных ценностей российского общества.</a:t>
            </a:r>
          </a:p>
          <a:p>
            <a:pPr marL="0" indent="0" algn="ctr">
              <a:buNone/>
            </a:pPr>
            <a:r>
              <a:rPr lang="ru-RU" sz="24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Вариативная (определённая ДОО)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воспитание у ребенка культуры осознанного потребления, содействие </a:t>
            </a:r>
          </a:p>
          <a:p>
            <a:pPr marL="0" indent="0" algn="ctr">
              <a:buNone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формированию жизненной позиции «Ноль отходов»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014825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7BC68A3-BC3E-2766-DDF3-53EED6D8CF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ВЗАИМОДЕЙСТВИЕ</a:t>
            </a:r>
            <a:b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СЕМЬЯМИ ОБУЧАЮЩИХСЯ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A783F1B0-B634-6045-B1C9-CEE77DB16D4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93058" y="1930401"/>
            <a:ext cx="8475407" cy="369971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5037011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4FCCB8C-CCD2-35C1-B762-D624465E8C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ВЗАИМОДЕЙСТВИЯ С РОДИТЕЛЯМИ</a:t>
            </a:r>
            <a:b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22F34B0F-416A-BAA2-74A2-9B558D233E3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833346" y="1930400"/>
            <a:ext cx="7440656" cy="405089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20884224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4B9C428-67D9-9887-8942-866335628C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НАПРАВЛЕНИЯ ВЗАИМОДЕЙСТВИЯ</a:t>
            </a:r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9E8736F5-598D-8C34-853C-3A98980F65E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02626156"/>
              </p:ext>
            </p:extLst>
          </p:nvPr>
        </p:nvGraphicFramePr>
        <p:xfrm>
          <a:off x="677333" y="1455174"/>
          <a:ext cx="9272911" cy="49259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8321760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F5673E5-16A8-4D4B-51B6-43733AC08D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ВОПРОСЫ , ПРЕДЛОЖЕНИЯ И ЗАМЕЧАНИЯ К ОБРАЗОВАТЕЛЬНОЙ ПРОГРАММЕ ВАШИХ ДЕТЕЙ МОЖНО ОСТАВИТЬ ЗДЕСЬ:</a:t>
            </a:r>
          </a:p>
        </p:txBody>
      </p:sp>
      <p:pic>
        <p:nvPicPr>
          <p:cNvPr id="5" name="Рисунок 4" descr="Изображение выглядит как шаблон, пиксель, дизайн&#10;&#10;Автоматически созданное описание">
            <a:extLst>
              <a:ext uri="{FF2B5EF4-FFF2-40B4-BE49-F238E27FC236}">
                <a16:creationId xmlns:a16="http://schemas.microsoft.com/office/drawing/2014/main" id="{234F1C79-06C4-857F-1313-C618708A3D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290" y="2369575"/>
            <a:ext cx="4195916" cy="4195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6864209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95</TotalTime>
  <Words>622</Words>
  <Application>Microsoft Office PowerPoint</Application>
  <PresentationFormat>Широкоэкранный</PresentationFormat>
  <Paragraphs>168</Paragraphs>
  <Slides>17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4" baseType="lpstr">
      <vt:lpstr>Arial</vt:lpstr>
      <vt:lpstr>Calibri</vt:lpstr>
      <vt:lpstr>Microsoft Sans Serif</vt:lpstr>
      <vt:lpstr>Times New Roman</vt:lpstr>
      <vt:lpstr>Trebuchet MS</vt:lpstr>
      <vt:lpstr>Wingdings 3</vt:lpstr>
      <vt:lpstr>Аспект</vt:lpstr>
      <vt:lpstr> КРАТКАЯ ПРЕЗЕНТАЦИЯ ОБРАЗОВАТЕЛЬНОЙ ПРОГРАММЫ ДОШКОЛЬНОГО ОБРАЗОВАНИЯ </vt:lpstr>
      <vt:lpstr>ОБРАЗОВАТЕЛЬНАЯ ПРОГРАММА ДОШКОЛЬНОГО   ОБРАЗОВАНИЯ РАЗРАБОТАНА В СООТВЕТСТВИИ С:  </vt:lpstr>
      <vt:lpstr>Цель Программы: разностороннее развитие ребенка на основе духовно-нравственных ценностей российского народа, исторических и национально-культурных традиций. </vt:lpstr>
      <vt:lpstr>Программа состоит из двух частей:</vt:lpstr>
      <vt:lpstr>Обязательная часть представлена:</vt:lpstr>
      <vt:lpstr>Вариативная часть</vt:lpstr>
      <vt:lpstr>ПЛАНИРУЕМЫЕ РЕЗУЛЬТАТЫ ОСВОЕНИЯ ПРОГРАММЫ Обязательная часть:</vt:lpstr>
      <vt:lpstr>ОБРАЗОВАТЕЛЬНЫЕ ОБЛАСТИ, ОБЕСПЕЧИВАЮЩИЕ РАЗНОСТОРОННЕЕ РАЗВИТИЕ ДЕТЕЙ В СООТВЕТСТВИИ СО СТАНДАРТОМ ДОШКОЛЬНОГО ОБРАЗОВАНИЯ:</vt:lpstr>
      <vt:lpstr>Содержание образовательной области «Познавательное развитие»</vt:lpstr>
      <vt:lpstr>Содержание образовательной области «Речевое развитие»</vt:lpstr>
      <vt:lpstr>Содержание образовательной области «Художественно-эстетическое развитие»</vt:lpstr>
      <vt:lpstr>Содержание образовательной области «Физическое развитие»</vt:lpstr>
      <vt:lpstr>РАБОЧАЯ ПРОГРАММА ВОСПИТАНИЯ</vt:lpstr>
      <vt:lpstr>ВЗАИМОДЕЙСТВИЕ С СЕМЬЯМИ ОБУЧАЮЩИХСЯ</vt:lpstr>
      <vt:lpstr>ЗАДАЧИ ВЗАИМОДЕЙСТВИЯ С РОДИТЕЛЯМИ </vt:lpstr>
      <vt:lpstr>НАПРАВЛЕНИЯ ВЗАИМОДЕЙСТВИЯ</vt:lpstr>
      <vt:lpstr>ВОПРОСЫ , ПРЕДЛОЖЕНИЯ И ЗАМЕЧАНИЯ К ОБРАЗОВАТЕЛЬНОЙ ПРОГРАММЕ ВАШИХ ДЕТЕЙ МОЖНО ОСТАВИТЬ ЗДЕСЬ: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КРАТКАЯ ПРЕЗЕНТАЦИЯ ОБРАЗОВАТЕЛЬНОЙ ПРОГРАММЫ ДОШКОЛЬНОГО ОБРАЗОВАНИЯ </dc:title>
  <dc:creator>Виктория Березняк</dc:creator>
  <cp:lastModifiedBy>ДОУ №126</cp:lastModifiedBy>
  <cp:revision>2</cp:revision>
  <dcterms:created xsi:type="dcterms:W3CDTF">2023-11-21T16:11:46Z</dcterms:created>
  <dcterms:modified xsi:type="dcterms:W3CDTF">2023-11-21T17:47:18Z</dcterms:modified>
</cp:coreProperties>
</file>