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2D9844A-ECF9-4D95-A6A8-FC38B72C1E68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0D3A5BE9-1B16-4D84-8C72-49A6F84EC9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2D9844A-ECF9-4D95-A6A8-FC38B72C1E68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5BE9-1B16-4D84-8C72-49A6F84EC9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2D9844A-ECF9-4D95-A6A8-FC38B72C1E68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0D3A5BE9-1B16-4D84-8C72-49A6F84EC9D2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2D9844A-ECF9-4D95-A6A8-FC38B72C1E68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D3A5BE9-1B16-4D84-8C72-49A6F84EC9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2D9844A-ECF9-4D95-A6A8-FC38B72C1E68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0D3A5BE9-1B16-4D84-8C72-49A6F84EC9D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844A-ECF9-4D95-A6A8-FC38B72C1E68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5BE9-1B16-4D84-8C72-49A6F84EC9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2D9844A-ECF9-4D95-A6A8-FC38B72C1E68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D3A5BE9-1B16-4D84-8C72-49A6F84EC9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2D9844A-ECF9-4D95-A6A8-FC38B72C1E68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0D3A5BE9-1B16-4D84-8C72-49A6F84EC9D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2D9844A-ECF9-4D95-A6A8-FC38B72C1E68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0D3A5BE9-1B16-4D84-8C72-49A6F84EC9D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844A-ECF9-4D95-A6A8-FC38B72C1E68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5BE9-1B16-4D84-8C72-49A6F84EC9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844A-ECF9-4D95-A6A8-FC38B72C1E68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3A5BE9-1B16-4D84-8C72-49A6F84EC9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2D9844A-ECF9-4D95-A6A8-FC38B72C1E68}" type="datetimeFigureOut">
              <a:rPr lang="ru-RU" smtClean="0"/>
              <a:t>25.10.2021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D3A5BE9-1B16-4D84-8C72-49A6F84EC9D2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>
                <a:effectLst/>
              </a:rPr>
              <a:t>Труд и право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 rot="10800000" flipV="1">
            <a:off x="3887416" y="6191875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Бубнов Александр Владимирович</a:t>
            </a:r>
            <a:br>
              <a:rPr lang="ru-RU" dirty="0" smtClean="0"/>
            </a:br>
            <a:r>
              <a:rPr lang="ru-RU" dirty="0" smtClean="0"/>
              <a:t>учитель истории МАОУ «СОШ№28»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2660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урока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 1.  Роль труда в жизни человека.</a:t>
            </a:r>
          </a:p>
          <a:p>
            <a:r>
              <a:rPr lang="ru-RU" dirty="0"/>
              <a:t>2.  Трудовые правоотношения.</a:t>
            </a:r>
          </a:p>
          <a:p>
            <a:r>
              <a:rPr lang="ru-RU" dirty="0"/>
              <a:t>3.  Трудовой договор. Работник и работодатель.</a:t>
            </a:r>
          </a:p>
          <a:p>
            <a:r>
              <a:rPr lang="ru-RU" dirty="0"/>
              <a:t>4.  Рабочее время.</a:t>
            </a:r>
          </a:p>
          <a:p>
            <a:pPr marL="6400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542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Кто из героев сказок выступал в качестве потребителя?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Муха – Цокотуха, когда "пошла Муха на базар </a:t>
            </a: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и </a:t>
            </a:r>
            <a:r>
              <a:rPr lang="ru-RU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купила самовар</a:t>
            </a: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”.</a:t>
            </a:r>
          </a:p>
          <a:p>
            <a:pPr marL="64008" indent="0">
              <a:buNone/>
            </a:pPr>
            <a:r>
              <a:rPr lang="ru-RU" sz="2400" i="1" u="sng" dirty="0" smtClean="0"/>
              <a:t>Ответ:</a:t>
            </a:r>
            <a:r>
              <a:rPr lang="ru-RU" sz="2400" dirty="0" smtClean="0"/>
              <a:t> да. </a:t>
            </a:r>
          </a:p>
          <a:p>
            <a:r>
              <a:rPr lang="ru-RU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Старик по отношению к Золотой </a:t>
            </a: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рыбке</a:t>
            </a:r>
          </a:p>
          <a:p>
            <a:pPr marL="64008" lvl="0" indent="0">
              <a:buNone/>
            </a:pPr>
            <a:r>
              <a:rPr lang="ru-RU" sz="2400" i="1" u="sng" dirty="0"/>
              <a:t>Ответ:</a:t>
            </a:r>
            <a:r>
              <a:rPr lang="ru-RU" sz="2400" i="1" dirty="0"/>
              <a:t> </a:t>
            </a:r>
            <a:r>
              <a:rPr lang="ru-RU" sz="2400" dirty="0"/>
              <a:t>нет, так как старик не платит рыбке за услуги. </a:t>
            </a:r>
            <a:endParaRPr lang="ru-RU" sz="2400" dirty="0" smtClean="0"/>
          </a:p>
          <a:p>
            <a:r>
              <a:rPr lang="ru-RU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Король по отношению к портным</a:t>
            </a: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.</a:t>
            </a:r>
          </a:p>
          <a:p>
            <a:pPr marL="64008" lvl="0" indent="0">
              <a:buNone/>
            </a:pPr>
            <a:r>
              <a:rPr lang="ru-RU" sz="2400" i="1" u="sng" dirty="0"/>
              <a:t>Ответ:</a:t>
            </a:r>
            <a:r>
              <a:rPr lang="ru-RU" sz="2400" i="1" dirty="0"/>
              <a:t> </a:t>
            </a:r>
            <a:r>
              <a:rPr lang="ru-RU" sz="2400" dirty="0"/>
              <a:t>да, причём даже в том случае, если новое платье оплачивалось из средств государственной казны, ведь платье предназначалось для личных бытовых нужд короля.</a:t>
            </a:r>
            <a:br>
              <a:rPr lang="ru-RU" sz="2400" dirty="0"/>
            </a:br>
            <a:r>
              <a:rPr lang="ru-RU" sz="2400" dirty="0"/>
              <a:t>Если же предположить, что платье короля – одежда служебная (примерно как спецовка для рабочего), тогда король не является потребителем. </a:t>
            </a:r>
          </a:p>
          <a:p>
            <a:pPr marL="64008" indent="0">
              <a:buNone/>
            </a:pPr>
            <a:endParaRPr lang="ru-RU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  <a:p>
            <a:pPr marL="64008" indent="0">
              <a:buNone/>
            </a:pPr>
            <a:endParaRPr lang="ru-RU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  <a:p>
            <a:pPr marL="6400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9052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8291264" cy="6552728"/>
          </a:xfrm>
        </p:spPr>
        <p:txBody>
          <a:bodyPr>
            <a:normAutofit fontScale="92500" lnSpcReduction="20000"/>
          </a:bodyPr>
          <a:lstStyle/>
          <a:p>
            <a:r>
              <a:rPr lang="ru-RU" sz="28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Кот в сапогах, когда он просил хозяина купить ему сапоги</a:t>
            </a:r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64008" indent="0">
              <a:buNone/>
            </a:pPr>
            <a:r>
              <a:rPr lang="ru-RU" sz="2000" i="1" u="sng" dirty="0"/>
              <a:t>Ответ:</a:t>
            </a:r>
            <a:r>
              <a:rPr lang="ru-RU" sz="2000" u="sng" dirty="0"/>
              <a:t> </a:t>
            </a:r>
            <a:r>
              <a:rPr lang="ru-RU" sz="2000" dirty="0"/>
              <a:t>зависит от того, приравниваем ли мы Кота к человеку. Если да, то он – потребитель, и, если сапоги окажутся некачественными, вполне сможет предъявить претензию сапожнику; если же мы, несмотря на сказочную условность, считаем, что Кот – это животное, то он потребителем не является (так же, как не является им любой домашний кот, для которого хозяин покупает консервы или </a:t>
            </a:r>
            <a:r>
              <a:rPr lang="ru-RU" sz="2000" dirty="0" err="1"/>
              <a:t>противоблошиный</a:t>
            </a:r>
            <a:r>
              <a:rPr lang="ru-RU" sz="2000" dirty="0"/>
              <a:t> ошейник).. </a:t>
            </a:r>
            <a:endParaRPr lang="ru-RU" sz="2000" dirty="0" smtClean="0"/>
          </a:p>
          <a:p>
            <a:r>
              <a:rPr lang="ru-RU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Робинзон Крузо на необитаемом </a:t>
            </a:r>
            <a:r>
              <a:rPr lang="ru-RU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острове</a:t>
            </a:r>
          </a:p>
          <a:p>
            <a:pPr marL="64008" indent="0">
              <a:buNone/>
            </a:pPr>
            <a:r>
              <a:rPr lang="ru-RU" sz="2400" i="1" u="sng" dirty="0"/>
              <a:t>Ответ:</a:t>
            </a:r>
            <a:r>
              <a:rPr lang="ru-RU" sz="2400" dirty="0"/>
              <a:t> нет, он же ничего не покупает. </a:t>
            </a:r>
            <a:endParaRPr lang="ru-RU" sz="2400" dirty="0" smtClean="0"/>
          </a:p>
          <a:p>
            <a:r>
              <a:rPr lang="ru-RU" sz="2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Является ли публичной офертой* следующее утверждение и почему: “Коня! Полцарства за коня!”?</a:t>
            </a:r>
            <a:endParaRPr lang="ru-RU" sz="2400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  <a:p>
            <a:pPr marL="64008" indent="0">
              <a:buNone/>
            </a:pPr>
            <a:r>
              <a:rPr lang="ru-RU" sz="2400" dirty="0"/>
              <a:t>* </a:t>
            </a:r>
            <a:r>
              <a:rPr lang="ru-RU" sz="24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Оферта</a:t>
            </a:r>
            <a:r>
              <a:rPr lang="ru-RU" sz="2400" i="1" dirty="0" smtClean="0"/>
              <a:t> </a:t>
            </a:r>
            <a:r>
              <a:rPr lang="ru-RU" sz="2400" i="1" dirty="0"/>
              <a:t>– </a:t>
            </a:r>
            <a:r>
              <a:rPr lang="ru-RU" sz="2200" i="1" dirty="0"/>
              <a:t>это устное или письменное предложение одного лица другому, содержащее информацию о желании заключить договор.</a:t>
            </a:r>
            <a:br>
              <a:rPr lang="ru-RU" sz="2200" i="1" dirty="0"/>
            </a:br>
            <a:r>
              <a:rPr lang="ru-RU" sz="2200" i="1" dirty="0"/>
              <a:t>То лицо, которое посылает оферту, изъявляет желание заключить договор. Лицо, предлагающее оферту, называют оферент, лицо принявшее соглашение – акцептант</a:t>
            </a:r>
            <a:r>
              <a:rPr lang="ru-RU" sz="2200" dirty="0"/>
              <a:t>.</a:t>
            </a:r>
          </a:p>
          <a:p>
            <a:pPr marL="64008" indent="0">
              <a:buNone/>
            </a:pPr>
            <a:r>
              <a:rPr lang="ru-RU" sz="20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</a:t>
            </a:r>
            <a:r>
              <a:rPr lang="ru-RU" sz="20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утверждение можно считать публичной офертой, так как оно обращено к неопределённому кругу лиц и в нём определено существенное условие договора. </a:t>
            </a:r>
            <a:endParaRPr lang="ru-RU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8042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91264" cy="164933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Выберете из перечисленных ниже примеров «права потребителя»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на </a:t>
            </a:r>
            <a:r>
              <a:rPr lang="ru-RU" dirty="0"/>
              <a:t>информацию</a:t>
            </a:r>
          </a:p>
          <a:p>
            <a:r>
              <a:rPr lang="ru-RU" dirty="0" smtClean="0"/>
              <a:t>на </a:t>
            </a:r>
            <a:r>
              <a:rPr lang="ru-RU" dirty="0"/>
              <a:t>выбор</a:t>
            </a:r>
          </a:p>
          <a:p>
            <a:r>
              <a:rPr lang="ru-RU" dirty="0" smtClean="0"/>
              <a:t>на </a:t>
            </a:r>
            <a:r>
              <a:rPr lang="ru-RU" dirty="0"/>
              <a:t>консультацию</a:t>
            </a:r>
          </a:p>
          <a:p>
            <a:r>
              <a:rPr lang="ru-RU" dirty="0" smtClean="0"/>
              <a:t>на </a:t>
            </a:r>
            <a:r>
              <a:rPr lang="ru-RU" dirty="0"/>
              <a:t>добросовестное, качественное обслуживание</a:t>
            </a:r>
          </a:p>
          <a:p>
            <a:r>
              <a:rPr lang="ru-RU" dirty="0" smtClean="0"/>
              <a:t>на </a:t>
            </a:r>
            <a:r>
              <a:rPr lang="ru-RU" dirty="0"/>
              <a:t>качество товара</a:t>
            </a:r>
          </a:p>
          <a:p>
            <a:r>
              <a:rPr lang="ru-RU" dirty="0" smtClean="0"/>
              <a:t>на </a:t>
            </a:r>
            <a:r>
              <a:rPr lang="ru-RU" dirty="0"/>
              <a:t>возврат товара</a:t>
            </a:r>
          </a:p>
          <a:p>
            <a:r>
              <a:rPr lang="ru-RU" dirty="0" smtClean="0"/>
              <a:t>на </a:t>
            </a:r>
            <a:r>
              <a:rPr lang="ru-RU" dirty="0"/>
              <a:t>замену товара</a:t>
            </a:r>
          </a:p>
          <a:p>
            <a:r>
              <a:rPr lang="ru-RU" dirty="0" smtClean="0"/>
              <a:t>на </a:t>
            </a:r>
            <a:r>
              <a:rPr lang="ru-RU" dirty="0"/>
              <a:t>возмещение убытков</a:t>
            </a:r>
          </a:p>
          <a:p>
            <a:r>
              <a:rPr lang="ru-RU" dirty="0" smtClean="0"/>
              <a:t>на </a:t>
            </a:r>
            <a:r>
              <a:rPr lang="ru-RU" dirty="0"/>
              <a:t>апробацию</a:t>
            </a:r>
          </a:p>
          <a:p>
            <a:r>
              <a:rPr lang="ru-RU" dirty="0" smtClean="0"/>
              <a:t>на </a:t>
            </a:r>
            <a:r>
              <a:rPr lang="ru-RU" dirty="0"/>
              <a:t>здоровье	</a:t>
            </a:r>
          </a:p>
          <a:p>
            <a:r>
              <a:rPr lang="ru-RU" dirty="0" smtClean="0"/>
              <a:t>на </a:t>
            </a:r>
            <a:r>
              <a:rPr lang="ru-RU" dirty="0"/>
              <a:t>ошибку</a:t>
            </a:r>
          </a:p>
          <a:p>
            <a:r>
              <a:rPr lang="ru-RU" dirty="0" smtClean="0"/>
              <a:t>на </a:t>
            </a:r>
            <a:r>
              <a:rPr lang="ru-RU" dirty="0"/>
              <a:t>защиту от агрессии</a:t>
            </a:r>
          </a:p>
          <a:p>
            <a:r>
              <a:rPr lang="ru-RU" dirty="0" smtClean="0"/>
              <a:t>на </a:t>
            </a:r>
            <a:r>
              <a:rPr lang="ru-RU" dirty="0"/>
              <a:t>возмещение морального ущерба.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2427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19256" cy="1649338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Тетрадь + Ручка + Указка + Доска </a:t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4008" indent="0">
              <a:buNone/>
            </a:pPr>
            <a:r>
              <a:rPr lang="ru-RU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Первые буквы этих слов образуют слово, которое показывает:</a:t>
            </a:r>
          </a:p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существенное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отличие человека от животных</a:t>
            </a:r>
          </a:p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является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причиной его развития</a:t>
            </a:r>
          </a:p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помогает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ему достичь материального благополучия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479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Ответим на вопросы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Что </a:t>
            </a:r>
            <a:r>
              <a:rPr lang="ru-RU" dirty="0"/>
              <a:t>такое труд?</a:t>
            </a:r>
          </a:p>
          <a:p>
            <a:r>
              <a:rPr lang="ru-RU" dirty="0" smtClean="0"/>
              <a:t>Зачем </a:t>
            </a:r>
            <a:r>
              <a:rPr lang="ru-RU" dirty="0"/>
              <a:t>надо трудиться?</a:t>
            </a:r>
          </a:p>
          <a:p>
            <a:r>
              <a:rPr lang="ru-RU" dirty="0" smtClean="0"/>
              <a:t>Что </a:t>
            </a:r>
            <a:r>
              <a:rPr lang="ru-RU" dirty="0"/>
              <a:t>мы приобретаем или теряем благодаря труду?</a:t>
            </a:r>
          </a:p>
          <a:p>
            <a:r>
              <a:rPr lang="ru-RU" dirty="0" smtClean="0"/>
              <a:t>Может </a:t>
            </a:r>
            <a:r>
              <a:rPr lang="ru-RU" dirty="0"/>
              <a:t>ли человек прожить без работы?</a:t>
            </a:r>
          </a:p>
          <a:p>
            <a:r>
              <a:rPr lang="ru-RU" dirty="0" smtClean="0"/>
              <a:t>Что </a:t>
            </a:r>
            <a:r>
              <a:rPr lang="ru-RU" dirty="0"/>
              <a:t>такое трудолюбие?</a:t>
            </a:r>
          </a:p>
          <a:p>
            <a:r>
              <a:rPr lang="ru-RU" dirty="0" smtClean="0"/>
              <a:t>Приведите </a:t>
            </a:r>
            <a:r>
              <a:rPr lang="ru-RU" dirty="0"/>
              <a:t>примеры пословиц и поговорок о труде.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47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Источники трудового права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Всеобщая </a:t>
            </a:r>
            <a:r>
              <a:rPr lang="ru-RU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Декларация прав человека.</a:t>
            </a:r>
          </a:p>
          <a:p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Конвенция </a:t>
            </a:r>
            <a:r>
              <a:rPr lang="ru-RU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Международной организации труда.</a:t>
            </a:r>
          </a:p>
          <a:p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Международный </a:t>
            </a:r>
            <a:r>
              <a:rPr lang="ru-RU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пакт об экономических, социальных и культурных правах.</a:t>
            </a:r>
          </a:p>
          <a:p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Конституция </a:t>
            </a:r>
            <a:r>
              <a:rPr lang="ru-RU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РФ. </a:t>
            </a:r>
            <a:endParaRPr lang="ru-RU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Трудовой </a:t>
            </a:r>
            <a:r>
              <a:rPr lang="ru-RU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кодекс РФ.</a:t>
            </a:r>
          </a:p>
          <a:p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Указы </a:t>
            </a:r>
            <a:r>
              <a:rPr lang="ru-RU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Президента, Постановления Правительства.</a:t>
            </a:r>
          </a:p>
        </p:txBody>
      </p:sp>
    </p:spTree>
    <p:extLst>
      <p:ext uri="{BB962C8B-B14F-4D97-AF65-F5344CB8AC3E}">
        <p14:creationId xmlns:p14="http://schemas.microsoft.com/office/powerpoint/2010/main" val="595019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effectLst/>
              </a:rPr>
              <a:t>Право </a:t>
            </a:r>
            <a:r>
              <a:rPr lang="ru-RU" dirty="0">
                <a:effectLst/>
              </a:rPr>
              <a:t>на труд - это право или </a:t>
            </a:r>
            <a:r>
              <a:rPr lang="ru-RU" dirty="0" smtClean="0">
                <a:effectLst/>
              </a:rPr>
              <a:t>обязанность?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4008" indent="0">
              <a:buNone/>
            </a:pPr>
            <a:r>
              <a:rPr lang="ru-RU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Каждая группа работает с источником и находит статьи для подтверждения своих ответов.</a:t>
            </a:r>
          </a:p>
          <a:p>
            <a:pPr marL="64008" indent="0">
              <a:buNone/>
            </a:pPr>
            <a:r>
              <a:rPr lang="ru-RU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1 группа - Конституция РФ (ст. 37).</a:t>
            </a:r>
          </a:p>
          <a:p>
            <a:pPr marL="64008" indent="0">
              <a:buNone/>
            </a:pPr>
            <a:r>
              <a:rPr lang="ru-RU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2 группа - Всеобщая Декларация прав человека (ст. 23).</a:t>
            </a:r>
          </a:p>
          <a:p>
            <a:pPr marL="64008" indent="0">
              <a:buNone/>
            </a:pPr>
            <a:r>
              <a:rPr lang="ru-RU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3 группа - Трудовой кодекс РФ (ст. 1).</a:t>
            </a:r>
          </a:p>
          <a:p>
            <a:pPr marL="64008" indent="0">
              <a:buNone/>
            </a:pPr>
            <a:r>
              <a:rPr lang="ru-RU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4 группа - Международный пакт об экономических, социальных и культурных правах (ст. 6, часть 3).</a:t>
            </a:r>
          </a:p>
          <a:p>
            <a:endParaRPr lang="ru-RU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702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208912" cy="6264696"/>
          </a:xfrm>
        </p:spPr>
        <p:txBody>
          <a:bodyPr>
            <a:noAutofit/>
          </a:bodyPr>
          <a:lstStyle/>
          <a:p>
            <a:pPr lvl="0"/>
            <a:r>
              <a:rPr lang="ru-RU" sz="1400" dirty="0"/>
              <a:t>Трудовая правоспособность, т.е. способность вступить в трудовые правоотношения возникает с 16 лет.</a:t>
            </a:r>
          </a:p>
          <a:p>
            <a:pPr lvl="0"/>
            <a:r>
              <a:rPr lang="ru-RU" sz="1400" dirty="0"/>
              <a:t>Закон допускает принятие на работу с согласия родителей также и лиц, достигших 14 и 15 лет, но при соблюдении следующих условий: работа должна быть лёгкой и не причинять вреда здоровью, не должна мешать процессу обучения, не должна превышать 4 часов в день.</a:t>
            </a:r>
          </a:p>
          <a:p>
            <a:pPr lvl="0"/>
            <a:r>
              <a:rPr lang="ru-RU" sz="1400" dirty="0"/>
              <a:t>При приёме на работу несовершеннолетним не устанавливается испытательный срок.</a:t>
            </a:r>
          </a:p>
          <a:p>
            <a:pPr lvl="0"/>
            <a:r>
              <a:rPr lang="ru-RU" sz="1400" dirty="0"/>
              <a:t>Запрещается применение труда несовершеннолетних на вредном производстве, в ночное время.</a:t>
            </a:r>
          </a:p>
          <a:p>
            <a:pPr lvl="0"/>
            <a:r>
              <a:rPr lang="ru-RU" sz="1400" dirty="0"/>
              <a:t>Несовершеннолетним запрещается торговля спиртными напитками табачными изделиями.</a:t>
            </a:r>
          </a:p>
          <a:p>
            <a:pPr lvl="0"/>
            <a:r>
              <a:rPr lang="ru-RU" sz="1400" dirty="0"/>
              <a:t>Запрещается применение труда несовершеннолетних в игорном бизнесе, в ночных клубах.</a:t>
            </a:r>
          </a:p>
          <a:p>
            <a:pPr lvl="0"/>
            <a:r>
              <a:rPr lang="ru-RU" sz="1400" dirty="0"/>
              <a:t>Запрещаются служебные командировки, сверхурочная работа в ночное время и выходные дни.</a:t>
            </a:r>
          </a:p>
          <a:p>
            <a:pPr lvl="0"/>
            <a:r>
              <a:rPr lang="ru-RU" sz="1400" dirty="0"/>
              <a:t>Ежегодный          отпуск равен 31 календарному дню и назначается в удобное для несовершеннолетнего время.</a:t>
            </a:r>
          </a:p>
          <a:p>
            <a:pPr lvl="0"/>
            <a:r>
              <a:rPr lang="ru-RU" sz="1400" dirty="0"/>
              <a:t>Данные работники подлежат ежегодному медосмотру.</a:t>
            </a:r>
          </a:p>
          <a:p>
            <a:pPr lvl="0"/>
            <a:r>
              <a:rPr lang="ru-RU" sz="1400" dirty="0"/>
              <a:t>Трудовой договор заключается в письменной форме в двух экземплярах.</a:t>
            </a:r>
          </a:p>
          <a:p>
            <a:pPr lvl="0"/>
            <a:r>
              <a:rPr lang="ru-RU" sz="1400" dirty="0"/>
              <a:t>Расторжение трудового договора с несовершеннолетними работниками допускается только с согласия соответствующей </a:t>
            </a:r>
            <a:r>
              <a:rPr lang="ru-RU" sz="1400" dirty="0" err="1"/>
              <a:t>госинспекции</a:t>
            </a:r>
            <a:r>
              <a:rPr lang="ru-RU" sz="1400" dirty="0"/>
              <a:t> труда и комиссии по делам несовершеннолетних.</a:t>
            </a:r>
          </a:p>
          <a:p>
            <a:pPr lvl="0"/>
            <a:r>
              <a:rPr lang="ru-RU" sz="1400" dirty="0"/>
              <a:t>При повременной оплате труда зарплата выплачивается с учётом сокращённой продолжительности работы, а при сдельной — по установленным расценкам.</a:t>
            </a:r>
          </a:p>
          <a:p>
            <a:pPr marL="64008" indent="0">
              <a:buNone/>
            </a:pP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006774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1903496"/>
              </p:ext>
            </p:extLst>
          </p:nvPr>
        </p:nvGraphicFramePr>
        <p:xfrm>
          <a:off x="395536" y="908720"/>
          <a:ext cx="8229600" cy="5384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возраст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Нормы права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5562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Приём </a:t>
                      </a: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на работу (ст.63)</a:t>
                      </a:r>
                      <a:endParaRPr lang="ru-RU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0"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Медицинское освидетельствование (ст.69, 265)</a:t>
                      </a:r>
                      <a:endParaRPr lang="ru-RU" sz="105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6283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Место работы</a:t>
                      </a:r>
                      <a:endParaRPr lang="ru-RU" sz="105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Испытательный срок (ст.70, раздел IX)</a:t>
                      </a:r>
                      <a:endParaRPr lang="ru-RU" sz="105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Рабочее время (ст.92)</a:t>
                      </a:r>
                      <a:endParaRPr lang="ru-RU" sz="105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Работа в ночное время (ст.96, 269)</a:t>
                      </a:r>
                      <a:endParaRPr lang="ru-RU" sz="105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37084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Сверхурочная работа (ст.99, 269)</a:t>
                      </a:r>
                      <a:endParaRPr lang="ru-RU" sz="105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Отпуск (ст.122, 125, 126, 176, 177, 267)</a:t>
                      </a:r>
                      <a:endParaRPr lang="ru-RU" sz="105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675" marR="66675" marT="66675" marB="6667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620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91264" cy="1649338"/>
          </a:xfrm>
        </p:spPr>
        <p:txBody>
          <a:bodyPr>
            <a:normAutofit fontScale="90000"/>
          </a:bodyPr>
          <a:lstStyle/>
          <a:p>
            <a:r>
              <a:rPr lang="ru-RU" b="1" u="sng" dirty="0" smtClean="0">
                <a:effectLst/>
              </a:rPr>
              <a:t>Домашнее </a:t>
            </a:r>
            <a:r>
              <a:rPr lang="ru-RU" b="1" u="sng" dirty="0">
                <a:effectLst/>
              </a:rPr>
              <a:t>задание</a:t>
            </a:r>
            <a:r>
              <a:rPr lang="ru-RU" b="1" dirty="0">
                <a:effectLst/>
              </a:rPr>
              <a:t>: </a:t>
            </a:r>
            <a:r>
              <a:rPr lang="ru-RU" dirty="0">
                <a:effectLst/>
              </a:rPr>
              <a:t>написать сочинение-рассуждение на одну из тем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«</a:t>
            </a:r>
            <a:r>
              <a:rPr lang="ru-RU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Работа избавляет нас от трёх великих зол: скуки, порока, нужды» (Вольтер),</a:t>
            </a:r>
          </a:p>
          <a:p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«</a:t>
            </a:r>
            <a:r>
              <a:rPr lang="ru-RU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Делу время, потехе – час» (русская пословица)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4091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43</TotalTime>
  <Words>510</Words>
  <Application>Microsoft Office PowerPoint</Application>
  <PresentationFormat>Экран (4:3)</PresentationFormat>
  <Paragraphs>86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Яркая</vt:lpstr>
      <vt:lpstr>Труд и право</vt:lpstr>
      <vt:lpstr>План урока</vt:lpstr>
      <vt:lpstr>Кто из героев сказок выступал в качестве потребителя?</vt:lpstr>
      <vt:lpstr>Презентация PowerPoint</vt:lpstr>
      <vt:lpstr>Выберете из перечисленных ниже примеров «права потребителя»</vt:lpstr>
      <vt:lpstr>Тетрадь + Ручка + Указка + Доска  </vt:lpstr>
      <vt:lpstr>Ответим на вопросы</vt:lpstr>
      <vt:lpstr>Источники трудового права</vt:lpstr>
      <vt:lpstr>Право на труд - это право или обязанность?</vt:lpstr>
      <vt:lpstr>Презентация PowerPoint</vt:lpstr>
      <vt:lpstr>Презентация PowerPoint</vt:lpstr>
      <vt:lpstr>Домашнее задание: написать сочинение-рассуждение на одну из тем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Труд и право</dc:title>
  <dc:creator>Солёнушка</dc:creator>
  <cp:lastModifiedBy>yaz</cp:lastModifiedBy>
  <cp:revision>5</cp:revision>
  <dcterms:created xsi:type="dcterms:W3CDTF">2013-02-18T21:37:15Z</dcterms:created>
  <dcterms:modified xsi:type="dcterms:W3CDTF">2021-10-25T19:08:02Z</dcterms:modified>
</cp:coreProperties>
</file>