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1" d="100"/>
          <a:sy n="81" d="100"/>
        </p:scale>
        <p:origin x="-1056" y="1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1B1B167-6A35-43CE-BCD3-40FCB9171489}" type="doc">
      <dgm:prSet loTypeId="urn:microsoft.com/office/officeart/2008/layout/VerticalCurvedList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E4CDE88-F60D-4294-BDD1-A1663E927245}">
      <dgm:prSet phldrT="[Текст]" custT="1"/>
      <dgm:spPr/>
      <dgm:t>
        <a:bodyPr/>
        <a:lstStyle/>
        <a:p>
          <a:r>
            <a:rPr lang="ru-RU" sz="2000" dirty="0" smtClean="0"/>
            <a:t>умышленных действий застрахованного;</a:t>
          </a:r>
          <a:endParaRPr lang="ru-RU" sz="1600" dirty="0"/>
        </a:p>
      </dgm:t>
    </dgm:pt>
    <dgm:pt modelId="{A14063C8-4844-4C6C-8716-41F39D6F0EC9}" type="parTrans" cxnId="{5AD208A7-C66B-4B43-800D-6619A95B7281}">
      <dgm:prSet/>
      <dgm:spPr/>
      <dgm:t>
        <a:bodyPr/>
        <a:lstStyle/>
        <a:p>
          <a:endParaRPr lang="ru-RU"/>
        </a:p>
      </dgm:t>
    </dgm:pt>
    <dgm:pt modelId="{89F20BD1-4ABE-40CB-A654-26760741A92C}" type="sibTrans" cxnId="{5AD208A7-C66B-4B43-800D-6619A95B7281}">
      <dgm:prSet/>
      <dgm:spPr/>
      <dgm:t>
        <a:bodyPr/>
        <a:lstStyle/>
        <a:p>
          <a:endParaRPr lang="ru-RU"/>
        </a:p>
      </dgm:t>
    </dgm:pt>
    <dgm:pt modelId="{13E3AFBE-6A06-44C8-A2FD-5C815CC98087}">
      <dgm:prSet phldrT="[Текст]" custT="1"/>
      <dgm:spPr/>
      <dgm:t>
        <a:bodyPr/>
        <a:lstStyle/>
        <a:p>
          <a:r>
            <a:rPr lang="ru-RU" sz="2000" dirty="0" smtClean="0"/>
            <a:t>скрытия дефектов или действительной стоимости имущества;</a:t>
          </a:r>
          <a:endParaRPr lang="ru-RU" sz="2000" dirty="0"/>
        </a:p>
      </dgm:t>
    </dgm:pt>
    <dgm:pt modelId="{CF4D3D9E-DFD3-4347-A661-32D38B54447A}" type="parTrans" cxnId="{F2315946-0599-4477-9C82-C31969F0374A}">
      <dgm:prSet/>
      <dgm:spPr/>
      <dgm:t>
        <a:bodyPr/>
        <a:lstStyle/>
        <a:p>
          <a:endParaRPr lang="ru-RU"/>
        </a:p>
      </dgm:t>
    </dgm:pt>
    <dgm:pt modelId="{C637AF0C-C6F1-471D-99BA-EEDDF512B6F0}" type="sibTrans" cxnId="{F2315946-0599-4477-9C82-C31969F0374A}">
      <dgm:prSet/>
      <dgm:spPr/>
      <dgm:t>
        <a:bodyPr/>
        <a:lstStyle/>
        <a:p>
          <a:endParaRPr lang="ru-RU"/>
        </a:p>
      </dgm:t>
    </dgm:pt>
    <dgm:pt modelId="{B817E7B9-E691-41D8-BD63-21FC7F9AE817}">
      <dgm:prSet phldrT="[Текст]" custT="1"/>
      <dgm:spPr/>
      <dgm:t>
        <a:bodyPr/>
        <a:lstStyle/>
        <a:p>
          <a:r>
            <a:rPr lang="ru-RU" sz="2000" dirty="0" smtClean="0">
              <a:effectLst/>
            </a:rPr>
            <a:t>гибели (уничтожения) имущества при участии страхователя;</a:t>
          </a:r>
          <a:endParaRPr lang="ru-RU" sz="2000" dirty="0">
            <a:effectLst/>
          </a:endParaRPr>
        </a:p>
      </dgm:t>
    </dgm:pt>
    <dgm:pt modelId="{B90067DD-2C90-462C-976F-4604C1A463AC}" type="parTrans" cxnId="{A6AEE93D-C7DC-44DC-96E5-05ABB5F6F7A2}">
      <dgm:prSet/>
      <dgm:spPr/>
      <dgm:t>
        <a:bodyPr/>
        <a:lstStyle/>
        <a:p>
          <a:endParaRPr lang="ru-RU"/>
        </a:p>
      </dgm:t>
    </dgm:pt>
    <dgm:pt modelId="{48F36646-6820-48D1-BFA7-CC85A0CFC349}" type="sibTrans" cxnId="{A6AEE93D-C7DC-44DC-96E5-05ABB5F6F7A2}">
      <dgm:prSet/>
      <dgm:spPr/>
      <dgm:t>
        <a:bodyPr/>
        <a:lstStyle/>
        <a:p>
          <a:endParaRPr lang="ru-RU"/>
        </a:p>
      </dgm:t>
    </dgm:pt>
    <dgm:pt modelId="{2CD30339-AE49-4067-8594-5545135F9B3F}">
      <dgm:prSet custT="1"/>
      <dgm:spPr/>
      <dgm:t>
        <a:bodyPr/>
        <a:lstStyle/>
        <a:p>
          <a:r>
            <a:rPr lang="ru-RU" sz="2000" dirty="0" smtClean="0"/>
            <a:t>повреждения или разрушения имущества, подлежащего конфискации, реквизиции, аресту;</a:t>
          </a:r>
          <a:endParaRPr lang="ru-RU" sz="2000" dirty="0"/>
        </a:p>
      </dgm:t>
    </dgm:pt>
    <dgm:pt modelId="{1CDAB759-148F-4596-B88A-48C31885C9C8}" type="parTrans" cxnId="{C51D5D57-EFBB-4A68-B0A2-9F3838E3FD66}">
      <dgm:prSet/>
      <dgm:spPr/>
      <dgm:t>
        <a:bodyPr/>
        <a:lstStyle/>
        <a:p>
          <a:endParaRPr lang="ru-RU"/>
        </a:p>
      </dgm:t>
    </dgm:pt>
    <dgm:pt modelId="{46BD7EF1-EAEB-470A-A490-B1BBFF3D2EF5}" type="sibTrans" cxnId="{C51D5D57-EFBB-4A68-B0A2-9F3838E3FD66}">
      <dgm:prSet/>
      <dgm:spPr/>
      <dgm:t>
        <a:bodyPr/>
        <a:lstStyle/>
        <a:p>
          <a:endParaRPr lang="ru-RU"/>
        </a:p>
      </dgm:t>
    </dgm:pt>
    <dgm:pt modelId="{990342F7-B69A-4BED-90A1-5482D10B6C5A}">
      <dgm:prSet custT="1"/>
      <dgm:spPr/>
      <dgm:t>
        <a:bodyPr/>
        <a:lstStyle/>
        <a:p>
          <a:r>
            <a:rPr lang="ru-RU" sz="2000" dirty="0" smtClean="0"/>
            <a:t>кражи, хищения, грабежа по сговору страхователя с третьими лицами </a:t>
          </a:r>
          <a:endParaRPr lang="ru-RU" sz="2000" dirty="0"/>
        </a:p>
      </dgm:t>
    </dgm:pt>
    <dgm:pt modelId="{6363AD6D-9471-4899-9577-EBE73AD2755C}" type="parTrans" cxnId="{38752B9A-FCD3-4FFF-82C1-2983BFDA33A1}">
      <dgm:prSet/>
      <dgm:spPr/>
      <dgm:t>
        <a:bodyPr/>
        <a:lstStyle/>
        <a:p>
          <a:endParaRPr lang="ru-RU"/>
        </a:p>
      </dgm:t>
    </dgm:pt>
    <dgm:pt modelId="{DAFD3463-6923-4761-92B8-9EB862ECDA1A}" type="sibTrans" cxnId="{38752B9A-FCD3-4FFF-82C1-2983BFDA33A1}">
      <dgm:prSet/>
      <dgm:spPr/>
      <dgm:t>
        <a:bodyPr/>
        <a:lstStyle/>
        <a:p>
          <a:endParaRPr lang="ru-RU"/>
        </a:p>
      </dgm:t>
    </dgm:pt>
    <dgm:pt modelId="{6848FC66-5321-46F0-B8F3-3D39F6D8EDEF}" type="pres">
      <dgm:prSet presAssocID="{01B1B167-6A35-43CE-BCD3-40FCB9171489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722675A6-4184-41B3-973D-72317CEBBBB8}" type="pres">
      <dgm:prSet presAssocID="{01B1B167-6A35-43CE-BCD3-40FCB9171489}" presName="Name1" presStyleCnt="0"/>
      <dgm:spPr/>
    </dgm:pt>
    <dgm:pt modelId="{E7862D28-6470-4014-8C6F-5CD60558EF62}" type="pres">
      <dgm:prSet presAssocID="{01B1B167-6A35-43CE-BCD3-40FCB9171489}" presName="cycle" presStyleCnt="0"/>
      <dgm:spPr/>
    </dgm:pt>
    <dgm:pt modelId="{40651C6D-F3DD-43AE-B723-B609C38A35BB}" type="pres">
      <dgm:prSet presAssocID="{01B1B167-6A35-43CE-BCD3-40FCB9171489}" presName="srcNode" presStyleLbl="node1" presStyleIdx="0" presStyleCnt="5"/>
      <dgm:spPr/>
    </dgm:pt>
    <dgm:pt modelId="{21214527-8484-4540-962E-E933FF238207}" type="pres">
      <dgm:prSet presAssocID="{01B1B167-6A35-43CE-BCD3-40FCB9171489}" presName="conn" presStyleLbl="parChTrans1D2" presStyleIdx="0" presStyleCnt="1"/>
      <dgm:spPr/>
      <dgm:t>
        <a:bodyPr/>
        <a:lstStyle/>
        <a:p>
          <a:endParaRPr lang="ru-RU"/>
        </a:p>
      </dgm:t>
    </dgm:pt>
    <dgm:pt modelId="{2B4B3884-BE70-4012-85F9-A41F3A166981}" type="pres">
      <dgm:prSet presAssocID="{01B1B167-6A35-43CE-BCD3-40FCB9171489}" presName="extraNode" presStyleLbl="node1" presStyleIdx="0" presStyleCnt="5"/>
      <dgm:spPr/>
    </dgm:pt>
    <dgm:pt modelId="{8964B25F-7E71-45AA-8612-07A28D0FC9D1}" type="pres">
      <dgm:prSet presAssocID="{01B1B167-6A35-43CE-BCD3-40FCB9171489}" presName="dstNode" presStyleLbl="node1" presStyleIdx="0" presStyleCnt="5"/>
      <dgm:spPr/>
    </dgm:pt>
    <dgm:pt modelId="{4291CD26-BD3C-4654-87ED-F12FAF83E557}" type="pres">
      <dgm:prSet presAssocID="{5E4CDE88-F60D-4294-BDD1-A1663E92724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AC54C7-6C19-4A07-B97A-B23C62C14646}" type="pres">
      <dgm:prSet presAssocID="{5E4CDE88-F60D-4294-BDD1-A1663E927245}" presName="accent_1" presStyleCnt="0"/>
      <dgm:spPr/>
    </dgm:pt>
    <dgm:pt modelId="{BA2C109F-99CD-4537-B964-D2DA6A8FAC06}" type="pres">
      <dgm:prSet presAssocID="{5E4CDE88-F60D-4294-BDD1-A1663E927245}" presName="accentRepeatNode" presStyleLbl="solidFgAcc1" presStyleIdx="0" presStyleCnt="5"/>
      <dgm:spPr/>
    </dgm:pt>
    <dgm:pt modelId="{755885CA-7B5F-4B19-AE5F-0387A0274F2F}" type="pres">
      <dgm:prSet presAssocID="{13E3AFBE-6A06-44C8-A2FD-5C815CC98087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A4B50F-6533-4FE2-AF57-C9A1E7D3F411}" type="pres">
      <dgm:prSet presAssocID="{13E3AFBE-6A06-44C8-A2FD-5C815CC98087}" presName="accent_2" presStyleCnt="0"/>
      <dgm:spPr/>
    </dgm:pt>
    <dgm:pt modelId="{2728A51B-1562-4781-9932-0F73E2072643}" type="pres">
      <dgm:prSet presAssocID="{13E3AFBE-6A06-44C8-A2FD-5C815CC98087}" presName="accentRepeatNode" presStyleLbl="solidFgAcc1" presStyleIdx="1" presStyleCnt="5"/>
      <dgm:spPr/>
    </dgm:pt>
    <dgm:pt modelId="{9B070AA6-7B93-4C85-AD4F-AAB3010D7969}" type="pres">
      <dgm:prSet presAssocID="{B817E7B9-E691-41D8-BD63-21FC7F9AE817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6B0EF7-EAB3-41A6-9FBE-8DA703CF40EC}" type="pres">
      <dgm:prSet presAssocID="{B817E7B9-E691-41D8-BD63-21FC7F9AE817}" presName="accent_3" presStyleCnt="0"/>
      <dgm:spPr/>
    </dgm:pt>
    <dgm:pt modelId="{D9ED073D-D740-4243-ACB7-37121DC1A206}" type="pres">
      <dgm:prSet presAssocID="{B817E7B9-E691-41D8-BD63-21FC7F9AE817}" presName="accentRepeatNode" presStyleLbl="solidFgAcc1" presStyleIdx="2" presStyleCnt="5"/>
      <dgm:spPr/>
    </dgm:pt>
    <dgm:pt modelId="{D78CB53E-4A9B-493A-A846-32120B86BEDF}" type="pres">
      <dgm:prSet presAssocID="{2CD30339-AE49-4067-8594-5545135F9B3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1C9EE6-3A09-46E5-98EA-EF94AC5F356C}" type="pres">
      <dgm:prSet presAssocID="{2CD30339-AE49-4067-8594-5545135F9B3F}" presName="accent_4" presStyleCnt="0"/>
      <dgm:spPr/>
    </dgm:pt>
    <dgm:pt modelId="{D94981EF-9594-4248-8D81-01DAD1E19C54}" type="pres">
      <dgm:prSet presAssocID="{2CD30339-AE49-4067-8594-5545135F9B3F}" presName="accentRepeatNode" presStyleLbl="solidFgAcc1" presStyleIdx="3" presStyleCnt="5"/>
      <dgm:spPr/>
    </dgm:pt>
    <dgm:pt modelId="{8656A980-C5ED-4CD7-86A3-F8D56E0C5080}" type="pres">
      <dgm:prSet presAssocID="{990342F7-B69A-4BED-90A1-5482D10B6C5A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5B5A9D-B260-4AF6-99F7-7C3FCFC9B94F}" type="pres">
      <dgm:prSet presAssocID="{990342F7-B69A-4BED-90A1-5482D10B6C5A}" presName="accent_5" presStyleCnt="0"/>
      <dgm:spPr/>
    </dgm:pt>
    <dgm:pt modelId="{333276BB-80D2-471D-9AB5-320420677015}" type="pres">
      <dgm:prSet presAssocID="{990342F7-B69A-4BED-90A1-5482D10B6C5A}" presName="accentRepeatNode" presStyleLbl="solidFgAcc1" presStyleIdx="4" presStyleCnt="5"/>
      <dgm:spPr/>
    </dgm:pt>
  </dgm:ptLst>
  <dgm:cxnLst>
    <dgm:cxn modelId="{F2315946-0599-4477-9C82-C31969F0374A}" srcId="{01B1B167-6A35-43CE-BCD3-40FCB9171489}" destId="{13E3AFBE-6A06-44C8-A2FD-5C815CC98087}" srcOrd="1" destOrd="0" parTransId="{CF4D3D9E-DFD3-4347-A661-32D38B54447A}" sibTransId="{C637AF0C-C6F1-471D-99BA-EEDDF512B6F0}"/>
    <dgm:cxn modelId="{38752B9A-FCD3-4FFF-82C1-2983BFDA33A1}" srcId="{01B1B167-6A35-43CE-BCD3-40FCB9171489}" destId="{990342F7-B69A-4BED-90A1-5482D10B6C5A}" srcOrd="4" destOrd="0" parTransId="{6363AD6D-9471-4899-9577-EBE73AD2755C}" sibTransId="{DAFD3463-6923-4761-92B8-9EB862ECDA1A}"/>
    <dgm:cxn modelId="{8D4966BB-A8F4-4CA8-B63A-4955CF3912F6}" type="presOf" srcId="{5E4CDE88-F60D-4294-BDD1-A1663E927245}" destId="{4291CD26-BD3C-4654-87ED-F12FAF83E557}" srcOrd="0" destOrd="0" presId="urn:microsoft.com/office/officeart/2008/layout/VerticalCurvedList"/>
    <dgm:cxn modelId="{C46E4196-7C37-452B-B007-D798492AE2DF}" type="presOf" srcId="{990342F7-B69A-4BED-90A1-5482D10B6C5A}" destId="{8656A980-C5ED-4CD7-86A3-F8D56E0C5080}" srcOrd="0" destOrd="0" presId="urn:microsoft.com/office/officeart/2008/layout/VerticalCurvedList"/>
    <dgm:cxn modelId="{5AD208A7-C66B-4B43-800D-6619A95B7281}" srcId="{01B1B167-6A35-43CE-BCD3-40FCB9171489}" destId="{5E4CDE88-F60D-4294-BDD1-A1663E927245}" srcOrd="0" destOrd="0" parTransId="{A14063C8-4844-4C6C-8716-41F39D6F0EC9}" sibTransId="{89F20BD1-4ABE-40CB-A654-26760741A92C}"/>
    <dgm:cxn modelId="{58F8C2C9-EDD8-484E-8FDA-A689E678D494}" type="presOf" srcId="{89F20BD1-4ABE-40CB-A654-26760741A92C}" destId="{21214527-8484-4540-962E-E933FF238207}" srcOrd="0" destOrd="0" presId="urn:microsoft.com/office/officeart/2008/layout/VerticalCurvedList"/>
    <dgm:cxn modelId="{33021ADD-572C-4B06-947B-55692494CC45}" type="presOf" srcId="{01B1B167-6A35-43CE-BCD3-40FCB9171489}" destId="{6848FC66-5321-46F0-B8F3-3D39F6D8EDEF}" srcOrd="0" destOrd="0" presId="urn:microsoft.com/office/officeart/2008/layout/VerticalCurvedList"/>
    <dgm:cxn modelId="{CF85ADD2-7288-4CCD-9931-741D52EA00D0}" type="presOf" srcId="{13E3AFBE-6A06-44C8-A2FD-5C815CC98087}" destId="{755885CA-7B5F-4B19-AE5F-0387A0274F2F}" srcOrd="0" destOrd="0" presId="urn:microsoft.com/office/officeart/2008/layout/VerticalCurvedList"/>
    <dgm:cxn modelId="{C51D5D57-EFBB-4A68-B0A2-9F3838E3FD66}" srcId="{01B1B167-6A35-43CE-BCD3-40FCB9171489}" destId="{2CD30339-AE49-4067-8594-5545135F9B3F}" srcOrd="3" destOrd="0" parTransId="{1CDAB759-148F-4596-B88A-48C31885C9C8}" sibTransId="{46BD7EF1-EAEB-470A-A490-B1BBFF3D2EF5}"/>
    <dgm:cxn modelId="{8421E9B3-F326-4C0D-94F4-4338654C48A6}" type="presOf" srcId="{B817E7B9-E691-41D8-BD63-21FC7F9AE817}" destId="{9B070AA6-7B93-4C85-AD4F-AAB3010D7969}" srcOrd="0" destOrd="0" presId="urn:microsoft.com/office/officeart/2008/layout/VerticalCurvedList"/>
    <dgm:cxn modelId="{A6AEE93D-C7DC-44DC-96E5-05ABB5F6F7A2}" srcId="{01B1B167-6A35-43CE-BCD3-40FCB9171489}" destId="{B817E7B9-E691-41D8-BD63-21FC7F9AE817}" srcOrd="2" destOrd="0" parTransId="{B90067DD-2C90-462C-976F-4604C1A463AC}" sibTransId="{48F36646-6820-48D1-BFA7-CC85A0CFC349}"/>
    <dgm:cxn modelId="{7818855F-22C8-4A43-B051-873CC1D7E372}" type="presOf" srcId="{2CD30339-AE49-4067-8594-5545135F9B3F}" destId="{D78CB53E-4A9B-493A-A846-32120B86BEDF}" srcOrd="0" destOrd="0" presId="urn:microsoft.com/office/officeart/2008/layout/VerticalCurvedList"/>
    <dgm:cxn modelId="{457B4BE2-488E-4319-AC6F-B977F7BF2079}" type="presParOf" srcId="{6848FC66-5321-46F0-B8F3-3D39F6D8EDEF}" destId="{722675A6-4184-41B3-973D-72317CEBBBB8}" srcOrd="0" destOrd="0" presId="urn:microsoft.com/office/officeart/2008/layout/VerticalCurvedList"/>
    <dgm:cxn modelId="{9B30485C-9A0B-4A9E-ABAA-FFAD9BD24A33}" type="presParOf" srcId="{722675A6-4184-41B3-973D-72317CEBBBB8}" destId="{E7862D28-6470-4014-8C6F-5CD60558EF62}" srcOrd="0" destOrd="0" presId="urn:microsoft.com/office/officeart/2008/layout/VerticalCurvedList"/>
    <dgm:cxn modelId="{ABE80377-A476-4DF4-87EF-17F8B91B3C96}" type="presParOf" srcId="{E7862D28-6470-4014-8C6F-5CD60558EF62}" destId="{40651C6D-F3DD-43AE-B723-B609C38A35BB}" srcOrd="0" destOrd="0" presId="urn:microsoft.com/office/officeart/2008/layout/VerticalCurvedList"/>
    <dgm:cxn modelId="{930EBD8C-F5A5-4EEE-AFE4-F742260E3BFB}" type="presParOf" srcId="{E7862D28-6470-4014-8C6F-5CD60558EF62}" destId="{21214527-8484-4540-962E-E933FF238207}" srcOrd="1" destOrd="0" presId="urn:microsoft.com/office/officeart/2008/layout/VerticalCurvedList"/>
    <dgm:cxn modelId="{7728F695-BCF1-4632-9980-951B44AB9871}" type="presParOf" srcId="{E7862D28-6470-4014-8C6F-5CD60558EF62}" destId="{2B4B3884-BE70-4012-85F9-A41F3A166981}" srcOrd="2" destOrd="0" presId="urn:microsoft.com/office/officeart/2008/layout/VerticalCurvedList"/>
    <dgm:cxn modelId="{3B8798C1-DFA6-4333-8CE8-7EAB20183B70}" type="presParOf" srcId="{E7862D28-6470-4014-8C6F-5CD60558EF62}" destId="{8964B25F-7E71-45AA-8612-07A28D0FC9D1}" srcOrd="3" destOrd="0" presId="urn:microsoft.com/office/officeart/2008/layout/VerticalCurvedList"/>
    <dgm:cxn modelId="{5847E89B-CBC9-4C96-982A-55CA6B9242D0}" type="presParOf" srcId="{722675A6-4184-41B3-973D-72317CEBBBB8}" destId="{4291CD26-BD3C-4654-87ED-F12FAF83E557}" srcOrd="1" destOrd="0" presId="urn:microsoft.com/office/officeart/2008/layout/VerticalCurvedList"/>
    <dgm:cxn modelId="{6F55FD7E-703C-433E-8F6B-E91FD712310A}" type="presParOf" srcId="{722675A6-4184-41B3-973D-72317CEBBBB8}" destId="{6DAC54C7-6C19-4A07-B97A-B23C62C14646}" srcOrd="2" destOrd="0" presId="urn:microsoft.com/office/officeart/2008/layout/VerticalCurvedList"/>
    <dgm:cxn modelId="{AAC829F6-9C72-4C9D-9233-AD0F4E641FA3}" type="presParOf" srcId="{6DAC54C7-6C19-4A07-B97A-B23C62C14646}" destId="{BA2C109F-99CD-4537-B964-D2DA6A8FAC06}" srcOrd="0" destOrd="0" presId="urn:microsoft.com/office/officeart/2008/layout/VerticalCurvedList"/>
    <dgm:cxn modelId="{5ACF4873-967C-47B4-8938-1BCF56B99AB7}" type="presParOf" srcId="{722675A6-4184-41B3-973D-72317CEBBBB8}" destId="{755885CA-7B5F-4B19-AE5F-0387A0274F2F}" srcOrd="3" destOrd="0" presId="urn:microsoft.com/office/officeart/2008/layout/VerticalCurvedList"/>
    <dgm:cxn modelId="{CFC1EE7E-1068-4513-9369-101F4C21B1EF}" type="presParOf" srcId="{722675A6-4184-41B3-973D-72317CEBBBB8}" destId="{7EA4B50F-6533-4FE2-AF57-C9A1E7D3F411}" srcOrd="4" destOrd="0" presId="urn:microsoft.com/office/officeart/2008/layout/VerticalCurvedList"/>
    <dgm:cxn modelId="{648E86BB-8833-4CE5-B3FB-0124FC485911}" type="presParOf" srcId="{7EA4B50F-6533-4FE2-AF57-C9A1E7D3F411}" destId="{2728A51B-1562-4781-9932-0F73E2072643}" srcOrd="0" destOrd="0" presId="urn:microsoft.com/office/officeart/2008/layout/VerticalCurvedList"/>
    <dgm:cxn modelId="{B44872DF-E96A-4995-B4AC-58FDF101FA58}" type="presParOf" srcId="{722675A6-4184-41B3-973D-72317CEBBBB8}" destId="{9B070AA6-7B93-4C85-AD4F-AAB3010D7969}" srcOrd="5" destOrd="0" presId="urn:microsoft.com/office/officeart/2008/layout/VerticalCurvedList"/>
    <dgm:cxn modelId="{49CD4844-7CE0-4BB1-9CAC-3CC4F90E2BAB}" type="presParOf" srcId="{722675A6-4184-41B3-973D-72317CEBBBB8}" destId="{616B0EF7-EAB3-41A6-9FBE-8DA703CF40EC}" srcOrd="6" destOrd="0" presId="urn:microsoft.com/office/officeart/2008/layout/VerticalCurvedList"/>
    <dgm:cxn modelId="{DE46B5F3-7696-4715-B9D1-D5F70992AC3E}" type="presParOf" srcId="{616B0EF7-EAB3-41A6-9FBE-8DA703CF40EC}" destId="{D9ED073D-D740-4243-ACB7-37121DC1A206}" srcOrd="0" destOrd="0" presId="urn:microsoft.com/office/officeart/2008/layout/VerticalCurvedList"/>
    <dgm:cxn modelId="{8A183A04-7771-4887-91FA-EBE867896C80}" type="presParOf" srcId="{722675A6-4184-41B3-973D-72317CEBBBB8}" destId="{D78CB53E-4A9B-493A-A846-32120B86BEDF}" srcOrd="7" destOrd="0" presId="urn:microsoft.com/office/officeart/2008/layout/VerticalCurvedList"/>
    <dgm:cxn modelId="{06CEF710-9813-4448-90CC-B292B9B71517}" type="presParOf" srcId="{722675A6-4184-41B3-973D-72317CEBBBB8}" destId="{DC1C9EE6-3A09-46E5-98EA-EF94AC5F356C}" srcOrd="8" destOrd="0" presId="urn:microsoft.com/office/officeart/2008/layout/VerticalCurvedList"/>
    <dgm:cxn modelId="{22AECC3D-B4AB-4ACE-AA18-CF7C7CE7730F}" type="presParOf" srcId="{DC1C9EE6-3A09-46E5-98EA-EF94AC5F356C}" destId="{D94981EF-9594-4248-8D81-01DAD1E19C54}" srcOrd="0" destOrd="0" presId="urn:microsoft.com/office/officeart/2008/layout/VerticalCurvedList"/>
    <dgm:cxn modelId="{DB8FBBE5-32D1-41B4-B505-27C245C6D8EF}" type="presParOf" srcId="{722675A6-4184-41B3-973D-72317CEBBBB8}" destId="{8656A980-C5ED-4CD7-86A3-F8D56E0C5080}" srcOrd="9" destOrd="0" presId="urn:microsoft.com/office/officeart/2008/layout/VerticalCurvedList"/>
    <dgm:cxn modelId="{A7E3D2AB-A827-4CD6-B4A8-9D0CD9BF1739}" type="presParOf" srcId="{722675A6-4184-41B3-973D-72317CEBBBB8}" destId="{E35B5A9D-B260-4AF6-99F7-7C3FCFC9B94F}" srcOrd="10" destOrd="0" presId="urn:microsoft.com/office/officeart/2008/layout/VerticalCurvedList"/>
    <dgm:cxn modelId="{BDEE706B-3C63-4865-823E-CAB2FE31EEB8}" type="presParOf" srcId="{E35B5A9D-B260-4AF6-99F7-7C3FCFC9B94F}" destId="{333276BB-80D2-471D-9AB5-320420677015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214527-8484-4540-962E-E933FF238207}">
      <dsp:nvSpPr>
        <dsp:cNvPr id="0" name=""/>
        <dsp:cNvSpPr/>
      </dsp:nvSpPr>
      <dsp:spPr>
        <a:xfrm>
          <a:off x="-6120336" y="-936400"/>
          <a:ext cx="7285595" cy="7285595"/>
        </a:xfrm>
        <a:prstGeom prst="blockArc">
          <a:avLst>
            <a:gd name="adj1" fmla="val 18900000"/>
            <a:gd name="adj2" fmla="val 2700000"/>
            <a:gd name="adj3" fmla="val 296"/>
          </a:avLst>
        </a:prstGeom>
        <a:noFill/>
        <a:ln w="400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291CD26-BD3C-4654-87ED-F12FAF83E557}">
      <dsp:nvSpPr>
        <dsp:cNvPr id="0" name=""/>
        <dsp:cNvSpPr/>
      </dsp:nvSpPr>
      <dsp:spPr>
        <a:xfrm>
          <a:off x="509174" y="338191"/>
          <a:ext cx="7695255" cy="67681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7223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умышленных действий застрахованного;</a:t>
          </a:r>
          <a:endParaRPr lang="ru-RU" sz="1600" kern="1200" dirty="0"/>
        </a:p>
      </dsp:txBody>
      <dsp:txXfrm>
        <a:off x="509174" y="338191"/>
        <a:ext cx="7695255" cy="676815"/>
      </dsp:txXfrm>
    </dsp:sp>
    <dsp:sp modelId="{BA2C109F-99CD-4537-B964-D2DA6A8FAC06}">
      <dsp:nvSpPr>
        <dsp:cNvPr id="0" name=""/>
        <dsp:cNvSpPr/>
      </dsp:nvSpPr>
      <dsp:spPr>
        <a:xfrm>
          <a:off x="86165" y="253589"/>
          <a:ext cx="846019" cy="84601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chemeClr val="l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55885CA-7B5F-4B19-AE5F-0387A0274F2F}">
      <dsp:nvSpPr>
        <dsp:cNvPr id="0" name=""/>
        <dsp:cNvSpPr/>
      </dsp:nvSpPr>
      <dsp:spPr>
        <a:xfrm>
          <a:off x="994161" y="1353090"/>
          <a:ext cx="7210269" cy="67681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7223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скрытия дефектов или действительной стоимости имущества;</a:t>
          </a:r>
          <a:endParaRPr lang="ru-RU" sz="2000" kern="1200" dirty="0"/>
        </a:p>
      </dsp:txBody>
      <dsp:txXfrm>
        <a:off x="994161" y="1353090"/>
        <a:ext cx="7210269" cy="676815"/>
      </dsp:txXfrm>
    </dsp:sp>
    <dsp:sp modelId="{2728A51B-1562-4781-9932-0F73E2072643}">
      <dsp:nvSpPr>
        <dsp:cNvPr id="0" name=""/>
        <dsp:cNvSpPr/>
      </dsp:nvSpPr>
      <dsp:spPr>
        <a:xfrm>
          <a:off x="571151" y="1268488"/>
          <a:ext cx="846019" cy="84601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chemeClr val="l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B070AA6-7B93-4C85-AD4F-AAB3010D7969}">
      <dsp:nvSpPr>
        <dsp:cNvPr id="0" name=""/>
        <dsp:cNvSpPr/>
      </dsp:nvSpPr>
      <dsp:spPr>
        <a:xfrm>
          <a:off x="1143013" y="2367989"/>
          <a:ext cx="7061417" cy="67681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7223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effectLst/>
            </a:rPr>
            <a:t>гибели (уничтожения) имущества при участии страхователя;</a:t>
          </a:r>
          <a:endParaRPr lang="ru-RU" sz="2000" kern="1200" dirty="0">
            <a:effectLst/>
          </a:endParaRPr>
        </a:p>
      </dsp:txBody>
      <dsp:txXfrm>
        <a:off x="1143013" y="2367989"/>
        <a:ext cx="7061417" cy="676815"/>
      </dsp:txXfrm>
    </dsp:sp>
    <dsp:sp modelId="{D9ED073D-D740-4243-ACB7-37121DC1A206}">
      <dsp:nvSpPr>
        <dsp:cNvPr id="0" name=""/>
        <dsp:cNvSpPr/>
      </dsp:nvSpPr>
      <dsp:spPr>
        <a:xfrm>
          <a:off x="720003" y="2283387"/>
          <a:ext cx="846019" cy="84601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chemeClr val="l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78CB53E-4A9B-493A-A846-32120B86BEDF}">
      <dsp:nvSpPr>
        <dsp:cNvPr id="0" name=""/>
        <dsp:cNvSpPr/>
      </dsp:nvSpPr>
      <dsp:spPr>
        <a:xfrm>
          <a:off x="994161" y="3382887"/>
          <a:ext cx="7210269" cy="67681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7223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повреждения или разрушения имущества, подлежащего конфискации, реквизиции, аресту;</a:t>
          </a:r>
          <a:endParaRPr lang="ru-RU" sz="2000" kern="1200" dirty="0"/>
        </a:p>
      </dsp:txBody>
      <dsp:txXfrm>
        <a:off x="994161" y="3382887"/>
        <a:ext cx="7210269" cy="676815"/>
      </dsp:txXfrm>
    </dsp:sp>
    <dsp:sp modelId="{D94981EF-9594-4248-8D81-01DAD1E19C54}">
      <dsp:nvSpPr>
        <dsp:cNvPr id="0" name=""/>
        <dsp:cNvSpPr/>
      </dsp:nvSpPr>
      <dsp:spPr>
        <a:xfrm>
          <a:off x="571151" y="3298286"/>
          <a:ext cx="846019" cy="84601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chemeClr val="l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8656A980-C5ED-4CD7-86A3-F8D56E0C5080}">
      <dsp:nvSpPr>
        <dsp:cNvPr id="0" name=""/>
        <dsp:cNvSpPr/>
      </dsp:nvSpPr>
      <dsp:spPr>
        <a:xfrm>
          <a:off x="509174" y="4397786"/>
          <a:ext cx="7695255" cy="67681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7223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кражи, хищения, грабежа по сговору страхователя с третьими лицами </a:t>
          </a:r>
          <a:endParaRPr lang="ru-RU" sz="2000" kern="1200" dirty="0"/>
        </a:p>
      </dsp:txBody>
      <dsp:txXfrm>
        <a:off x="509174" y="4397786"/>
        <a:ext cx="7695255" cy="676815"/>
      </dsp:txXfrm>
    </dsp:sp>
    <dsp:sp modelId="{333276BB-80D2-471D-9AB5-320420677015}">
      <dsp:nvSpPr>
        <dsp:cNvPr id="0" name=""/>
        <dsp:cNvSpPr/>
      </dsp:nvSpPr>
      <dsp:spPr>
        <a:xfrm>
          <a:off x="86165" y="4313184"/>
          <a:ext cx="846019" cy="84601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chemeClr val="l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7EE406B-0C22-459A-991E-96C24C73CCEE}" type="datetimeFigureOut">
              <a:rPr lang="ru-RU" smtClean="0"/>
              <a:pPr/>
              <a:t>14.01.2026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0DC9BE3E-37AB-4926-943C-1D0D8537C4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EE406B-0C22-459A-991E-96C24C73CCEE}" type="datetimeFigureOut">
              <a:rPr lang="ru-RU" smtClean="0"/>
              <a:pPr/>
              <a:t>14.01.2026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C9BE3E-37AB-4926-943C-1D0D8537C4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7EE406B-0C22-459A-991E-96C24C73CCEE}" type="datetimeFigureOut">
              <a:rPr lang="ru-RU" smtClean="0"/>
              <a:pPr/>
              <a:t>14.01.2026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0DC9BE3E-37AB-4926-943C-1D0D8537C4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EE406B-0C22-459A-991E-96C24C73CCEE}" type="datetimeFigureOut">
              <a:rPr lang="ru-RU" smtClean="0"/>
              <a:pPr/>
              <a:t>14.01.2026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C9BE3E-37AB-4926-943C-1D0D8537C4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EE406B-0C22-459A-991E-96C24C73CCEE}" type="datetimeFigureOut">
              <a:rPr lang="ru-RU" smtClean="0"/>
              <a:pPr/>
              <a:t>14.01.2026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C9BE3E-37AB-4926-943C-1D0D8537C4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EE406B-0C22-459A-991E-96C24C73CCEE}" type="datetimeFigureOut">
              <a:rPr lang="ru-RU" smtClean="0"/>
              <a:pPr/>
              <a:t>14.01.2026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C9BE3E-37AB-4926-943C-1D0D8537C4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7EE406B-0C22-459A-991E-96C24C73CCEE}" type="datetimeFigureOut">
              <a:rPr lang="ru-RU" smtClean="0"/>
              <a:pPr/>
              <a:t>14.01.2026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C9BE3E-37AB-4926-943C-1D0D8537C4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EE406B-0C22-459A-991E-96C24C73CCEE}" type="datetimeFigureOut">
              <a:rPr lang="ru-RU" smtClean="0"/>
              <a:pPr/>
              <a:t>14.01.2026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C9BE3E-37AB-4926-943C-1D0D8537C4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EE406B-0C22-459A-991E-96C24C73CCEE}" type="datetimeFigureOut">
              <a:rPr lang="ru-RU" smtClean="0"/>
              <a:pPr/>
              <a:t>14.01.2026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C9BE3E-37AB-4926-943C-1D0D8537C42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EE406B-0C22-459A-991E-96C24C73CCEE}" type="datetimeFigureOut">
              <a:rPr lang="ru-RU" smtClean="0"/>
              <a:pPr/>
              <a:t>14.01.2026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C9BE3E-37AB-4926-943C-1D0D8537C4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B7EE406B-0C22-459A-991E-96C24C73CCEE}" type="datetimeFigureOut">
              <a:rPr lang="ru-RU" smtClean="0"/>
              <a:pPr/>
              <a:t>14.01.2026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DC9BE3E-37AB-4926-943C-1D0D8537C4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B7EE406B-0C22-459A-991E-96C24C73CCEE}" type="datetimeFigureOut">
              <a:rPr lang="ru-RU" smtClean="0"/>
              <a:pPr/>
              <a:t>14.01.2026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0DC9BE3E-37AB-4926-943C-1D0D8537C42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garantf1://10064072.128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hyperlink" Target="garantf1://10064072.9633/" TargetMode="Externa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hyperlink" Target="garantf1://10064072.2352/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garantf1://10064072.930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garantf1://10064072.9623/" TargetMode="Externa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hyperlink" Target="garantf1://10064072.9654/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73024" y="1447800"/>
            <a:ext cx="9217024" cy="2979441"/>
          </a:xfrm>
        </p:spPr>
        <p:txBody>
          <a:bodyPr/>
          <a:lstStyle/>
          <a:p>
            <a:r>
              <a:rPr lang="ru-RU" sz="4800" i="1" dirty="0" smtClean="0"/>
              <a:t/>
            </a:r>
            <a:br>
              <a:rPr lang="ru-RU" sz="4800" i="1" dirty="0" smtClean="0"/>
            </a:br>
            <a:r>
              <a:rPr lang="ru-RU" sz="4800" i="1" dirty="0"/>
              <a:t/>
            </a:r>
            <a:br>
              <a:rPr lang="ru-RU" sz="4800" i="1" dirty="0"/>
            </a:br>
            <a:r>
              <a:rPr lang="ru-RU" sz="4800" i="1" dirty="0" smtClean="0"/>
              <a:t/>
            </a:r>
            <a:br>
              <a:rPr lang="ru-RU" sz="4800" i="1" dirty="0" smtClean="0"/>
            </a:br>
            <a:r>
              <a:rPr lang="ru-RU" sz="4800" i="1" dirty="0"/>
              <a:t/>
            </a:r>
            <a:br>
              <a:rPr lang="ru-RU" sz="4800" i="1" dirty="0"/>
            </a:br>
            <a:r>
              <a:rPr lang="ru-RU" sz="4800" i="1" dirty="0" smtClean="0"/>
              <a:t>Страхование </a:t>
            </a:r>
            <a:r>
              <a:rPr lang="ru-RU" sz="4800" i="1" dirty="0" smtClean="0"/>
              <a:t>имущества</a:t>
            </a:r>
            <a:r>
              <a:rPr lang="ru-RU" sz="4800" i="1" dirty="0" smtClean="0"/>
              <a:t>.</a:t>
            </a:r>
            <a:br>
              <a:rPr lang="ru-RU" sz="4800" i="1" dirty="0" smtClean="0"/>
            </a:br>
            <a:endParaRPr lang="ru-RU" sz="4800" i="1" dirty="0"/>
          </a:p>
        </p:txBody>
      </p:sp>
    </p:spTree>
    <p:extLst>
      <p:ext uri="{BB962C8B-B14F-4D97-AF65-F5344CB8AC3E}">
        <p14:creationId xmlns:p14="http://schemas.microsoft.com/office/powerpoint/2010/main" val="182478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5556" y="692696"/>
            <a:ext cx="79208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Застраховано может быть любое имущество, находящееся в 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режиме пользования, владения или распоряжения.</a:t>
            </a:r>
          </a:p>
          <a:p>
            <a:pPr algn="just"/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 имуществу относятся:</a:t>
            </a:r>
          </a:p>
          <a:p>
            <a:pPr algn="just"/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Картинка 1 из 1131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542" y="2099782"/>
            <a:ext cx="4602058" cy="34515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Картинка 1 из 11178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9541" y="2132981"/>
            <a:ext cx="4622905" cy="34290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Картинка 3 из 72826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19" b="15344"/>
          <a:stretch/>
        </p:blipFill>
        <p:spPr bwMode="auto">
          <a:xfrm>
            <a:off x="3016328" y="2099783"/>
            <a:ext cx="4254926" cy="34515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Картинка 11 из 10242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4910" y="2065977"/>
            <a:ext cx="3819525" cy="350132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2094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83768" y="1628800"/>
            <a:ext cx="5654824" cy="540060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Перечень </a:t>
            </a:r>
            <a:r>
              <a:rPr lang="ru-RU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видов имущества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считается открытым, в него входят вещи, деньги, ценные бумаги и иные объекты, в том числе имущественные права, т.е. любые ценности, кроме тех, которые фигурируют в договорах страхования иных видов. Под имуществом при этом понимается не только отдельный предмет или вещь, но и группа вещей или предметов и т.п.</a:t>
            </a:r>
          </a:p>
          <a:p>
            <a:pPr marL="0" indent="0">
              <a:buNone/>
            </a:pP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980728"/>
            <a:ext cx="1584176" cy="37702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sz="239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!</a:t>
            </a:r>
            <a:endParaRPr lang="ru-RU" sz="23900" b="1" i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76898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692696"/>
            <a:ext cx="5266928" cy="5400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Наиболее распространено добровольное страхование следующих видов имущества:</a:t>
            </a:r>
          </a:p>
          <a:p>
            <a:pPr marL="0" indent="0">
              <a:buNone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подворий и квартир;</a:t>
            </a:r>
          </a:p>
          <a:p>
            <a:pPr marL="0" indent="0">
              <a:buNone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дач и садовых участков;</a:t>
            </a:r>
          </a:p>
          <a:p>
            <a:pPr marL="0" indent="0">
              <a:buNone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жилья и имущества;</a:t>
            </a:r>
          </a:p>
          <a:p>
            <a:pPr marL="0" indent="0">
              <a:buNone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имущества туристов и др.</a:t>
            </a:r>
          </a:p>
          <a:p>
            <a:pPr marL="0" indent="0">
              <a:buNone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marL="0" indent="0">
              <a:buNone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Страхователями могут быть граждане, которым принадлежит имущество на правах личной собственности.</a:t>
            </a:r>
          </a:p>
          <a:p>
            <a:endParaRPr lang="ru-RU" dirty="0"/>
          </a:p>
        </p:txBody>
      </p:sp>
      <p:pic>
        <p:nvPicPr>
          <p:cNvPr id="2050" name="Picture 2" descr="Картинка 1 из 1138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124744"/>
            <a:ext cx="3465143" cy="278169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Картинка 1 из 11313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7600" y="1916832"/>
            <a:ext cx="3465143" cy="278169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sad-uchastok.ru/upload/Instrukcii/house-1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8" t="14461" b="17927"/>
          <a:stretch/>
        </p:blipFill>
        <p:spPr bwMode="auto">
          <a:xfrm>
            <a:off x="5148065" y="2585642"/>
            <a:ext cx="3585368" cy="26416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pics.prikol.ru/wp-content/gallery/february-2012/tent-1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2" y="3202142"/>
            <a:ext cx="3585369" cy="29927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2699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i="1" dirty="0" smtClean="0"/>
              <a:t>Договор имущественного страхования.</a:t>
            </a:r>
            <a:endParaRPr lang="ru-RU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79712" y="1772816"/>
            <a:ext cx="6984776" cy="4846320"/>
          </a:xfrm>
        </p:spPr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ru-RU" sz="2000" dirty="0" smtClean="0"/>
              <a:t>Имущественное страхование имеет целью </a:t>
            </a:r>
            <a:r>
              <a:rPr lang="ru-RU" sz="2000" dirty="0"/>
              <a:t>лишь компенсацию понесенных </a:t>
            </a:r>
            <a:r>
              <a:rPr lang="ru-RU" sz="2000" dirty="0" smtClean="0"/>
              <a:t>убытков.</a:t>
            </a:r>
          </a:p>
          <a:p>
            <a:pPr>
              <a:buFont typeface="Wingdings" pitchFamily="2" charset="2"/>
              <a:buChar char="ü"/>
            </a:pPr>
            <a:endParaRPr lang="ru-RU" sz="2000" dirty="0"/>
          </a:p>
          <a:p>
            <a:pPr>
              <a:buFont typeface="Wingdings" pitchFamily="2" charset="2"/>
              <a:buChar char="ü"/>
            </a:pPr>
            <a:endParaRPr lang="ru-RU" sz="2000" dirty="0" smtClean="0"/>
          </a:p>
          <a:p>
            <a:pPr>
              <a:buFont typeface="Wingdings" pitchFamily="2" charset="2"/>
              <a:buChar char="ü"/>
            </a:pPr>
            <a:r>
              <a:rPr lang="ru-RU" sz="2000" dirty="0"/>
              <a:t>Имущественное страхование защищает имущественные интересы граждан при повреждении (разрушении) имущества, его гибели, уничтожении, затоплении, краже и т.п., но только если они носят непреднамеренный (случайный) характер.</a:t>
            </a:r>
          </a:p>
          <a:p>
            <a:pPr marL="0" indent="0"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980728"/>
            <a:ext cx="1584176" cy="37702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sz="239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!</a:t>
            </a:r>
            <a:endParaRPr lang="ru-RU" sz="23900" b="1" i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70589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41266" y="404664"/>
            <a:ext cx="806318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Повреждением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имущества считается отсутствие признаков его полной гибели или уничтожения, при возможности его восстановления путем 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ремонта.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Картинка 2 из 41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700808"/>
            <a:ext cx="7776864" cy="437448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3274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45481" y="482769"/>
            <a:ext cx="87849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/>
              <a:t>Гибель</a:t>
            </a:r>
            <a:r>
              <a:rPr lang="ru-RU" sz="2000" i="1" dirty="0"/>
              <a:t>, уничтожение, затопление (пропажа) </a:t>
            </a:r>
            <a:r>
              <a:rPr lang="ru-RU" sz="2000" dirty="0"/>
              <a:t>имущества означает его выбытие из пользования. </a:t>
            </a:r>
          </a:p>
        </p:txBody>
      </p:sp>
      <p:pic>
        <p:nvPicPr>
          <p:cNvPr id="4098" name="Picture 2" descr="Картинка 9 из 42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484784"/>
            <a:ext cx="5753100" cy="432435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1422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476672"/>
            <a:ext cx="73985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/>
              <a:t>Кражей</a:t>
            </a:r>
            <a:r>
              <a:rPr lang="ru-RU" sz="2000" dirty="0" smtClean="0"/>
              <a:t> </a:t>
            </a:r>
            <a:r>
              <a:rPr lang="ru-RU" sz="2000" dirty="0"/>
              <a:t>признается изъятие имущества из пользования путем воровства, мошенничества, разбоя, грабежа и т.п.</a:t>
            </a:r>
          </a:p>
        </p:txBody>
      </p:sp>
      <p:pic>
        <p:nvPicPr>
          <p:cNvPr id="5122" name="Picture 2" descr="Картинка 4 из 1078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867" y="1556792"/>
            <a:ext cx="5044108" cy="447804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7859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836712"/>
            <a:ext cx="489654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Страховщик </a:t>
            </a:r>
            <a:r>
              <a:rPr lang="ru-RU" sz="2000" b="1" dirty="0"/>
              <a:t>освобождается</a:t>
            </a:r>
            <a:r>
              <a:rPr lang="ru-RU" sz="2000" dirty="0"/>
              <a:t> от выплаты, если страховой случай наступил вследствие:</a:t>
            </a:r>
          </a:p>
          <a:p>
            <a:pPr marL="342900" indent="-342900">
              <a:buFontTx/>
              <a:buChar char="-"/>
            </a:pPr>
            <a:r>
              <a:rPr lang="ru-RU" sz="2000" dirty="0" smtClean="0"/>
              <a:t>воздействия </a:t>
            </a:r>
            <a:r>
              <a:rPr lang="ru-RU" sz="2000" dirty="0"/>
              <a:t>ядерного взрыва, радиации или радиоактивного заражения</a:t>
            </a:r>
            <a:r>
              <a:rPr lang="ru-RU" sz="2000" dirty="0" smtClean="0"/>
              <a:t>;</a:t>
            </a:r>
          </a:p>
          <a:p>
            <a:pPr marL="342900" indent="-342900">
              <a:buFontTx/>
              <a:buChar char="-"/>
            </a:pPr>
            <a:endParaRPr lang="ru-RU" sz="2000" dirty="0"/>
          </a:p>
          <a:p>
            <a:pPr marL="342900" indent="-342900">
              <a:buFontTx/>
              <a:buChar char="-"/>
            </a:pPr>
            <a:r>
              <a:rPr lang="ru-RU" sz="2000" dirty="0" smtClean="0"/>
              <a:t>военных </a:t>
            </a:r>
            <a:r>
              <a:rPr lang="ru-RU" sz="2000" dirty="0"/>
              <a:t>действий, а также маневров или иных военных мероприятий</a:t>
            </a:r>
            <a:r>
              <a:rPr lang="ru-RU" sz="2000" dirty="0" smtClean="0"/>
              <a:t>;</a:t>
            </a:r>
          </a:p>
          <a:p>
            <a:pPr marL="342900" indent="-342900">
              <a:buFontTx/>
              <a:buChar char="-"/>
            </a:pPr>
            <a:endParaRPr lang="ru-RU" sz="2000" dirty="0"/>
          </a:p>
          <a:p>
            <a:pPr marL="342900" indent="-342900">
              <a:buFontTx/>
              <a:buChar char="-"/>
            </a:pPr>
            <a:r>
              <a:rPr lang="ru-RU" sz="2000" dirty="0" smtClean="0"/>
              <a:t>гражданской </a:t>
            </a:r>
            <a:r>
              <a:rPr lang="ru-RU" sz="2000" dirty="0"/>
              <a:t>войны, народных волнений или забастовок</a:t>
            </a:r>
            <a:r>
              <a:rPr lang="ru-RU" sz="2000" dirty="0" smtClean="0"/>
              <a:t>.</a:t>
            </a:r>
          </a:p>
          <a:p>
            <a:pPr marL="342900" indent="-342900">
              <a:buFontTx/>
              <a:buChar char="-"/>
            </a:pPr>
            <a:endParaRPr lang="ru-RU" sz="2000" dirty="0"/>
          </a:p>
        </p:txBody>
      </p:sp>
      <p:pic>
        <p:nvPicPr>
          <p:cNvPr id="6146" name="Picture 2" descr="Картинка 5 из 231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3" y="979874"/>
            <a:ext cx="3905293" cy="311772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Картинка 57 из 10290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3" y="1700808"/>
            <a:ext cx="3968870" cy="291394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Картинка 49 из 5706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3245" y="2333404"/>
            <a:ext cx="3998426" cy="352839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0168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404664"/>
            <a:ext cx="77048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Страховщики могут оговорить свое право </a:t>
            </a:r>
            <a:r>
              <a:rPr lang="ru-RU" sz="2000" u="sng" dirty="0">
                <a:hlinkClick r:id="rId2"/>
              </a:rPr>
              <a:t>не компенсировать</a:t>
            </a:r>
            <a:r>
              <a:rPr lang="ru-RU" sz="2000" dirty="0"/>
              <a:t> убытки, возникшие вследствие:</a:t>
            </a: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425220378"/>
              </p:ext>
            </p:extLst>
          </p:nvPr>
        </p:nvGraphicFramePr>
        <p:xfrm>
          <a:off x="251520" y="1112550"/>
          <a:ext cx="8280920" cy="54127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72766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99792" y="1340768"/>
            <a:ext cx="5356448" cy="4846320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ru-RU" sz="2200" dirty="0"/>
              <a:t>Имущество может быть застраховано только в пользу лица (страхователя или выгодоприобретателя), имеющего основанный на законе, ином правовом акте или договоре интерес в сохранении этого имущества. Такой интерес, как правило, возникает у лица, которое имеет право на соответствующее имущество (как вещное, так и обязательственное), либо на которое возложена обязанность по обеспечению сохранности имущества. Например, интерес в страховании вещи, передаваемой на хранение, имеет как хранитель, так и поклажедатель.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980728"/>
            <a:ext cx="1584176" cy="37702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sz="239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!</a:t>
            </a:r>
            <a:endParaRPr lang="ru-RU" sz="23900" b="1" i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87330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ttp://4.bp.blogspot.com/_fj5LTY4TZto/TLbeLdzyJxI/AAAAAAAACAc/TykTD-6K47M/s1600/raskrashka+dlya+malyshey+malchik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64" t="12731" r="19633" b="19243"/>
          <a:stretch/>
        </p:blipFill>
        <p:spPr bwMode="auto">
          <a:xfrm>
            <a:off x="683568" y="702611"/>
            <a:ext cx="1872208" cy="267943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7174" name="Picture 6" descr="Картинка 27 из 130806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98" t="8877" r="8467" b="8495"/>
          <a:stretch/>
        </p:blipFill>
        <p:spPr bwMode="auto">
          <a:xfrm>
            <a:off x="5440869" y="679612"/>
            <a:ext cx="2150693" cy="286491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sp>
        <p:nvSpPr>
          <p:cNvPr id="4" name="TextBox 3"/>
          <p:cNvSpPr txBox="1"/>
          <p:nvPr/>
        </p:nvSpPr>
        <p:spPr>
          <a:xfrm>
            <a:off x="395536" y="3544527"/>
            <a:ext cx="3024336" cy="707886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Имущественный интерес</a:t>
            </a:r>
            <a:endParaRPr lang="ru-RU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395536" y="4581128"/>
            <a:ext cx="3024336" cy="40011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Имущество</a:t>
            </a:r>
            <a:endParaRPr lang="ru-RU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395536" y="5229200"/>
            <a:ext cx="3024336" cy="40011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/>
              <a:t>Договор страхования</a:t>
            </a:r>
            <a:endParaRPr lang="ru-RU" sz="2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49537" y="4459759"/>
            <a:ext cx="854294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/>
              <a:t>При </a:t>
            </a:r>
            <a:r>
              <a:rPr lang="ru-RU" sz="2000" dirty="0"/>
              <a:t>переходе прав на застрахованное имущество от лица, в интересах которого был заключен договор страхования, к другому лицу права и обязанности по этому договору переходят к лицу, к которому перешли права на имущество, за исключением случаев </a:t>
            </a:r>
            <a:r>
              <a:rPr lang="ru-RU" sz="2000" u="sng" dirty="0">
                <a:hlinkClick r:id="rId4"/>
              </a:rPr>
              <a:t>принудительного изъятия имущества</a:t>
            </a:r>
            <a:r>
              <a:rPr lang="ru-RU" sz="2000" dirty="0"/>
              <a:t> - обращения взыскания на имущество по обязательствам, реквизиции, конфискации и пр.</a:t>
            </a:r>
          </a:p>
        </p:txBody>
      </p:sp>
    </p:spTree>
    <p:extLst>
      <p:ext uri="{BB962C8B-B14F-4D97-AF65-F5344CB8AC3E}">
        <p14:creationId xmlns:p14="http://schemas.microsoft.com/office/powerpoint/2010/main" val="3347281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2.22222E-6 L 0.49618 -0.1342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09" y="-6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2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20688"/>
            <a:ext cx="5194920" cy="612068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u="sng" dirty="0">
                <a:hlinkClick r:id="rId2"/>
              </a:rPr>
              <a:t>Договор страхования имущества</a:t>
            </a:r>
            <a:r>
              <a:rPr lang="ru-RU" sz="2000" dirty="0"/>
              <a:t>, заключенный при отсутствии у страхователя или выгодоприобретателя интереса в сохранении застрахованного имущества, </a:t>
            </a:r>
            <a:r>
              <a:rPr lang="ru-RU" sz="2000" b="1" dirty="0"/>
              <a:t>недействителен</a:t>
            </a:r>
            <a:r>
              <a:rPr lang="ru-RU" sz="2000" dirty="0"/>
              <a:t>. Вместе с тем договор страхования имущества может быть заключен и без указания имени (наименования) выгодоприобретателя (страхование "за счет кого следует"). В этом случае страхователю выдается страховой полис на предъявителя. Полис на предъявителя особенно удобен в случае страхования грузов (партий товаров), которые многократно переходят из рук в руки. При смене собственника можно не перезаключать договор страхования, а просто передавать полис.</a:t>
            </a: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444208" y="1340768"/>
            <a:ext cx="1584176" cy="37702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sz="239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!</a:t>
            </a:r>
            <a:endParaRPr lang="ru-RU" sz="23900" b="1" i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13803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Картинка 4 из 11388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836712"/>
            <a:ext cx="5715000" cy="410445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bobrolet.ru/wp-content/gallery/Watered/watered5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836712"/>
            <a:ext cx="5715000" cy="43924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Картинка 8 из 9763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836711"/>
            <a:ext cx="5040560" cy="468052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6558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www.sad-uchastok.ru/upload/Instrukcii/house-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8" t="14461" b="17927"/>
          <a:stretch/>
        </p:blipFill>
        <p:spPr bwMode="auto">
          <a:xfrm>
            <a:off x="1547664" y="1791022"/>
            <a:ext cx="2834297" cy="208823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79512" y="1791022"/>
            <a:ext cx="1080120" cy="221599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US" sz="138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$</a:t>
            </a:r>
            <a:endParaRPr lang="ru-RU" sz="13800" b="1" i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44008" y="2050308"/>
            <a:ext cx="1008112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US" sz="9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&gt;</a:t>
            </a:r>
            <a:endParaRPr lang="ru-RU" sz="9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508104" y="1791022"/>
            <a:ext cx="1080120" cy="221599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US" sz="138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$</a:t>
            </a:r>
            <a:endParaRPr lang="ru-RU" sz="13800" b="1" i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588224" y="2635083"/>
            <a:ext cx="1656184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Страховка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584108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1493167"/>
            <a:ext cx="1584176" cy="37702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sz="239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!</a:t>
            </a:r>
            <a:endParaRPr lang="ru-RU" sz="23900" b="1" i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86000" y="1582341"/>
            <a:ext cx="567037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/>
              <a:t>На основании страхового акта (аварийного сертификата) и заявления страхователя производится </a:t>
            </a:r>
            <a:r>
              <a:rPr lang="ru-RU" sz="2000" b="1" dirty="0"/>
              <a:t>выплата страховки</a:t>
            </a:r>
            <a:r>
              <a:rPr lang="ru-RU" sz="2000" dirty="0"/>
              <a:t> (при наступлении страхового случая и соблюдении всех условий договора). Она не может превышать размер прямого ущерба, нанесенного застрахованному имуществу (если договором не предусмотрены выплата определенной суммы или возмещение в виде компенсации ущерба в натуральной форме, например недвижимостью, автомашинами и др.).</a:t>
            </a:r>
          </a:p>
        </p:txBody>
      </p:sp>
    </p:spTree>
    <p:extLst>
      <p:ext uri="{BB962C8B-B14F-4D97-AF65-F5344CB8AC3E}">
        <p14:creationId xmlns:p14="http://schemas.microsoft.com/office/powerpoint/2010/main" val="3783291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Обязанности страховщика и страхователя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131840" y="1412776"/>
            <a:ext cx="576064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в случае увеличения действительной стоимости застрахованного имущества перезаключить договор (по заявлению страхователя) с учетом этого обстоятельства;</a:t>
            </a:r>
          </a:p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-возместить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расходы страхователя, произведенные им при страховом случае в целях уменьшения убытков, даже если предпринятые им меры оказались безуспешными, но были необходимы или производились по указанию страховщика.</a:t>
            </a:r>
          </a:p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Страховщик освобождается от возмещения убытков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страхователя, если тот умышленно не принял разумных и доступных ему мер, чтобы их уменьшить. Целиком от выплаты страховщик не освобождается, но страховое возмещение уменьшается на величину убытков, дополнительно понесенных страхователем в результате непринятия им необходимых мер.</a:t>
            </a:r>
          </a:p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220" name="Picture 4" descr="http://www.instaforexural.ru/sites/default/files/istock_000004506581mediu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988840"/>
            <a:ext cx="2351571" cy="30840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346516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3D design free 3d wallpaper for desktop no8119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36" r="21824"/>
          <a:stretch/>
        </p:blipFill>
        <p:spPr bwMode="auto">
          <a:xfrm>
            <a:off x="179513" y="1144256"/>
            <a:ext cx="1603859" cy="18526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4" name="Прямоугольник 3"/>
          <p:cNvSpPr/>
          <p:nvPr/>
        </p:nvSpPr>
        <p:spPr>
          <a:xfrm>
            <a:off x="2051720" y="260648"/>
            <a:ext cx="640871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/>
              <a:t>- в случае увеличения действительной стоимости застрахованного имущества перезаключить договор (по заявлению страхователя) с учетом этого обстоятельства;</a:t>
            </a:r>
          </a:p>
          <a:p>
            <a:pPr algn="just"/>
            <a:r>
              <a:rPr lang="ru-RU" sz="1600" dirty="0"/>
              <a:t>возместить расходы страхователя, произведенные им при страховом случае в целях уменьшения убытков, даже если предпринятые им меры оказались безуспешными, но были необходимы или производились по указанию страховщика.</a:t>
            </a:r>
          </a:p>
          <a:p>
            <a:pPr algn="just"/>
            <a:r>
              <a:rPr lang="ru-RU" sz="1600" b="1" dirty="0"/>
              <a:t>Страховщик освобождается от возмещения убытков</a:t>
            </a:r>
            <a:r>
              <a:rPr lang="ru-RU" sz="1600" dirty="0"/>
              <a:t> страхователя, если тот умышленно не принял разумных и доступных ему мер, чтобы их уменьшить. Целиком от выплаты страховщик не освобождается, но страховое возмещение уменьшается на величину убытков, дополнительно понесенных страхователем в результате непринятия им необходимых мер.</a:t>
            </a:r>
          </a:p>
          <a:p>
            <a:pPr algn="just"/>
            <a:r>
              <a:rPr lang="ru-RU" sz="1600" b="1" dirty="0"/>
              <a:t> </a:t>
            </a:r>
            <a:endParaRPr lang="ru-RU" sz="1600" dirty="0"/>
          </a:p>
          <a:p>
            <a:pPr algn="just"/>
            <a:r>
              <a:rPr lang="ru-RU" sz="1600" b="1" dirty="0"/>
              <a:t> </a:t>
            </a:r>
            <a:endParaRPr lang="ru-RU" sz="1600" dirty="0"/>
          </a:p>
          <a:p>
            <a:pPr algn="just"/>
            <a:r>
              <a:rPr lang="ru-RU" sz="1600" b="1" dirty="0"/>
              <a:t>Страхователь,</a:t>
            </a:r>
            <a:r>
              <a:rPr lang="ru-RU" sz="1600" dirty="0"/>
              <a:t> заключивший договор имущественного страхования, дополнительно </a:t>
            </a:r>
            <a:r>
              <a:rPr lang="ru-RU" sz="1600" b="1" dirty="0"/>
              <a:t>обязан сообщить страховщику</a:t>
            </a:r>
            <a:r>
              <a:rPr lang="ru-RU" sz="1600" dirty="0"/>
              <a:t> обо всех заключенных или заключаемых им договорах страхования в отношении конкретного страхового интереса (с тем, чтобы возмещение по конкретному договору не превысило действительной стоимости имущества).</a:t>
            </a:r>
          </a:p>
          <a:p>
            <a:pPr algn="just"/>
            <a:r>
              <a:rPr lang="ru-RU" sz="1600" dirty="0"/>
              <a:t>принять разумные и доступные </a:t>
            </a:r>
            <a:r>
              <a:rPr lang="ru-RU" sz="1600" u="sng" dirty="0">
                <a:hlinkClick r:id="rId3"/>
              </a:rPr>
              <a:t>меры</a:t>
            </a:r>
            <a:r>
              <a:rPr lang="ru-RU" sz="1600" dirty="0"/>
              <a:t> по предотвращению или уменьшению вреда (поскольку страховщик не должен возмещать убытки, вызванные бездействием страхователя, иначе тот получит </a:t>
            </a:r>
            <a:r>
              <a:rPr lang="ru-RU" sz="1600" dirty="0" err="1"/>
              <a:t>сверхвозмещение</a:t>
            </a:r>
            <a:r>
              <a:rPr lang="ru-RU" sz="1600" dirty="0" smtClean="0"/>
              <a:t>);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390422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23728" y="836712"/>
            <a:ext cx="5832648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1600" dirty="0" smtClean="0"/>
          </a:p>
          <a:p>
            <a:pPr algn="just"/>
            <a:r>
              <a:rPr lang="ru-RU" sz="1600" dirty="0" smtClean="0"/>
              <a:t>- незамедлительно </a:t>
            </a:r>
            <a:r>
              <a:rPr lang="ru-RU" sz="1600" b="1" dirty="0" smtClean="0"/>
              <a:t>известить</a:t>
            </a:r>
            <a:r>
              <a:rPr lang="ru-RU" sz="1600" dirty="0" smtClean="0"/>
              <a:t> страховщика:</a:t>
            </a:r>
          </a:p>
          <a:p>
            <a:pPr algn="just"/>
            <a:r>
              <a:rPr lang="ru-RU" sz="1600" dirty="0" smtClean="0"/>
              <a:t>- о возбуждении против него уголовного дела, проведении предварительного расследования или иных уголовно-процессуальных действий в связи со страховым случаем;</a:t>
            </a:r>
          </a:p>
          <a:p>
            <a:pPr algn="just"/>
            <a:r>
              <a:rPr lang="ru-RU" sz="1600" dirty="0" smtClean="0"/>
              <a:t>- обо всех требованиях имущественного характера, предъявленных к ему в связи со страховым случаем;</a:t>
            </a:r>
          </a:p>
          <a:p>
            <a:pPr algn="just"/>
            <a:r>
              <a:rPr lang="ru-RU" sz="1600" dirty="0" smtClean="0"/>
              <a:t>- о предъявлении потерпевшим лицом иска в суд до рассмотрения материалов страховщиком и вынесения им своего решения (он обязан, по просьбе страховщика, выдать доверенность указанному им лицу на право представлять ответчика в судебном процессе); </a:t>
            </a:r>
          </a:p>
          <a:p>
            <a:pPr algn="just"/>
            <a:r>
              <a:rPr lang="ru-RU" sz="1600" dirty="0" smtClean="0"/>
              <a:t>- </a:t>
            </a:r>
            <a:r>
              <a:rPr lang="ru-RU" sz="1600" u="sng" dirty="0" smtClean="0">
                <a:hlinkClick r:id="rId2"/>
              </a:rPr>
              <a:t>без согласия страховщика</a:t>
            </a:r>
            <a:r>
              <a:rPr lang="ru-RU" sz="1600" dirty="0" smtClean="0"/>
              <a:t> не признавать требования, предъявленные ему в связи со страховым случаем, не принимать на себя какие-либо обязательства по урегулированию таких требований, а также не возмещать убытки;</a:t>
            </a:r>
          </a:p>
          <a:p>
            <a:pPr algn="just"/>
            <a:r>
              <a:rPr lang="ru-RU" sz="1600" dirty="0" smtClean="0"/>
              <a:t>- оказывать содействие страховщику в судебной и внесудебной защите по страховым случаям;</a:t>
            </a:r>
          </a:p>
          <a:p>
            <a:pPr algn="just"/>
            <a:r>
              <a:rPr lang="ru-RU" sz="1600" dirty="0" smtClean="0"/>
              <a:t>- подать страховщику письменное заявление установленной формы о выплате страхового возмещения с указанием известных ему обстоятельств возникновения страхового случая.</a:t>
            </a:r>
            <a:endParaRPr lang="ru-RU" sz="1600" dirty="0"/>
          </a:p>
        </p:txBody>
      </p:sp>
      <p:pic>
        <p:nvPicPr>
          <p:cNvPr id="5" name="Picture 2" descr="3D design free 3d wallpaper for desktop no8119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36" r="21824"/>
          <a:stretch/>
        </p:blipFill>
        <p:spPr bwMode="auto">
          <a:xfrm>
            <a:off x="179513" y="1144256"/>
            <a:ext cx="1603859" cy="18526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107015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 !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Презентацию </a:t>
            </a:r>
            <a:r>
              <a:rPr lang="ru-RU" dirty="0" smtClean="0"/>
              <a:t>подготовила преподаватель экономики </a:t>
            </a:r>
            <a:r>
              <a:rPr lang="ru-RU" dirty="0" err="1" smtClean="0"/>
              <a:t>Юськаева</a:t>
            </a:r>
            <a:r>
              <a:rPr lang="ru-RU" dirty="0" smtClean="0"/>
              <a:t> Эльвира </a:t>
            </a:r>
            <a:r>
              <a:rPr lang="ru-RU" dirty="0" err="1" smtClean="0"/>
              <a:t>Ришатовна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92837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188</TotalTime>
  <Words>900</Words>
  <Application>Microsoft Office PowerPoint</Application>
  <PresentationFormat>Экран (4:3)</PresentationFormat>
  <Paragraphs>70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Изящная</vt:lpstr>
      <vt:lpstr>    Страхование имущества. </vt:lpstr>
      <vt:lpstr>Презентация PowerPoint</vt:lpstr>
      <vt:lpstr>Презентация PowerPoint</vt:lpstr>
      <vt:lpstr>Презентация PowerPoint</vt:lpstr>
      <vt:lpstr>Договор имущественного страхования.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Обязанности страховщика и страхователя</vt:lpstr>
      <vt:lpstr>Презентация PowerPoint</vt:lpstr>
      <vt:lpstr>Презентация PowerPoint</vt:lpstr>
      <vt:lpstr>Спасибо за внимание !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Страхование имущества.</dc:title>
  <dc:creator>Константин</dc:creator>
  <cp:lastModifiedBy>user</cp:lastModifiedBy>
  <cp:revision>14</cp:revision>
  <dcterms:created xsi:type="dcterms:W3CDTF">2012-04-02T20:36:53Z</dcterms:created>
  <dcterms:modified xsi:type="dcterms:W3CDTF">2026-01-14T16:52:23Z</dcterms:modified>
</cp:coreProperties>
</file>