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2" r:id="rId3"/>
    <p:sldId id="304" r:id="rId4"/>
    <p:sldId id="283" r:id="rId5"/>
    <p:sldId id="287" r:id="rId6"/>
    <p:sldId id="286" r:id="rId7"/>
    <p:sldId id="285" r:id="rId8"/>
    <p:sldId id="289" r:id="rId9"/>
    <p:sldId id="284" r:id="rId10"/>
    <p:sldId id="296" r:id="rId11"/>
    <p:sldId id="288" r:id="rId12"/>
    <p:sldId id="303" r:id="rId13"/>
    <p:sldId id="281" r:id="rId14"/>
    <p:sldId id="292" r:id="rId15"/>
    <p:sldId id="293" r:id="rId16"/>
    <p:sldId id="291" r:id="rId17"/>
    <p:sldId id="295" r:id="rId18"/>
    <p:sldId id="294" r:id="rId19"/>
    <p:sldId id="290" r:id="rId20"/>
    <p:sldId id="299" r:id="rId21"/>
    <p:sldId id="301" r:id="rId22"/>
    <p:sldId id="298" r:id="rId23"/>
    <p:sldId id="300" r:id="rId24"/>
    <p:sldId id="302" r:id="rId25"/>
    <p:sldId id="307" r:id="rId26"/>
    <p:sldId id="297" r:id="rId27"/>
    <p:sldId id="306" r:id="rId28"/>
    <p:sldId id="305" r:id="rId29"/>
    <p:sldId id="308" r:id="rId30"/>
  </p:sldIdLst>
  <p:sldSz cx="10399713" cy="7218363"/>
  <p:notesSz cx="6858000" cy="9144000"/>
  <p:defaultTextStyle>
    <a:defPPr>
      <a:defRPr lang="ru-RU"/>
    </a:defPPr>
    <a:lvl1pPr marL="0" algn="l" defTabSz="100666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03331" algn="l" defTabSz="100666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06663" algn="l" defTabSz="100666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09994" algn="l" defTabSz="100666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13326" algn="l" defTabSz="100666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16657" algn="l" defTabSz="100666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19989" algn="l" defTabSz="100666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523320" algn="l" defTabSz="100666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026652" algn="l" defTabSz="100666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74">
          <p15:clr>
            <a:srgbClr val="A4A3A4"/>
          </p15:clr>
        </p15:guide>
        <p15:guide id="2" pos="327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FFCCCC"/>
    <a:srgbClr val="CCFFCC"/>
    <a:srgbClr val="FF99FF"/>
    <a:srgbClr val="990000"/>
    <a:srgbClr val="CCCCFF"/>
    <a:srgbClr val="FFCC66"/>
    <a:srgbClr val="FFCCFF"/>
    <a:srgbClr val="660033"/>
    <a:srgbClr val="4B32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1" autoAdjust="0"/>
    <p:restoredTop sz="94660"/>
  </p:normalViewPr>
  <p:slideViewPr>
    <p:cSldViewPr>
      <p:cViewPr varScale="1">
        <p:scale>
          <a:sx n="79" d="100"/>
          <a:sy n="79" d="100"/>
        </p:scale>
        <p:origin x="-918" y="-90"/>
      </p:cViewPr>
      <p:guideLst>
        <p:guide orient="horz" pos="2274"/>
        <p:guide pos="327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-677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600" dirty="0"/>
              <a:t>Развитие</a:t>
            </a:r>
            <a:r>
              <a:rPr lang="ru-RU" sz="1600" baseline="0" dirty="0"/>
              <a:t> психических процессов. Начало.</a:t>
            </a:r>
            <a:endParaRPr lang="ru-RU" sz="1600" dirty="0"/>
          </a:p>
        </c:rich>
      </c:tx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Общий уровень развития</c:v>
                </c:pt>
              </c:strCache>
            </c:strRef>
          </c:tx>
          <c:dPt>
            <c:idx val="0"/>
            <c:bubble3D val="0"/>
            <c:spPr>
              <a:solidFill>
                <a:srgbClr val="7030A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5D0-49AA-912D-F376BCC76EAD}"/>
              </c:ext>
            </c:extLst>
          </c:dPt>
          <c:dPt>
            <c:idx val="1"/>
            <c:bubble3D val="0"/>
            <c:spPr>
              <a:solidFill>
                <a:srgbClr val="0070C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5D0-49AA-912D-F376BCC76EAD}"/>
              </c:ext>
            </c:extLst>
          </c:dPt>
          <c:dPt>
            <c:idx val="2"/>
            <c:bubble3D val="0"/>
            <c:spPr>
              <a:solidFill>
                <a:srgbClr val="00B05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5D0-49AA-912D-F376BCC76EAD}"/>
              </c:ext>
            </c:extLst>
          </c:dPt>
          <c:dPt>
            <c:idx val="3"/>
            <c:bubble3D val="0"/>
            <c:spPr>
              <a:solidFill>
                <a:schemeClr val="accent6">
                  <a:lumMod val="7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5D0-49AA-912D-F376BCC76EAD}"/>
              </c:ext>
            </c:extLst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Низкий уровень</c:v>
                </c:pt>
                <c:pt idx="1">
                  <c:v>Средне-низкий</c:v>
                </c:pt>
                <c:pt idx="2">
                  <c:v>Средний уровень</c:v>
                </c:pt>
                <c:pt idx="3">
                  <c:v>Средне-высокий уровень</c:v>
                </c:pt>
                <c:pt idx="4">
                  <c:v>Высокий уровень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31</c:v>
                </c:pt>
                <c:pt idx="1">
                  <c:v>38</c:v>
                </c:pt>
                <c:pt idx="2">
                  <c:v>31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65D0-49AA-912D-F376BCC76EA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600" dirty="0"/>
              <a:t>Развитие психических процессов.</a:t>
            </a:r>
            <a:r>
              <a:rPr lang="ru-RU" sz="1600" baseline="0" dirty="0"/>
              <a:t> Окончание проекта</a:t>
            </a:r>
            <a:endParaRPr lang="ru-RU" sz="1600" dirty="0"/>
          </a:p>
        </c:rich>
      </c:tx>
      <c:layout>
        <c:manualLayout>
          <c:xMode val="edge"/>
          <c:yMode val="edge"/>
          <c:x val="0.20643721746083951"/>
          <c:y val="5.1880674448767832E-3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общий уровень развития </c:v>
                </c:pt>
              </c:strCache>
            </c:strRef>
          </c:tx>
          <c:dPt>
            <c:idx val="1"/>
            <c:bubble3D val="0"/>
            <c:spPr>
              <a:solidFill>
                <a:srgbClr val="0070C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DC2-41A5-8ED4-A3C0D574038B}"/>
              </c:ext>
            </c:extLst>
          </c:dPt>
          <c:dPt>
            <c:idx val="2"/>
            <c:bubble3D val="0"/>
            <c:spPr>
              <a:solidFill>
                <a:srgbClr val="00B05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DC2-41A5-8ED4-A3C0D574038B}"/>
              </c:ext>
            </c:extLst>
          </c:dPt>
          <c:dPt>
            <c:idx val="3"/>
            <c:bubble3D val="0"/>
            <c:spPr>
              <a:solidFill>
                <a:schemeClr val="accent6">
                  <a:lumMod val="7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DC2-41A5-8ED4-A3C0D574038B}"/>
              </c:ext>
            </c:extLst>
          </c:dPt>
          <c:dPt>
            <c:idx val="4"/>
            <c:bubble3D val="0"/>
            <c:spPr>
              <a:solidFill>
                <a:srgbClr val="FF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DC2-41A5-8ED4-A3C0D574038B}"/>
              </c:ext>
            </c:extLst>
          </c:dPt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9DC2-41A5-8ED4-A3C0D574038B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DC2-41A5-8ED4-A3C0D574038B}"/>
                </c:ext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DC2-41A5-8ED4-A3C0D574038B}"/>
                </c:ext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DC2-41A5-8ED4-A3C0D574038B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/>
                      <a:t>23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DC2-41A5-8ED4-A3C0D574038B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Низкий уровень</c:v>
                </c:pt>
                <c:pt idx="1">
                  <c:v>Средне-низкий </c:v>
                </c:pt>
                <c:pt idx="2">
                  <c:v>Средний уровень</c:v>
                </c:pt>
                <c:pt idx="3">
                  <c:v>высокий</c:v>
                </c:pt>
                <c:pt idx="4">
                  <c:v>ср-высокий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8</c:v>
                </c:pt>
                <c:pt idx="1">
                  <c:v>23</c:v>
                </c:pt>
                <c:pt idx="2">
                  <c:v>38</c:v>
                </c:pt>
                <c:pt idx="3">
                  <c:v>8</c:v>
                </c:pt>
                <c:pt idx="4">
                  <c:v>23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9DC2-41A5-8ED4-A3C0D57403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600" dirty="0"/>
              <a:t>Развитие связной</a:t>
            </a:r>
            <a:r>
              <a:rPr lang="ru-RU" sz="1600" baseline="0" dirty="0"/>
              <a:t> речи. Начало.</a:t>
            </a:r>
            <a:endParaRPr lang="ru-RU" sz="1600" dirty="0"/>
          </a:p>
        </c:rich>
      </c:tx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Общий уровень развития</c:v>
                </c:pt>
              </c:strCache>
            </c:strRef>
          </c:tx>
          <c:dPt>
            <c:idx val="0"/>
            <c:bubble3D val="0"/>
            <c:spPr>
              <a:solidFill>
                <a:srgbClr val="7030A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9B2-4B6E-8FD1-3EFC28198418}"/>
              </c:ext>
            </c:extLst>
          </c:dPt>
          <c:dPt>
            <c:idx val="1"/>
            <c:bubble3D val="0"/>
            <c:spPr>
              <a:solidFill>
                <a:srgbClr val="0070C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9B2-4B6E-8FD1-3EFC28198418}"/>
              </c:ext>
            </c:extLst>
          </c:dPt>
          <c:dPt>
            <c:idx val="2"/>
            <c:bubble3D val="0"/>
            <c:spPr>
              <a:solidFill>
                <a:srgbClr val="00B05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9B2-4B6E-8FD1-3EFC28198418}"/>
              </c:ext>
            </c:extLst>
          </c:dPt>
          <c:dPt>
            <c:idx val="3"/>
            <c:bubble3D val="0"/>
            <c:spPr>
              <a:solidFill>
                <a:schemeClr val="accent6">
                  <a:lumMod val="7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9B2-4B6E-8FD1-3EFC28198418}"/>
              </c:ext>
            </c:extLst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Низкий уровень</c:v>
                </c:pt>
                <c:pt idx="1">
                  <c:v>Средне-низкий</c:v>
                </c:pt>
                <c:pt idx="2">
                  <c:v>Средний уровень</c:v>
                </c:pt>
                <c:pt idx="3">
                  <c:v>Средне-высокий уровень</c:v>
                </c:pt>
                <c:pt idx="4">
                  <c:v>Высокий уровень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27</c:v>
                </c:pt>
                <c:pt idx="1">
                  <c:v>27</c:v>
                </c:pt>
                <c:pt idx="2">
                  <c:v>38</c:v>
                </c:pt>
                <c:pt idx="3">
                  <c:v>13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19B2-4B6E-8FD1-3EFC281984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600" dirty="0"/>
              <a:t>Развитие связной речи. Окончание</a:t>
            </a:r>
            <a:r>
              <a:rPr lang="ru-RU" sz="1600" baseline="0" dirty="0"/>
              <a:t> </a:t>
            </a:r>
            <a:endParaRPr lang="ru-RU" sz="1600" dirty="0"/>
          </a:p>
        </c:rich>
      </c:tx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общий уровень развития </c:v>
                </c:pt>
              </c:strCache>
            </c:strRef>
          </c:tx>
          <c:dPt>
            <c:idx val="0"/>
            <c:bubble3D val="0"/>
            <c:spPr>
              <a:solidFill>
                <a:srgbClr val="7030A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919-4D02-B5BA-0C1ADAF554BB}"/>
              </c:ext>
            </c:extLst>
          </c:dPt>
          <c:dPt>
            <c:idx val="1"/>
            <c:bubble3D val="0"/>
            <c:spPr>
              <a:solidFill>
                <a:srgbClr val="0070C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919-4D02-B5BA-0C1ADAF554BB}"/>
              </c:ext>
            </c:extLst>
          </c:dPt>
          <c:dPt>
            <c:idx val="2"/>
            <c:bubble3D val="0"/>
            <c:spPr>
              <a:solidFill>
                <a:srgbClr val="00B05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919-4D02-B5BA-0C1ADAF554BB}"/>
              </c:ext>
            </c:extLst>
          </c:dPt>
          <c:dPt>
            <c:idx val="3"/>
            <c:bubble3D val="0"/>
            <c:spPr>
              <a:solidFill>
                <a:schemeClr val="accent6">
                  <a:lumMod val="7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919-4D02-B5BA-0C1ADAF554BB}"/>
              </c:ext>
            </c:extLst>
          </c:dPt>
          <c:dPt>
            <c:idx val="4"/>
            <c:bubble3D val="0"/>
            <c:spPr>
              <a:solidFill>
                <a:srgbClr val="FF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6919-4D02-B5BA-0C1ADAF554BB}"/>
              </c:ext>
            </c:extLst>
          </c:dPt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919-4D02-B5BA-0C1ADAF554BB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919-4D02-B5BA-0C1ADAF554BB}"/>
                </c:ext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6919-4D02-B5BA-0C1ADAF554BB}"/>
                </c:ext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919-4D02-B5BA-0C1ADAF554BB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6919-4D02-B5BA-0C1ADAF554BB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Низкий уровень</c:v>
                </c:pt>
                <c:pt idx="1">
                  <c:v>Средне-низкий </c:v>
                </c:pt>
                <c:pt idx="2">
                  <c:v>Средний уровень</c:v>
                </c:pt>
                <c:pt idx="3">
                  <c:v>Средне-высокий</c:v>
                </c:pt>
                <c:pt idx="4">
                  <c:v>Высокий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13</c:v>
                </c:pt>
                <c:pt idx="1">
                  <c:v>20</c:v>
                </c:pt>
                <c:pt idx="2">
                  <c:v>27</c:v>
                </c:pt>
                <c:pt idx="3">
                  <c:v>20</c:v>
                </c:pt>
                <c:pt idx="4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6919-4D02-B5BA-0C1ADAF554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0.69231</cdr:x>
      <cdr:y>0.5493</cdr:y>
    </cdr:from>
    <cdr:to>
      <cdr:x>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57400" y="1114425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ru-RU" sz="110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0.69231</cdr:x>
      <cdr:y>0.5493</cdr:y>
    </cdr:from>
    <cdr:to>
      <cdr:x>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57400" y="1114425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ru-RU" sz="110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79979" y="2242372"/>
            <a:ext cx="8839756" cy="154726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59957" y="4090406"/>
            <a:ext cx="7279799" cy="184469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3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66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09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33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66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199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3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26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138F-66D4-402F-BD7B-42AE40130AFD}" type="datetimeFigureOut">
              <a:rPr lang="ru-RU" smtClean="0"/>
              <a:pPr/>
              <a:t>11.12.2025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C0A83-7F94-442A-B10B-C3D0F6AEEB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565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138F-66D4-402F-BD7B-42AE40130AFD}" type="datetimeFigureOut">
              <a:rPr lang="ru-RU" smtClean="0"/>
              <a:pPr/>
              <a:t>11.12.2025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C0A83-7F94-442A-B10B-C3D0F6AEEB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3056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1506" y="4638467"/>
            <a:ext cx="8839756" cy="1433647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1506" y="3059451"/>
            <a:ext cx="8839756" cy="1579016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333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666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0999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332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1665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199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332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2665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138F-66D4-402F-BD7B-42AE40130AFD}" type="datetimeFigureOut">
              <a:rPr lang="ru-RU" smtClean="0"/>
              <a:pPr/>
              <a:t>11.12.2025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C0A83-7F94-442A-B10B-C3D0F6AEEB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551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92206" y="1772845"/>
            <a:ext cx="5234162" cy="5014422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999696" y="1772845"/>
            <a:ext cx="5235967" cy="5014422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138F-66D4-402F-BD7B-42AE40130AFD}" type="datetimeFigureOut">
              <a:rPr lang="ru-RU" smtClean="0"/>
              <a:pPr/>
              <a:t>11.12.2025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C0A83-7F94-442A-B10B-C3D0F6AEEB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86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9986" y="289069"/>
            <a:ext cx="9359742" cy="1203061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19985" y="1615778"/>
            <a:ext cx="4595013" cy="67337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331" indent="0">
              <a:buNone/>
              <a:defRPr sz="2200" b="1"/>
            </a:lvl2pPr>
            <a:lvl3pPr marL="1006663" indent="0">
              <a:buNone/>
              <a:defRPr sz="2000" b="1"/>
            </a:lvl3pPr>
            <a:lvl4pPr marL="1509994" indent="0">
              <a:buNone/>
              <a:defRPr sz="1800" b="1"/>
            </a:lvl4pPr>
            <a:lvl5pPr marL="2013326" indent="0">
              <a:buNone/>
              <a:defRPr sz="1800" b="1"/>
            </a:lvl5pPr>
            <a:lvl6pPr marL="2516657" indent="0">
              <a:buNone/>
              <a:defRPr sz="1800" b="1"/>
            </a:lvl6pPr>
            <a:lvl7pPr marL="3019989" indent="0">
              <a:buNone/>
              <a:defRPr sz="1800" b="1"/>
            </a:lvl7pPr>
            <a:lvl8pPr marL="3523320" indent="0">
              <a:buNone/>
              <a:defRPr sz="1800" b="1"/>
            </a:lvl8pPr>
            <a:lvl9pPr marL="4026652" indent="0">
              <a:buNone/>
              <a:defRPr sz="18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9985" y="2289157"/>
            <a:ext cx="4595013" cy="415891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282910" y="1615778"/>
            <a:ext cx="4596818" cy="67337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331" indent="0">
              <a:buNone/>
              <a:defRPr sz="2200" b="1"/>
            </a:lvl2pPr>
            <a:lvl3pPr marL="1006663" indent="0">
              <a:buNone/>
              <a:defRPr sz="2000" b="1"/>
            </a:lvl3pPr>
            <a:lvl4pPr marL="1509994" indent="0">
              <a:buNone/>
              <a:defRPr sz="1800" b="1"/>
            </a:lvl4pPr>
            <a:lvl5pPr marL="2013326" indent="0">
              <a:buNone/>
              <a:defRPr sz="1800" b="1"/>
            </a:lvl5pPr>
            <a:lvl6pPr marL="2516657" indent="0">
              <a:buNone/>
              <a:defRPr sz="1800" b="1"/>
            </a:lvl6pPr>
            <a:lvl7pPr marL="3019989" indent="0">
              <a:buNone/>
              <a:defRPr sz="1800" b="1"/>
            </a:lvl7pPr>
            <a:lvl8pPr marL="3523320" indent="0">
              <a:buNone/>
              <a:defRPr sz="1800" b="1"/>
            </a:lvl8pPr>
            <a:lvl9pPr marL="4026652" indent="0">
              <a:buNone/>
              <a:defRPr sz="18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282910" y="2289157"/>
            <a:ext cx="4596818" cy="415891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138F-66D4-402F-BD7B-42AE40130AFD}" type="datetimeFigureOut">
              <a:rPr lang="ru-RU" smtClean="0"/>
              <a:pPr/>
              <a:t>11.12.2025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C0A83-7F94-442A-B10B-C3D0F6AEEB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090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138F-66D4-402F-BD7B-42AE40130AFD}" type="datetimeFigureOut">
              <a:rPr lang="ru-RU" smtClean="0"/>
              <a:pPr/>
              <a:t>11.12.2025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C0A83-7F94-442A-B10B-C3D0F6AEEB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604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138F-66D4-402F-BD7B-42AE40130AFD}" type="datetimeFigureOut">
              <a:rPr lang="ru-RU" smtClean="0"/>
              <a:pPr/>
              <a:t>11.12.2025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C0A83-7F94-442A-B10B-C3D0F6AEEB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6790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9986" y="287398"/>
            <a:ext cx="3421434" cy="1223112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5999" y="287398"/>
            <a:ext cx="5813728" cy="6160673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19986" y="1510510"/>
            <a:ext cx="3421434" cy="4937561"/>
          </a:xfrm>
        </p:spPr>
        <p:txBody>
          <a:bodyPr/>
          <a:lstStyle>
            <a:lvl1pPr marL="0" indent="0">
              <a:buNone/>
              <a:defRPr sz="1500"/>
            </a:lvl1pPr>
            <a:lvl2pPr marL="503331" indent="0">
              <a:buNone/>
              <a:defRPr sz="1300"/>
            </a:lvl2pPr>
            <a:lvl3pPr marL="1006663" indent="0">
              <a:buNone/>
              <a:defRPr sz="1100"/>
            </a:lvl3pPr>
            <a:lvl4pPr marL="1509994" indent="0">
              <a:buNone/>
              <a:defRPr sz="1000"/>
            </a:lvl4pPr>
            <a:lvl5pPr marL="2013326" indent="0">
              <a:buNone/>
              <a:defRPr sz="1000"/>
            </a:lvl5pPr>
            <a:lvl6pPr marL="2516657" indent="0">
              <a:buNone/>
              <a:defRPr sz="1000"/>
            </a:lvl6pPr>
            <a:lvl7pPr marL="3019989" indent="0">
              <a:buNone/>
              <a:defRPr sz="1000"/>
            </a:lvl7pPr>
            <a:lvl8pPr marL="3523320" indent="0">
              <a:buNone/>
              <a:defRPr sz="1000"/>
            </a:lvl8pPr>
            <a:lvl9pPr marL="4026652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138F-66D4-402F-BD7B-42AE40130AFD}" type="datetimeFigureOut">
              <a:rPr lang="ru-RU" smtClean="0"/>
              <a:pPr/>
              <a:t>11.12.2025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C0A83-7F94-442A-B10B-C3D0F6AEEB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4808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8416" y="5052854"/>
            <a:ext cx="6239828" cy="596518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38416" y="644974"/>
            <a:ext cx="6239828" cy="4331018"/>
          </a:xfrm>
        </p:spPr>
        <p:txBody>
          <a:bodyPr/>
          <a:lstStyle>
            <a:lvl1pPr marL="0" indent="0">
              <a:buNone/>
              <a:defRPr sz="3500"/>
            </a:lvl1pPr>
            <a:lvl2pPr marL="503331" indent="0">
              <a:buNone/>
              <a:defRPr sz="3100"/>
            </a:lvl2pPr>
            <a:lvl3pPr marL="1006663" indent="0">
              <a:buNone/>
              <a:defRPr sz="2600"/>
            </a:lvl3pPr>
            <a:lvl4pPr marL="1509994" indent="0">
              <a:buNone/>
              <a:defRPr sz="2200"/>
            </a:lvl4pPr>
            <a:lvl5pPr marL="2013326" indent="0">
              <a:buNone/>
              <a:defRPr sz="2200"/>
            </a:lvl5pPr>
            <a:lvl6pPr marL="2516657" indent="0">
              <a:buNone/>
              <a:defRPr sz="2200"/>
            </a:lvl6pPr>
            <a:lvl7pPr marL="3019989" indent="0">
              <a:buNone/>
              <a:defRPr sz="2200"/>
            </a:lvl7pPr>
            <a:lvl8pPr marL="3523320" indent="0">
              <a:buNone/>
              <a:defRPr sz="2200"/>
            </a:lvl8pPr>
            <a:lvl9pPr marL="4026652" indent="0">
              <a:buNone/>
              <a:defRPr sz="22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38416" y="5649372"/>
            <a:ext cx="6239828" cy="847155"/>
          </a:xfrm>
        </p:spPr>
        <p:txBody>
          <a:bodyPr/>
          <a:lstStyle>
            <a:lvl1pPr marL="0" indent="0">
              <a:buNone/>
              <a:defRPr sz="1500"/>
            </a:lvl1pPr>
            <a:lvl2pPr marL="503331" indent="0">
              <a:buNone/>
              <a:defRPr sz="1300"/>
            </a:lvl2pPr>
            <a:lvl3pPr marL="1006663" indent="0">
              <a:buNone/>
              <a:defRPr sz="1100"/>
            </a:lvl3pPr>
            <a:lvl4pPr marL="1509994" indent="0">
              <a:buNone/>
              <a:defRPr sz="1000"/>
            </a:lvl4pPr>
            <a:lvl5pPr marL="2013326" indent="0">
              <a:buNone/>
              <a:defRPr sz="1000"/>
            </a:lvl5pPr>
            <a:lvl6pPr marL="2516657" indent="0">
              <a:buNone/>
              <a:defRPr sz="1000"/>
            </a:lvl6pPr>
            <a:lvl7pPr marL="3019989" indent="0">
              <a:buNone/>
              <a:defRPr sz="1000"/>
            </a:lvl7pPr>
            <a:lvl8pPr marL="3523320" indent="0">
              <a:buNone/>
              <a:defRPr sz="1000"/>
            </a:lvl8pPr>
            <a:lvl9pPr marL="4026652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138F-66D4-402F-BD7B-42AE40130AFD}" type="datetimeFigureOut">
              <a:rPr lang="ru-RU" smtClean="0"/>
              <a:pPr/>
              <a:t>11.12.2025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C0A83-7F94-442A-B10B-C3D0F6AEEB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218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138F-66D4-402F-BD7B-42AE40130AFD}" type="datetimeFigureOut">
              <a:rPr lang="ru-RU" smtClean="0"/>
              <a:pPr/>
              <a:t>11.12.2025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C0A83-7F94-442A-B10B-C3D0F6AEEB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6314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576152" y="304107"/>
            <a:ext cx="2659511" cy="648315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92206" y="304107"/>
            <a:ext cx="7810618" cy="648315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138F-66D4-402F-BD7B-42AE40130AFD}" type="datetimeFigureOut">
              <a:rPr lang="ru-RU" smtClean="0"/>
              <a:pPr/>
              <a:t>11.12.2025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C0A83-7F94-442A-B10B-C3D0F6AEEB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5715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B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9986" y="289069"/>
            <a:ext cx="9359742" cy="1203061"/>
          </a:xfrm>
          <a:prstGeom prst="rect">
            <a:avLst/>
          </a:prstGeom>
        </p:spPr>
        <p:txBody>
          <a:bodyPr vert="horz" lIns="100666" tIns="50333" rIns="100666" bIns="50333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91992" y="1684285"/>
            <a:ext cx="9359742" cy="4763786"/>
          </a:xfrm>
          <a:prstGeom prst="rect">
            <a:avLst/>
          </a:prstGeom>
        </p:spPr>
        <p:txBody>
          <a:bodyPr vert="horz" lIns="100666" tIns="50333" rIns="100666" bIns="50333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19986" y="6690354"/>
            <a:ext cx="2426600" cy="384311"/>
          </a:xfrm>
          <a:prstGeom prst="rect">
            <a:avLst/>
          </a:prstGeom>
        </p:spPr>
        <p:txBody>
          <a:bodyPr vert="horz" lIns="100666" tIns="50333" rIns="100666" bIns="50333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D6138F-66D4-402F-BD7B-42AE40130AFD}" type="datetimeFigureOut">
              <a:rPr lang="ru-RU" smtClean="0"/>
              <a:pPr/>
              <a:t>11.12.2025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553236" y="6690354"/>
            <a:ext cx="3293242" cy="384311"/>
          </a:xfrm>
          <a:prstGeom prst="rect">
            <a:avLst/>
          </a:prstGeom>
        </p:spPr>
        <p:txBody>
          <a:bodyPr vert="horz" lIns="100666" tIns="50333" rIns="100666" bIns="50333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453128" y="6690354"/>
            <a:ext cx="2426600" cy="384311"/>
          </a:xfrm>
          <a:prstGeom prst="rect">
            <a:avLst/>
          </a:prstGeom>
        </p:spPr>
        <p:txBody>
          <a:bodyPr vert="horz" lIns="100666" tIns="50333" rIns="100666" bIns="50333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C0A83-7F94-442A-B10B-C3D0F6AEEB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Рамка 7"/>
          <p:cNvSpPr/>
          <p:nvPr/>
        </p:nvSpPr>
        <p:spPr>
          <a:xfrm>
            <a:off x="-15280" y="0"/>
            <a:ext cx="10399712" cy="7218363"/>
          </a:xfrm>
          <a:prstGeom prst="frame">
            <a:avLst>
              <a:gd name="adj1" fmla="val 1686"/>
            </a:avLst>
          </a:prstGeom>
          <a:solidFill>
            <a:srgbClr val="FFEB97"/>
          </a:solidFill>
          <a:ln>
            <a:solidFill>
              <a:srgbClr val="FFC979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8CCC7A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5341" y="584845"/>
            <a:ext cx="9289031" cy="6120000"/>
          </a:xfrm>
          <a:prstGeom prst="roundRect">
            <a:avLst>
              <a:gd name="adj" fmla="val 11629"/>
            </a:avLst>
          </a:prstGeom>
          <a:pattFill prst="pct90">
            <a:fgClr>
              <a:srgbClr val="FFEB97"/>
            </a:fgClr>
            <a:bgClr>
              <a:schemeClr val="tx2">
                <a:lumMod val="60000"/>
                <a:lumOff val="40000"/>
              </a:schemeClr>
            </a:bgClr>
          </a:pattFill>
          <a:ln w="76200" cmpd="tri">
            <a:solidFill>
              <a:srgbClr val="FFC9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239416" y="584845"/>
            <a:ext cx="8757356" cy="6120680"/>
          </a:xfrm>
          <a:prstGeom prst="roundRect">
            <a:avLst>
              <a:gd name="adj" fmla="val 11629"/>
            </a:avLst>
          </a:prstGeom>
          <a:solidFill>
            <a:srgbClr val="FFFDF7"/>
          </a:solidFill>
          <a:ln w="76200" cmpd="tri">
            <a:solidFill>
              <a:srgbClr val="FFC9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6487" y="981954"/>
            <a:ext cx="648072" cy="291468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6487" y="2600634"/>
            <a:ext cx="648072" cy="291468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6487" y="3140194"/>
            <a:ext cx="648072" cy="291468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6487" y="3679754"/>
            <a:ext cx="648072" cy="291468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6487" y="4219314"/>
            <a:ext cx="648072" cy="291468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6487" y="4758874"/>
            <a:ext cx="648072" cy="291468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6487" y="5298434"/>
            <a:ext cx="648072" cy="291468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6487" y="5837993"/>
            <a:ext cx="648072" cy="291468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6487" y="1521514"/>
            <a:ext cx="648072" cy="291468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6487" y="2061074"/>
            <a:ext cx="648072" cy="291468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23" name="TextBox 22"/>
          <p:cNvSpPr txBox="1"/>
          <p:nvPr userDrawn="1"/>
        </p:nvSpPr>
        <p:spPr>
          <a:xfrm>
            <a:off x="-56728" y="6932582"/>
            <a:ext cx="2183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.</a:t>
            </a:r>
          </a:p>
        </p:txBody>
      </p:sp>
      <p:sp>
        <p:nvSpPr>
          <p:cNvPr id="24" name="Прямоугольник 23"/>
          <p:cNvSpPr/>
          <p:nvPr userDrawn="1"/>
        </p:nvSpPr>
        <p:spPr>
          <a:xfrm>
            <a:off x="15280" y="6932582"/>
            <a:ext cx="105670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rgbClr val="FFC000"/>
                </a:solidFill>
                <a:latin typeface="Monotype Corsiva" pitchFamily="66" charset="0"/>
              </a:rPr>
              <a:t>©Чайкина З.А</a:t>
            </a:r>
            <a:endParaRPr lang="ru-RU" sz="12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301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ctr" defTabSz="1006663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7499" indent="-377499" algn="l" defTabSz="1006663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17914" indent="-314582" algn="l" defTabSz="1006663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329" indent="-251666" algn="l" defTabSz="1006663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61660" indent="-251666" algn="l" defTabSz="1006663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64992" indent="-251666" algn="l" defTabSz="1006663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68323" indent="-251666" algn="l" defTabSz="1006663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655" indent="-251666" algn="l" defTabSz="1006663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74986" indent="-251666" algn="l" defTabSz="1006663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78318" indent="-251666" algn="l" defTabSz="1006663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066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331" algn="l" defTabSz="10066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6663" algn="l" defTabSz="10066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09994" algn="l" defTabSz="10066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3326" algn="l" defTabSz="10066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6657" algn="l" defTabSz="10066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19989" algn="l" defTabSz="10066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3320" algn="l" defTabSz="10066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26652" algn="l" defTabSz="10066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&#1087;&#1088;&#1086;&#1073;&#1083;&#1077;&#1084;&#1099;%20&#1074;%20&#1088;&#1077;&#1095;&#1080;.mp4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slide" Target="slide29.xml"/><Relationship Id="rId1" Type="http://schemas.openxmlformats.org/officeDocument/2006/relationships/slideLayout" Target="../slideLayouts/slideLayout7.xml"/><Relationship Id="rId4" Type="http://schemas.openxmlformats.org/officeDocument/2006/relationships/slide" Target="slide2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&#1053;&#1086;&#1074;&#1099;&#1081;%20&#1087;&#1088;&#1086;&#1077;&#1082;&#1090;%202.avi" TargetMode="External"/><Relationship Id="rId2" Type="http://schemas.openxmlformats.org/officeDocument/2006/relationships/hyperlink" Target="&#1085;&#1072;&#1095;&#1072;&#1083;&#1086;%20&#1075;&#1086;&#1076;&#1072;.mp4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hyperlink" Target="video5319191776324519926.mp4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hyperlink" Target="&#1089;&#1093;&#1086;&#1076;&#1089;&#1090;&#1074;&#1072;%20&#1080;%20&#1086;&#1090;&#1083;&#1080;&#1095;&#1080;&#1103;.mp4" TargetMode="External"/><Relationship Id="rId7" Type="http://schemas.openxmlformats.org/officeDocument/2006/relationships/image" Target="../media/image14.jpeg"/><Relationship Id="rId2" Type="http://schemas.openxmlformats.org/officeDocument/2006/relationships/hyperlink" Target="&#1082;&#1072;&#1088;&#1090;&#1072;.mp4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8.jpeg"/><Relationship Id="rId5" Type="http://schemas.openxmlformats.org/officeDocument/2006/relationships/image" Target="../media/image12.png"/><Relationship Id="rId10" Type="http://schemas.openxmlformats.org/officeDocument/2006/relationships/image" Target="../media/image17.jpeg"/><Relationship Id="rId4" Type="http://schemas.openxmlformats.org/officeDocument/2006/relationships/image" Target="../media/image11.png"/><Relationship Id="rId9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g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cloud.mail.ru/public/tsXd/m9CG9kYuh" TargetMode="External"/><Relationship Id="rId2" Type="http://schemas.openxmlformats.org/officeDocument/2006/relationships/hyperlink" Target="https://cloud.mail.ru/public/wGbY/DRFDC4BBk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image" Target="../media/image64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амка 16"/>
          <p:cNvSpPr/>
          <p:nvPr/>
        </p:nvSpPr>
        <p:spPr>
          <a:xfrm>
            <a:off x="0" y="0"/>
            <a:ext cx="10399713" cy="7218363"/>
          </a:xfrm>
          <a:prstGeom prst="frame">
            <a:avLst>
              <a:gd name="adj1" fmla="val 1486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138" y="4180685"/>
            <a:ext cx="1800065" cy="241705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99" t="22360" r="4193" b="25785"/>
          <a:stretch/>
        </p:blipFill>
        <p:spPr>
          <a:xfrm>
            <a:off x="2556650" y="5466569"/>
            <a:ext cx="1397285" cy="828000"/>
          </a:xfrm>
          <a:prstGeom prst="rect">
            <a:avLst/>
          </a:prstGeom>
        </p:spPr>
      </p:pic>
      <p:sp>
        <p:nvSpPr>
          <p:cNvPr id="11" name="Заголовок 1">
            <a:extLst>
              <a:ext uri="{FF2B5EF4-FFF2-40B4-BE49-F238E27FC236}">
                <a16:creationId xmlns:a16="http://schemas.microsoft.com/office/drawing/2014/main" xmlns="" id="{40E483DC-FE5F-40E2-BF98-9004B9D0B7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28022" y="1394603"/>
            <a:ext cx="7478974" cy="342192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2800" b="1" dirty="0">
                <a:solidFill>
                  <a:srgbClr val="FF0000"/>
                </a:solidFill>
                <a:latin typeface="Arial Black" pitchFamily="34" charset="0"/>
              </a:rPr>
              <a:t>«ПРЕДУПРЕЖДЕНИЕ НАРУШЕНИЙ РАЗВИТИЯ СВЯЗНОЙ РЕЧИ У ДЕТЕЙ С </a:t>
            </a:r>
            <a:r>
              <a:rPr lang="ru-RU" sz="2800" b="1" dirty="0" smtClean="0">
                <a:solidFill>
                  <a:srgbClr val="FF0000"/>
                </a:solidFill>
                <a:latin typeface="Arial Black" pitchFamily="34" charset="0"/>
              </a:rPr>
              <a:t>ПАТОЛОГИЯМИ </a:t>
            </a:r>
            <a:r>
              <a:rPr lang="ru-RU" sz="2800" b="1" dirty="0">
                <a:solidFill>
                  <a:srgbClr val="FF0000"/>
                </a:solidFill>
                <a:latin typeface="Arial Black" pitchFamily="34" charset="0"/>
              </a:rPr>
              <a:t>ЗРЕНИЯ ПОСРЕДСТВОМ ИННОВАЦИОННЫХ ТЕХНОЛОГИЙ»</a:t>
            </a:r>
            <a:endParaRPr lang="ru-RU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70766" y="537347"/>
            <a:ext cx="8286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</a:p>
          <a:p>
            <a:pPr algn="ctr"/>
            <a:r>
              <a:rPr lang="ru-RU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детский сад № 10 «Белочка» г. Кулебаки</a:t>
            </a:r>
          </a:p>
        </p:txBody>
      </p:sp>
      <p:sp>
        <p:nvSpPr>
          <p:cNvPr id="15" name="Подзаголовок 2">
            <a:extLst>
              <a:ext uri="{FF2B5EF4-FFF2-40B4-BE49-F238E27FC236}">
                <a16:creationId xmlns:a16="http://schemas.microsoft.com/office/drawing/2014/main" xmlns="" id="{27F93EE9-506F-4E4B-8C27-A2001EA24F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14302" y="5252255"/>
            <a:ext cx="3254786" cy="1205347"/>
          </a:xfrm>
        </p:spPr>
        <p:txBody>
          <a:bodyPr>
            <a:normAutofit fontScale="25000" lnSpcReduction="20000"/>
          </a:bodyPr>
          <a:lstStyle/>
          <a:p>
            <a:pPr algn="r"/>
            <a:endParaRPr lang="ru-RU" dirty="0"/>
          </a:p>
          <a:p>
            <a:pPr algn="r"/>
            <a:r>
              <a:rPr lang="ru-RU" sz="7200" dirty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Подготовила </a:t>
            </a:r>
          </a:p>
          <a:p>
            <a:pPr algn="r"/>
            <a:r>
              <a:rPr lang="ru-RU" sz="7200" dirty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учитель-дефектолог </a:t>
            </a:r>
          </a:p>
          <a:p>
            <a:pPr algn="r"/>
            <a:r>
              <a:rPr lang="ru-RU" sz="7200" dirty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Волкова А.Е..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914104" y="6323825"/>
            <a:ext cx="994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dirty="0">
                <a:solidFill>
                  <a:srgbClr val="4B3219"/>
                </a:solidFill>
                <a:latin typeface="Arial Black" pitchFamily="34" charset="0"/>
              </a:rPr>
              <a:t>2025 г</a:t>
            </a:r>
          </a:p>
        </p:txBody>
      </p:sp>
    </p:spTree>
    <p:extLst>
      <p:ext uri="{BB962C8B-B14F-4D97-AF65-F5344CB8AC3E}">
        <p14:creationId xmlns:p14="http://schemas.microsoft.com/office/powerpoint/2010/main" val="2693904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52400" y="746740"/>
            <a:ext cx="54815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Тип Проекта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</a:p>
          <a:p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информационно-практико-ориентированный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43672" y="1721419"/>
            <a:ext cx="36899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Вид Проекта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коллективный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67888" y="2241029"/>
            <a:ext cx="40368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Срок Реализации Проекта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 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долгосрочный –два учебных года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67888" y="3224460"/>
            <a:ext cx="739112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Участники Проекта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педагоги, дети с нарушениями 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зрения старшего дошкольного возраста (5-7лет) – 15 человек, 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родители</a:t>
            </a:r>
            <a:endParaRPr lang="ru-RU" sz="2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99" t="22360" r="4193" b="25785"/>
          <a:stretch/>
        </p:blipFill>
        <p:spPr>
          <a:xfrm>
            <a:off x="8200252" y="465909"/>
            <a:ext cx="1397285" cy="82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451A767-46D4-4A40-97E6-6291784A6160}"/>
              </a:ext>
            </a:extLst>
          </p:cNvPr>
          <p:cNvSpPr txBox="1"/>
          <p:nvPr/>
        </p:nvSpPr>
        <p:spPr>
          <a:xfrm>
            <a:off x="1959496" y="4401269"/>
            <a:ext cx="66247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Реализации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личностно-ориентированного подхода;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доступности;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систематичности и последовательности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210665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99" t="22360" r="4193" b="25785"/>
          <a:stretch/>
        </p:blipFill>
        <p:spPr>
          <a:xfrm>
            <a:off x="8200252" y="465909"/>
            <a:ext cx="1397285" cy="82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10E8DEF-96B0-4027-94B1-05BCB17AA190}"/>
              </a:ext>
            </a:extLst>
          </p:cNvPr>
          <p:cNvSpPr txBox="1"/>
          <p:nvPr/>
        </p:nvSpPr>
        <p:spPr>
          <a:xfrm>
            <a:off x="3039616" y="543715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99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Ожидаемые результаты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xmlns="" id="{418429FA-628B-42B9-BE5A-38AC3A055A64}"/>
              </a:ext>
            </a:extLst>
          </p:cNvPr>
          <p:cNvSpPr/>
          <p:nvPr/>
        </p:nvSpPr>
        <p:spPr>
          <a:xfrm>
            <a:off x="1599456" y="1079964"/>
            <a:ext cx="2592288" cy="562556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 algn="just" fontAlgn="base"/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Развитие когнитивных функций: улучшение памяти, внимания, пространственного воображения, абстрактного мышления. </a:t>
            </a:r>
          </a:p>
          <a:p>
            <a:pPr algn="just"/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Повышение мотивации к обучению.</a:t>
            </a:r>
          </a:p>
          <a:p>
            <a:pPr algn="just"/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-Умение свободно составлять рассказы и пересказы.</a:t>
            </a:r>
          </a:p>
          <a:p>
            <a:pPr algn="just"/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-Сформированные навыки аргументированного изложения мыслей, основанные на понимании причинно-следственных связей и логическом мышлении.</a:t>
            </a:r>
          </a:p>
          <a:p>
            <a:pPr algn="just"/>
            <a:endParaRPr lang="ru-RU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xmlns="" id="{9944BD7A-9B30-4B4F-899E-EAB85AC375EF}"/>
              </a:ext>
            </a:extLst>
          </p:cNvPr>
          <p:cNvSpPr/>
          <p:nvPr/>
        </p:nvSpPr>
        <p:spPr>
          <a:xfrm>
            <a:off x="4355216" y="1553180"/>
            <a:ext cx="2592288" cy="464381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Педагоги:</a:t>
            </a:r>
          </a:p>
          <a:p>
            <a:pPr algn="just"/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-Педагоги приобретут опыт использования современных методик, позволяющих развивать у детей навыки осознанного построения рассказов и грамотного употребления слов.</a:t>
            </a:r>
          </a:p>
          <a:p>
            <a:pPr algn="just"/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-Благодаря внедрению инновационного подхода повысится эффективность занятий, улучшится качество усвоения материала детьми.</a:t>
            </a:r>
          </a:p>
          <a:p>
            <a:pPr algn="just"/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xmlns="" id="{ABB9E6BE-4C52-4B85-BC57-2E6C33D7B82F}"/>
              </a:ext>
            </a:extLst>
          </p:cNvPr>
          <p:cNvSpPr/>
          <p:nvPr/>
        </p:nvSpPr>
        <p:spPr>
          <a:xfrm>
            <a:off x="7144072" y="1553180"/>
            <a:ext cx="2724240" cy="464382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Родители:</a:t>
            </a:r>
          </a:p>
          <a:p>
            <a:pPr algn="just"/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-Родители научатся эффективно взаимодействовать с ребёнком дома.</a:t>
            </a:r>
          </a:p>
          <a:p>
            <a:pPr algn="just"/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-Овладеют знаниями по оказанию квалифицированной помощи в формировании навыков связной речи.</a:t>
            </a:r>
          </a:p>
          <a:p>
            <a:pPr algn="just"/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-Совместная деятельность позволит повысить уровень доверия и взаимопонимания между родителями и детьми, укрепит семейную сплоченность.</a:t>
            </a:r>
            <a:r>
              <a:rPr lang="ru-RU" dirty="0"/>
              <a:t>.</a:t>
            </a:r>
          </a:p>
          <a:p>
            <a:pPr algn="ctr"/>
            <a:endParaRPr lang="ru-RU" sz="16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82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556518" y="2037545"/>
            <a:ext cx="7858180" cy="457203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ФГОС дошкольного образования определяет целевые ориентиры – социальные и психологические характеристики личности ребёнка на этапе завершения дошкольного образования, среди которых речь занимает одно их центральных мест как самостоятельно формируемая функция.</a:t>
            </a:r>
          </a:p>
          <a:p>
            <a:pPr algn="just">
              <a:lnSpc>
                <a:spcPct val="150000"/>
              </a:lnSpc>
            </a:pPr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Связная речь служит основой для успешного освоения учебной программы в начальной школе и является основой коммуникации ребенка с окружающими людьми. 	Развитие связной речи способствует активизации мыслительных процессов, формированию понятийного аппарата и развитию когнитивных функций.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70898" y="1394603"/>
            <a:ext cx="25442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990000"/>
                </a:solidFill>
                <a:latin typeface="Arial Black" pitchFamily="34" charset="0"/>
              </a:rPr>
              <a:t>АКТУАЛЬНОСТЬ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622636" y="537347"/>
            <a:ext cx="477707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«Родное слово – основа всякого </a:t>
            </a:r>
          </a:p>
          <a:p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умственного развития и сокровищница</a:t>
            </a:r>
          </a:p>
          <a:p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всех знаний»</a:t>
            </a:r>
          </a:p>
          <a:p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	К.Д. Ушинский</a:t>
            </a:r>
          </a:p>
        </p:txBody>
      </p:sp>
    </p:spTree>
    <p:extLst>
      <p:ext uri="{BB962C8B-B14F-4D97-AF65-F5344CB8AC3E}">
        <p14:creationId xmlns:p14="http://schemas.microsoft.com/office/powerpoint/2010/main" val="210665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56518" y="251595"/>
            <a:ext cx="19143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990000"/>
                </a:solidFill>
                <a:latin typeface="Arial Black" pitchFamily="34" charset="0"/>
              </a:rPr>
              <a:t>ПРОБЛЕМА 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311424" y="651705"/>
            <a:ext cx="8531902" cy="194936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ru-RU" sz="1800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У детей с нарушениями зрения (слепых, слабовидящих) наблюдаются трудности в развитии связной речи</a:t>
            </a:r>
            <a:r>
              <a:rPr lang="ru-RU" sz="1800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 из-за ограниченного доступа к визуальной информации. Это проявляется в разных аспектах: в накоплении пассивного словаря, в развитии образной памяти, в освоении грамматических конструкций. 				Видео -</a:t>
            </a:r>
            <a:r>
              <a:rPr lang="ru-RU" sz="1800" b="1" i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2" action="ppaction://hlinkfile"/>
              </a:rPr>
              <a:t>проблемы в речи.</a:t>
            </a:r>
            <a:r>
              <a:rPr lang="en-US" sz="1800" b="1" i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2" action="ppaction://hlinkfile"/>
              </a:rPr>
              <a:t>mp4</a:t>
            </a:r>
            <a:r>
              <a:rPr lang="ru-RU" sz="1800" b="1" i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56518" y="2817093"/>
            <a:ext cx="8286808" cy="40005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Ограниченный словарный запас</a:t>
            </a:r>
            <a:r>
              <a:rPr lang="ru-RU" sz="1800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. Дети реже видят предметы и действия, могут знать слово, но не иметь чёткого представления о предмете или явлении, которое оно обозначает.</a:t>
            </a:r>
          </a:p>
          <a:p>
            <a:pPr lvl="0" algn="just"/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Недостаточное развитие образной памяти</a:t>
            </a:r>
            <a:r>
              <a:rPr lang="ru-RU" sz="1800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. Визуальная информация играет важную роль в формировании образов, связанных с предметами и действиями, без этого дети испытывают трудности в представлении себе объектов и явлений.</a:t>
            </a:r>
          </a:p>
          <a:p>
            <a:pPr lvl="0" algn="just"/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Проблемы с пространственной ориентацией</a:t>
            </a:r>
            <a:r>
              <a:rPr lang="ru-RU" sz="1800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. Нарушение зрения затрудняет ориентировку в пространстве, что может влиять на точность описания местоположения предметов и событий.</a:t>
            </a:r>
          </a:p>
          <a:p>
            <a:pPr lvl="0" algn="just"/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Медленное освоение грамматических конструкций</a:t>
            </a:r>
            <a:r>
              <a:rPr lang="ru-RU" sz="1800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. Отсутствие возможности наблюдать за мимикой и жестами собеседника может замедлить процесс освоения сложных грамматических структур.</a:t>
            </a:r>
          </a:p>
          <a:p>
            <a:pPr algn="ctr"/>
            <a:endParaRPr lang="ru-RU" dirty="0"/>
          </a:p>
        </p:txBody>
      </p:sp>
      <p:sp>
        <p:nvSpPr>
          <p:cNvPr id="5" name="Выноска со стрелкой вправо 4"/>
          <p:cNvSpPr/>
          <p:nvPr/>
        </p:nvSpPr>
        <p:spPr>
          <a:xfrm>
            <a:off x="303312" y="3281440"/>
            <a:ext cx="857256" cy="3071834"/>
          </a:xfrm>
          <a:prstGeom prst="rightArrowCallout">
            <a:avLst/>
          </a:prstGeom>
          <a:solidFill>
            <a:srgbClr val="FFEB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b="1" dirty="0">
                <a:solidFill>
                  <a:srgbClr val="990000"/>
                </a:solidFill>
              </a:rPr>
              <a:t>ПРИЧИНЫ</a:t>
            </a:r>
          </a:p>
        </p:txBody>
      </p:sp>
    </p:spTree>
    <p:extLst>
      <p:ext uri="{BB962C8B-B14F-4D97-AF65-F5344CB8AC3E}">
        <p14:creationId xmlns:p14="http://schemas.microsoft.com/office/powerpoint/2010/main" val="210665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 со стрелкой вниз 1"/>
          <p:cNvSpPr/>
          <p:nvPr/>
        </p:nvSpPr>
        <p:spPr>
          <a:xfrm>
            <a:off x="1199328" y="180157"/>
            <a:ext cx="8786874" cy="1428760"/>
          </a:xfrm>
          <a:prstGeom prst="downArrowCallout">
            <a:avLst/>
          </a:prstGeom>
          <a:solidFill>
            <a:srgbClr val="FFFFB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>
                <a:solidFill>
                  <a:srgbClr val="990000"/>
                </a:solidFill>
                <a:latin typeface="Arial Black" pitchFamily="34" charset="0"/>
              </a:rPr>
              <a:t>ЦЕЛЬ – развитие связной речи у детей с нарушением зрения путем внедрения </a:t>
            </a:r>
            <a:r>
              <a:rPr lang="ru-RU" sz="1800" dirty="0" err="1">
                <a:solidFill>
                  <a:srgbClr val="990000"/>
                </a:solidFill>
                <a:latin typeface="Arial Black" pitchFamily="34" charset="0"/>
              </a:rPr>
              <a:t>интеллект-карт</a:t>
            </a:r>
            <a:r>
              <a:rPr lang="ru-RU" sz="1800" dirty="0">
                <a:solidFill>
                  <a:srgbClr val="990000"/>
                </a:solidFill>
                <a:latin typeface="Arial Black" pitchFamily="34" charset="0"/>
              </a:rPr>
              <a:t> и </a:t>
            </a:r>
            <a:r>
              <a:rPr lang="ru-RU" sz="1800" dirty="0" err="1">
                <a:solidFill>
                  <a:srgbClr val="990000"/>
                </a:solidFill>
                <a:latin typeface="Arial Black" pitchFamily="34" charset="0"/>
              </a:rPr>
              <a:t>крссенс</a:t>
            </a:r>
            <a:r>
              <a:rPr lang="ru-RU" sz="1800" dirty="0">
                <a:solidFill>
                  <a:srgbClr val="990000"/>
                </a:solidFill>
                <a:latin typeface="Arial Black" pitchFamily="34" charset="0"/>
              </a:rPr>
              <a:t> технологий в коррекционно-образовательный процесс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270766" y="1608917"/>
            <a:ext cx="8715436" cy="495259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>
              <a:buFont typeface="Wingdings" pitchFamily="2" charset="2"/>
              <a:buChar char="Ø"/>
            </a:pPr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Способствовать расширению активного словаря детей средствами визуализации понятий и ассоциативных связей в процессе составления </a:t>
            </a:r>
            <a:r>
              <a:rPr lang="ru-RU" sz="1800" b="1" dirty="0" err="1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интеллект-карт</a:t>
            </a:r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кроссенсов</a:t>
            </a:r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base">
              <a:buFont typeface="Wingdings" pitchFamily="2" charset="2"/>
              <a:buChar char="Ø"/>
            </a:pPr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Формировать умение выстраивать последовательные и логичные высказывания с использованием графических схем и образных иллюстраций в рамках технологий </a:t>
            </a:r>
            <a:r>
              <a:rPr lang="ru-RU" sz="1800" b="1" dirty="0" err="1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кроссенс</a:t>
            </a:r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интеллект-карт</a:t>
            </a:r>
            <a:endParaRPr lang="ru-RU" sz="1800" b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buFont typeface="Wingdings" pitchFamily="2" charset="2"/>
              <a:buChar char="Ø"/>
            </a:pPr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Создавать условия для активизации творческих способностей и нестандартного мышления через решение креативных заданий в формате </a:t>
            </a:r>
            <a:r>
              <a:rPr lang="ru-RU" sz="1800" b="1" dirty="0" err="1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кроссенс</a:t>
            </a:r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base">
              <a:buFont typeface="Wingdings" pitchFamily="2" charset="2"/>
              <a:buChar char="Ø"/>
            </a:pPr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Учить детей применять полученные знания и опыт самостоятельного построения смысловых конструкций при составлении собственных рассказов и пересказов.</a:t>
            </a:r>
          </a:p>
          <a:p>
            <a:pPr fontAlgn="base">
              <a:buFont typeface="Wingdings" pitchFamily="2" charset="2"/>
              <a:buChar char="Ø"/>
            </a:pPr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Привлекать родителей к совместной творческой работе с ребенком через участие в создании коллективных работ.</a:t>
            </a:r>
          </a:p>
          <a:p>
            <a:pPr fontAlgn="base">
              <a:buFont typeface="Wingdings" pitchFamily="2" charset="2"/>
              <a:buChar char="Ø"/>
            </a:pPr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Оценивать динамику улучшения показателей связной речи детей с применением предложенных образовательных технологий.</a:t>
            </a:r>
            <a:endParaRPr lang="ru-RU" b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solidFill>
                <a:srgbClr val="6600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65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rot="16200000">
            <a:off x="-2054932" y="3015097"/>
            <a:ext cx="5136342" cy="707886"/>
          </a:xfrm>
          <a:prstGeom prst="rect">
            <a:avLst/>
          </a:prstGeom>
          <a:solidFill>
            <a:srgbClr val="FFFFFF"/>
          </a:solidFill>
          <a:ln>
            <a:solidFill>
              <a:srgbClr val="CC6600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990000"/>
                </a:solidFill>
                <a:latin typeface="Arial Black" pitchFamily="34" charset="0"/>
              </a:rPr>
              <a:t>I</a:t>
            </a:r>
            <a:r>
              <a:rPr lang="ru-RU" dirty="0">
                <a:solidFill>
                  <a:srgbClr val="990000"/>
                </a:solidFill>
                <a:latin typeface="Arial Black" pitchFamily="34" charset="0"/>
              </a:rPr>
              <a:t> этап – Поисково-теоретический. </a:t>
            </a:r>
          </a:p>
          <a:p>
            <a:r>
              <a:rPr lang="ru-RU" dirty="0">
                <a:solidFill>
                  <a:srgbClr val="990000"/>
                </a:solidFill>
                <a:latin typeface="Arial Black" pitchFamily="34" charset="0"/>
              </a:rPr>
              <a:t>Организационный.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527448" y="633673"/>
            <a:ext cx="8458756" cy="607185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50000"/>
              </a:lnSpc>
              <a:buFont typeface="Wingdings" pitchFamily="2" charset="2"/>
              <a:buChar char="q"/>
            </a:pPr>
            <a:r>
              <a:rPr lang="ru-RU" sz="1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Теоретический анализ литературы </a:t>
            </a:r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по проблеме формирования связной речи у дошкольников </a:t>
            </a:r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(лит-</a:t>
            </a:r>
            <a:r>
              <a:rPr lang="ru-RU" sz="1800" b="1" dirty="0" err="1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ра</a:t>
            </a:r>
            <a:r>
              <a:rPr lang="ru-RU" sz="1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)</a:t>
            </a:r>
            <a:endParaRPr lang="ru-RU" sz="1800" b="1" i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  <a:buFont typeface="Wingdings" pitchFamily="2" charset="2"/>
              <a:buChar char="q"/>
            </a:pPr>
            <a:r>
              <a:rPr lang="ru-RU" sz="1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Определение критериев и уровня развития </a:t>
            </a:r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связной речи и уровня развития психических процессов детей старшего дошкольного возраста </a:t>
            </a:r>
            <a:r>
              <a:rPr lang="ru-RU" sz="1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(диагностика</a:t>
            </a:r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).</a:t>
            </a:r>
            <a:endParaRPr lang="ru-RU" sz="1800" b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  <a:buFont typeface="Wingdings" pitchFamily="2" charset="2"/>
              <a:buChar char="q"/>
            </a:pPr>
            <a:r>
              <a:rPr lang="ru-RU" sz="1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Изучение методических разработок </a:t>
            </a:r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по использованию инновационных технологий в коррекционно-образовательном процессе с детьми с ОВЗ – интернет- ресурсы </a:t>
            </a:r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(</a:t>
            </a:r>
            <a:r>
              <a:rPr lang="ru-RU" sz="1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ресурс</a:t>
            </a:r>
            <a:r>
              <a:rPr lang="ru-RU" sz="1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1800" b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  <a:buFont typeface="Wingdings" pitchFamily="2" charset="2"/>
              <a:buChar char="q"/>
            </a:pPr>
            <a:r>
              <a:rPr lang="ru-RU" sz="1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Участие в </a:t>
            </a:r>
            <a:r>
              <a:rPr lang="ru-RU" sz="1800" b="1" i="1" dirty="0" err="1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вебинарах</a:t>
            </a:r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: «Интеллектуальные карты в работе коррекционного педагога с детьми с ОВЗ», «Интерактивная головоломка «</a:t>
            </a:r>
            <a:r>
              <a:rPr lang="ru-RU" sz="1800" b="1" dirty="0" err="1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Кроссенс</a:t>
            </a:r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» в ДОО: особенности использования, основные схемы, примеры составления»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q"/>
            </a:pPr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Обогащение предметно-развивающей среды для реализации технологий  - создание  дидактических и интерактивных пособий … </a:t>
            </a:r>
            <a:r>
              <a:rPr lang="ru-RU" sz="1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(уголок)</a:t>
            </a:r>
            <a:endParaRPr lang="ru-RU" sz="1800" b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10665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с двумя скругленными противолежащими углами 2"/>
          <p:cNvSpPr/>
          <p:nvPr/>
        </p:nvSpPr>
        <p:spPr>
          <a:xfrm>
            <a:off x="6485740" y="608785"/>
            <a:ext cx="3357586" cy="785818"/>
          </a:xfrm>
          <a:prstGeom prst="round2Diag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Речь – как инструмент мышления!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27956" y="608785"/>
            <a:ext cx="40430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990000"/>
                </a:solidFill>
                <a:latin typeface="Arial Black" pitchFamily="34" charset="0"/>
                <a:cs typeface="Times New Roman" pitchFamily="18" charset="0"/>
              </a:rPr>
              <a:t>II</a:t>
            </a:r>
            <a:r>
              <a:rPr lang="ru-RU" dirty="0">
                <a:solidFill>
                  <a:srgbClr val="990000"/>
                </a:solidFill>
                <a:latin typeface="Arial Black" pitchFamily="34" charset="0"/>
                <a:cs typeface="Times New Roman" pitchFamily="18" charset="0"/>
              </a:rPr>
              <a:t> ЭТАП – ПРАКТИЧЕСКИЙ </a:t>
            </a:r>
          </a:p>
        </p:txBody>
      </p:sp>
      <p:sp>
        <p:nvSpPr>
          <p:cNvPr id="6" name="Прямоугольник с двумя скругленными противолежащими углами 4">
            <a:extLst>
              <a:ext uri="{FF2B5EF4-FFF2-40B4-BE49-F238E27FC236}">
                <a16:creationId xmlns:a16="http://schemas.microsoft.com/office/drawing/2014/main" xmlns="" id="{4DB81863-44AB-44F9-A81C-BA5AF0D63F7E}"/>
              </a:ext>
            </a:extLst>
          </p:cNvPr>
          <p:cNvSpPr/>
          <p:nvPr/>
        </p:nvSpPr>
        <p:spPr>
          <a:xfrm>
            <a:off x="1770832" y="1466041"/>
            <a:ext cx="5572164" cy="928694"/>
          </a:xfrm>
          <a:prstGeom prst="round2Diag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Логическое мышление и речь - это два тесно связанных процесса. </a:t>
            </a: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xmlns="" id="{801CCA5D-BF56-4F66-8365-2330130A0DE2}"/>
              </a:ext>
            </a:extLst>
          </p:cNvPr>
          <p:cNvSpPr/>
          <p:nvPr/>
        </p:nvSpPr>
        <p:spPr>
          <a:xfrm>
            <a:off x="1699394" y="2537611"/>
            <a:ext cx="7786742" cy="228601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как развивать речь ребёнка и его мыслительную деятельность интересно, творчески, нестандартно, но в тоже время эффективно? Ответ один - использовать инновационные педагогические технологии.</a:t>
            </a:r>
          </a:p>
        </p:txBody>
      </p:sp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xmlns="" id="{CE507B75-D0EB-41D8-B863-2B1503DD02C3}"/>
              </a:ext>
            </a:extLst>
          </p:cNvPr>
          <p:cNvSpPr/>
          <p:nvPr/>
        </p:nvSpPr>
        <p:spPr>
          <a:xfrm>
            <a:off x="1917698" y="5244188"/>
            <a:ext cx="3429024" cy="92869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ИНТЕЛЛЕКТ-КАРТЫ</a:t>
            </a: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xmlns="" id="{0DD6D540-A8FF-40AB-B522-E45CCCD254E7}"/>
              </a:ext>
            </a:extLst>
          </p:cNvPr>
          <p:cNvSpPr/>
          <p:nvPr/>
        </p:nvSpPr>
        <p:spPr>
          <a:xfrm>
            <a:off x="5703912" y="5244188"/>
            <a:ext cx="3429024" cy="92869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КРОССЕНСЫ</a:t>
            </a:r>
          </a:p>
        </p:txBody>
      </p:sp>
      <p:sp>
        <p:nvSpPr>
          <p:cNvPr id="10" name="Стрелка вниз 9">
            <a:extLst>
              <a:ext uri="{FF2B5EF4-FFF2-40B4-BE49-F238E27FC236}">
                <a16:creationId xmlns:a16="http://schemas.microsoft.com/office/drawing/2014/main" xmlns="" id="{AAE3C895-30FF-4026-BDA4-E2988738A501}"/>
              </a:ext>
            </a:extLst>
          </p:cNvPr>
          <p:cNvSpPr/>
          <p:nvPr/>
        </p:nvSpPr>
        <p:spPr>
          <a:xfrm>
            <a:off x="3489334" y="4815560"/>
            <a:ext cx="357190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>
            <a:extLst>
              <a:ext uri="{FF2B5EF4-FFF2-40B4-BE49-F238E27FC236}">
                <a16:creationId xmlns:a16="http://schemas.microsoft.com/office/drawing/2014/main" xmlns="" id="{A8CE06DB-8B7B-41A0-9EF1-CAB6198AE717}"/>
              </a:ext>
            </a:extLst>
          </p:cNvPr>
          <p:cNvSpPr/>
          <p:nvPr/>
        </p:nvSpPr>
        <p:spPr>
          <a:xfrm>
            <a:off x="7132672" y="4815560"/>
            <a:ext cx="357190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665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239416" y="1376933"/>
            <a:ext cx="3851952" cy="3809299"/>
          </a:xfrm>
          <a:prstGeom prst="wedgeRect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Интеллектуальная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карта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–  это уникальный и простой метод запоминания и систематизации информации,  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карта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или карты мышления (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mind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maps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-это отображение на бумаге эффективного способа думать, запоминать, вспоминать, решать творческие задачи, а также возможность представить и наглядно выразить свои внутренние процессы. Это подготовительный этап перед внедрением технологии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кроссенс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626002" y="1376933"/>
            <a:ext cx="3995968" cy="4104456"/>
          </a:xfrm>
          <a:prstGeom prst="wedgeRect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Кроссенс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представляет собой ассоциативную цепочку картинок, замкнутых в стандартное поле, как для игры в «крестики-нолики». Восемь картинок (изображений) расставлены таким образом, что каждая имеет связь с предыдущей и последующей, а центральная, девятая, объединяет их все по смыслу. Суть метода. Нужно разгадать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кроссенс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т.е. составить рассказ, используя ассоциативную цепочку, посредством взаимосвязи изображений</a:t>
            </a:r>
            <a:r>
              <a:rPr lang="ru-RU" dirty="0"/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xmlns="" id="{1316DC9B-A6A1-4241-B4AB-AE515F32DD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4192" y="5481389"/>
            <a:ext cx="1728469" cy="1542673"/>
          </a:xfrm>
          <a:prstGeom prst="rect">
            <a:avLst/>
          </a:prstGeom>
          <a:noFill/>
          <a:ln>
            <a:solidFill>
              <a:srgbClr val="002060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>
            <a:extLst>
              <a:ext uri="{FF2B5EF4-FFF2-40B4-BE49-F238E27FC236}">
                <a16:creationId xmlns:a16="http://schemas.microsoft.com/office/drawing/2014/main" xmlns="" id="{0E0FB424-4763-4C4D-8FDA-C907FC51FA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l="40587" t="20765" r="18815" b="26922"/>
          <a:stretch>
            <a:fillRect/>
          </a:stretch>
        </p:blipFill>
        <p:spPr bwMode="auto">
          <a:xfrm>
            <a:off x="2944225" y="5324752"/>
            <a:ext cx="1823583" cy="1321109"/>
          </a:xfrm>
          <a:prstGeom prst="rect">
            <a:avLst/>
          </a:prstGeom>
          <a:noFill/>
          <a:ln w="12700">
            <a:solidFill>
              <a:srgbClr val="660033"/>
            </a:solidFill>
            <a:miter lim="800000"/>
            <a:headEnd/>
            <a:tailEnd/>
          </a:ln>
          <a:effectLst/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C5455F6A-96F7-4F70-BB44-1929B0E72A19}"/>
              </a:ext>
            </a:extLst>
          </p:cNvPr>
          <p:cNvSpPr txBox="1"/>
          <p:nvPr/>
        </p:nvSpPr>
        <p:spPr>
          <a:xfrm flipH="1">
            <a:off x="1976453" y="530527"/>
            <a:ext cx="72990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Главной задачей развития связной речи ребенка является совершенствование монологической речи. </a:t>
            </a:r>
          </a:p>
        </p:txBody>
      </p:sp>
    </p:spTree>
    <p:extLst>
      <p:ext uri="{BB962C8B-B14F-4D97-AF65-F5344CB8AC3E}">
        <p14:creationId xmlns:p14="http://schemas.microsoft.com/office/powerpoint/2010/main" val="210665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 rot="10800000">
            <a:off x="1383432" y="1296578"/>
            <a:ext cx="8388456" cy="4889420"/>
          </a:xfrm>
          <a:prstGeom prst="wedgeRect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1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xmlns="" id="{8DD9257A-02A7-4892-8548-CC63346290A8}"/>
              </a:ext>
            </a:extLst>
          </p:cNvPr>
          <p:cNvSpPr/>
          <p:nvPr/>
        </p:nvSpPr>
        <p:spPr>
          <a:xfrm>
            <a:off x="1577825" y="1232917"/>
            <a:ext cx="7992888" cy="439248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ru-RU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Взаимодополняя друг друга, интеллект-карты и </a:t>
            </a:r>
            <a:r>
              <a:rPr lang="ru-RU" b="1" dirty="0" err="1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кроссенсы</a:t>
            </a:r>
            <a:r>
              <a:rPr lang="ru-RU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создают благоприятную среду для развития связной речи у детей с нарушением зрения. Интеллект-карта помогает организовать информацию, а </a:t>
            </a:r>
            <a:r>
              <a:rPr lang="ru-RU" b="1" dirty="0" err="1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кроссенс</a:t>
            </a:r>
            <a:r>
              <a:rPr lang="ru-RU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стимулирует к активному размышлению и вербализации. Совместное использование этих методик позволяет не только улучшить понимание материала, но и научить детей уверенно и грамотно выражать свои мысли, что имеет огромное значение для их успешной адаптации и социализации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C83693C-0F2A-4045-945F-1C1BB28E312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99" t="22360" r="4193" b="25785"/>
          <a:stretch/>
        </p:blipFill>
        <p:spPr>
          <a:xfrm>
            <a:off x="8200252" y="465909"/>
            <a:ext cx="1397285" cy="8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55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1627956" y="1160909"/>
            <a:ext cx="7358114" cy="194421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FontTx/>
              <a:buChar char="-"/>
            </a:pPr>
            <a: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Совместное составление интеллект-карт в рамках изучаемой лексической темы  - сбор информации о предмете, объекте, преобразование образов в символы  и оформление карты с помощью пособия или </a:t>
            </a:r>
            <a:r>
              <a:rPr lang="ru-RU" sz="1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зарисовывание</a:t>
            </a:r>
            <a: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вместе с педагогом на доске. Составление описательного рассказа.</a:t>
            </a:r>
            <a:endParaRPr lang="en-US" sz="1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r>
              <a:rPr lang="ru-RU" sz="1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 action="ppaction://hlinkfile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Начало года.</a:t>
            </a:r>
            <a:r>
              <a:rPr lang="en-US" sz="1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 action="ppaction://hlinkfile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mp4</a:t>
            </a:r>
            <a:r>
              <a:rPr lang="en-US" sz="1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r>
              <a:rPr lang="ru-RU" sz="1800" b="1" dirty="0">
                <a:solidFill>
                  <a:srgbClr val="002060"/>
                </a:solidFill>
                <a:hlinkClick r:id="rId3" action="ppaction://hlinkfile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Новый проект 2.</a:t>
            </a:r>
            <a:r>
              <a:rPr lang="en-US" sz="1800" b="1" dirty="0" err="1">
                <a:solidFill>
                  <a:srgbClr val="002060"/>
                </a:solidFill>
                <a:hlinkClick r:id="rId3" action="ppaction://hlinkfile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avi</a:t>
            </a:r>
            <a:endParaRPr lang="ru-RU" sz="1800" b="1" dirty="0">
              <a:solidFill>
                <a:srgbClr val="00206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627956" y="3251991"/>
            <a:ext cx="7358114" cy="29289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умений находить сходства и отличия между объектами в рамках одной лексической темы –  это фундамент для развития критического мышления и аналитических способностей.</a:t>
            </a:r>
          </a:p>
          <a:p>
            <a:pPr algn="just"/>
            <a:r>
              <a:rPr lang="en-US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P.S.</a:t>
            </a:r>
            <a:endParaRPr lang="ru-RU" sz="1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Важно не только констатировать наличие сходства или различия, но и побуждать ребенка объяснять, почему он пришел к такому выводу. «Чем яблоко и апельсин похожи? Чем они различаются?" – простые вопросы, которые заставляют мозг работать активнее.</a:t>
            </a:r>
          </a:p>
          <a:p>
            <a:pPr algn="just"/>
            <a:endParaRPr lang="ru-RU" sz="18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800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42270" y="608785"/>
            <a:ext cx="7681911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2400" b="1" spc="50" dirty="0">
                <a:ln w="11430"/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I</a:t>
            </a:r>
            <a:r>
              <a:rPr lang="ru-RU" sz="2400" b="1" spc="50" dirty="0">
                <a:ln w="11430"/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  ГОД ОБУЧЕНИЯ</a:t>
            </a:r>
            <a:r>
              <a:rPr lang="en-US" sz="2400" b="1" spc="50" dirty="0">
                <a:ln w="11430"/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 </a:t>
            </a:r>
            <a:r>
              <a:rPr lang="ru-RU" sz="2400" b="1" spc="50" dirty="0">
                <a:ln w="11430"/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 -процесс реализации</a:t>
            </a:r>
            <a:r>
              <a:rPr lang="en-US" sz="2400" b="1" spc="50" dirty="0">
                <a:ln w="11430"/>
                <a:solidFill>
                  <a:srgbClr val="660033"/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ru-RU" sz="2400" b="1" spc="50" dirty="0">
                <a:ln w="11430"/>
                <a:solidFill>
                  <a:srgbClr val="660033"/>
                </a:solidFill>
                <a:latin typeface="Cambria Math" pitchFamily="18" charset="0"/>
                <a:ea typeface="Cambria Math" pitchFamily="18" charset="0"/>
              </a:rPr>
              <a:t>(дети 5 лет)</a:t>
            </a:r>
            <a:r>
              <a:rPr lang="en-US" sz="2400" b="1" spc="50" dirty="0">
                <a:ln w="11430"/>
                <a:solidFill>
                  <a:srgbClr val="660033"/>
                </a:solidFill>
                <a:latin typeface="Cambria Math" pitchFamily="18" charset="0"/>
                <a:ea typeface="Cambria Math" pitchFamily="18" charset="0"/>
              </a:rPr>
              <a:t> </a:t>
            </a:r>
            <a:endParaRPr lang="ru-RU" sz="2400" b="1" spc="50" dirty="0">
              <a:ln w="11430"/>
              <a:solidFill>
                <a:srgbClr val="660033"/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665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6D1CF84-B49C-48E3-A4F9-B64CEAEE894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274" y="872877"/>
            <a:ext cx="2618963" cy="19642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CC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156EAF3-0D6A-47D2-A707-AD34895202F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2761" y="845561"/>
            <a:ext cx="3360373" cy="18902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2" descr="C:\Users\I\Desktop\ММО\ММО в ДОУ\20240312_104914.jpg">
            <a:extLst>
              <a:ext uri="{FF2B5EF4-FFF2-40B4-BE49-F238E27FC236}">
                <a16:creationId xmlns:a16="http://schemas.microsoft.com/office/drawing/2014/main" xmlns="" id="{E46B7AA2-DE17-4EB8-96CF-1C27DBF62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9866" y="3393157"/>
            <a:ext cx="2842879" cy="21321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CCC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3" descr="C:\Users\I\Desktop\ММО\ММО в ДОУ\20240312_104947.jpg">
            <a:extLst>
              <a:ext uri="{FF2B5EF4-FFF2-40B4-BE49-F238E27FC236}">
                <a16:creationId xmlns:a16="http://schemas.microsoft.com/office/drawing/2014/main" xmlns="" id="{3539AAD0-3FE0-44FF-A490-78E124077F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40016" y="2961109"/>
            <a:ext cx="2807263" cy="21054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C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2DBA8C63-2F2A-4767-9CAD-8D6ACE81FD9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808" y="4689301"/>
            <a:ext cx="2411975" cy="18089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EC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F90D10D-E98D-479C-A491-8698CEDA7E9F}"/>
              </a:ext>
            </a:extLst>
          </p:cNvPr>
          <p:cNvSpPr txBox="1"/>
          <p:nvPr/>
        </p:nvSpPr>
        <p:spPr>
          <a:xfrm>
            <a:off x="7327416" y="6203525"/>
            <a:ext cx="30492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hlinkClick r:id="rId7" action="ppaction://hlinkfile"/>
              </a:rPr>
              <a:t>Видео</a:t>
            </a:r>
          </a:p>
          <a:p>
            <a:r>
              <a:rPr lang="en-US" sz="1600" dirty="0">
                <a:hlinkClick r:id="rId7" action="ppaction://hlinkfile"/>
              </a:rPr>
              <a:t>video5319191776324519926.mp4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5933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28022" y="608785"/>
            <a:ext cx="6563272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b="1" spc="50" dirty="0">
                <a:ln w="11430"/>
                <a:solidFill>
                  <a:srgbClr val="66003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II </a:t>
            </a:r>
            <a:r>
              <a:rPr lang="ru-RU" b="1" spc="50" dirty="0">
                <a:ln w="11430"/>
                <a:solidFill>
                  <a:srgbClr val="66003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ГОД ОБУЧЕНИЯ</a:t>
            </a:r>
            <a:r>
              <a:rPr lang="en-US" b="1" spc="50" dirty="0">
                <a:ln w="11430"/>
                <a:solidFill>
                  <a:srgbClr val="66003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 </a:t>
            </a:r>
            <a:r>
              <a:rPr lang="ru-RU" b="1" spc="50" dirty="0">
                <a:ln w="11430"/>
                <a:solidFill>
                  <a:srgbClr val="66003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– процесс реализации (дети 6 лет)</a:t>
            </a:r>
            <a:r>
              <a:rPr lang="en-US" b="1" spc="50" dirty="0">
                <a:ln w="11430"/>
                <a:solidFill>
                  <a:srgbClr val="66003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 </a:t>
            </a:r>
            <a:endParaRPr lang="ru-RU" b="1" spc="50" dirty="0">
              <a:ln w="11430"/>
              <a:solidFill>
                <a:srgbClr val="66003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956996" y="1231109"/>
            <a:ext cx="6667364" cy="85725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Самостоятельное составление интеллект-карт по предметам и объектам по изучаемой лексической теме и составление описательного рассказа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913708" y="2466173"/>
            <a:ext cx="6715172" cy="78581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Самостоятельная работа с карточками нахождение сходств и отличий, озвучивание, объяснение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909868" y="3635364"/>
            <a:ext cx="6715172" cy="85725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и работа с </a:t>
            </a:r>
            <a:r>
              <a:rPr lang="ru-RU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кроссенсами</a:t>
            </a:r>
            <a:r>
              <a:rPr lang="ru-RU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«Подумай, что за предмет (объект)в центре» - высказывание своих мыслей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943324" y="4875993"/>
            <a:ext cx="6715172" cy="100013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Самостоятельное составление </a:t>
            </a:r>
            <a:r>
              <a:rPr lang="ru-RU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кроссенсов</a:t>
            </a:r>
            <a:endParaRPr lang="ru-RU" dirty="0">
              <a:solidFill>
                <a:srgbClr val="6600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Стрелка: вниз 1">
            <a:extLst>
              <a:ext uri="{FF2B5EF4-FFF2-40B4-BE49-F238E27FC236}">
                <a16:creationId xmlns:a16="http://schemas.microsoft.com/office/drawing/2014/main" xmlns="" id="{CB0C5485-8EE7-41E6-995B-03627E500B1F}"/>
              </a:ext>
            </a:extLst>
          </p:cNvPr>
          <p:cNvSpPr/>
          <p:nvPr/>
        </p:nvSpPr>
        <p:spPr>
          <a:xfrm>
            <a:off x="4911824" y="2082800"/>
            <a:ext cx="288032" cy="26868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: вниз 8">
            <a:extLst>
              <a:ext uri="{FF2B5EF4-FFF2-40B4-BE49-F238E27FC236}">
                <a16:creationId xmlns:a16="http://schemas.microsoft.com/office/drawing/2014/main" xmlns="" id="{C61274AD-DE38-410E-91DF-E700107BEDDB}"/>
              </a:ext>
            </a:extLst>
          </p:cNvPr>
          <p:cNvSpPr/>
          <p:nvPr/>
        </p:nvSpPr>
        <p:spPr>
          <a:xfrm>
            <a:off x="4920208" y="3323429"/>
            <a:ext cx="288032" cy="26868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: вниз 9">
            <a:extLst>
              <a:ext uri="{FF2B5EF4-FFF2-40B4-BE49-F238E27FC236}">
                <a16:creationId xmlns:a16="http://schemas.microsoft.com/office/drawing/2014/main" xmlns="" id="{C76987B2-D078-4549-9E7F-B7C70B204E73}"/>
              </a:ext>
            </a:extLst>
          </p:cNvPr>
          <p:cNvSpPr/>
          <p:nvPr/>
        </p:nvSpPr>
        <p:spPr>
          <a:xfrm>
            <a:off x="4909760" y="4496506"/>
            <a:ext cx="288032" cy="26868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732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888401" y="696006"/>
            <a:ext cx="21415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Самостоятельное </a:t>
            </a:r>
          </a:p>
          <a:p>
            <a:r>
              <a:rPr lang="ru-RU" sz="1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составление </a:t>
            </a:r>
          </a:p>
          <a:p>
            <a:r>
              <a:rPr lang="ru-RU" sz="1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интеллект-карт </a:t>
            </a:r>
          </a:p>
          <a:p>
            <a:r>
              <a:rPr lang="ru-RU" sz="1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hlinkClick r:id="rId2" action="ppaction://hlinkfile"/>
              </a:rPr>
              <a:t>карта.</a:t>
            </a:r>
            <a:r>
              <a:rPr lang="en-US" sz="1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hlinkClick r:id="rId2" action="ppaction://hlinkfile"/>
              </a:rPr>
              <a:t>mp4</a:t>
            </a:r>
            <a:endParaRPr lang="ru-RU" sz="1800" b="1" i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23666" y="3009016"/>
            <a:ext cx="322658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Самостоятельная работа </a:t>
            </a:r>
          </a:p>
          <a:p>
            <a:r>
              <a:rPr lang="ru-RU" sz="1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с карточками</a:t>
            </a:r>
          </a:p>
          <a:p>
            <a:r>
              <a:rPr lang="ru-RU" sz="1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«Найди сходства и отличия»</a:t>
            </a:r>
          </a:p>
          <a:p>
            <a:r>
              <a:rPr lang="ru-RU" sz="1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hlinkClick r:id="rId3" action="ppaction://hlinkfile"/>
              </a:rPr>
              <a:t>сходства и отличия.</a:t>
            </a:r>
            <a:r>
              <a:rPr lang="en-US" sz="1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  <a:hlinkClick r:id="rId3" action="ppaction://hlinkfile"/>
              </a:rPr>
              <a:t>mp4</a:t>
            </a:r>
            <a:endParaRPr lang="ru-RU" sz="1800" b="1" i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4"/>
          <a:srcRect l="26203" t="27493" r="26252" b="9365"/>
          <a:stretch>
            <a:fillRect/>
          </a:stretch>
        </p:blipFill>
        <p:spPr bwMode="auto">
          <a:xfrm>
            <a:off x="1887488" y="2852541"/>
            <a:ext cx="2407421" cy="1648884"/>
          </a:xfrm>
          <a:prstGeom prst="rect">
            <a:avLst/>
          </a:prstGeom>
          <a:noFill/>
          <a:ln w="28575">
            <a:solidFill>
              <a:srgbClr val="000066"/>
            </a:solidFill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5"/>
          <a:srcRect l="27052" t="30816" r="26592" b="16006"/>
          <a:stretch>
            <a:fillRect/>
          </a:stretch>
        </p:blipFill>
        <p:spPr bwMode="auto">
          <a:xfrm>
            <a:off x="4459122" y="2857552"/>
            <a:ext cx="2500330" cy="1643074"/>
          </a:xfrm>
          <a:prstGeom prst="rect">
            <a:avLst/>
          </a:prstGeom>
          <a:noFill/>
          <a:ln w="28575">
            <a:solidFill>
              <a:srgbClr val="000066"/>
            </a:solidFill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6"/>
          <a:srcRect l="26781" t="23303" r="24692" b="5864"/>
          <a:stretch>
            <a:fillRect/>
          </a:stretch>
        </p:blipFill>
        <p:spPr bwMode="auto">
          <a:xfrm>
            <a:off x="7576120" y="4951808"/>
            <a:ext cx="1753602" cy="164307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387ADE1-0323-4D53-9E92-8BAA03DB8DC8}"/>
              </a:ext>
            </a:extLst>
          </p:cNvPr>
          <p:cNvSpPr txBox="1"/>
          <p:nvPr/>
        </p:nvSpPr>
        <p:spPr>
          <a:xfrm>
            <a:off x="7655581" y="4411436"/>
            <a:ext cx="2607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b="1" i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«Найди что-то общее»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BEC8C50D-45AF-4E43-92F6-F8D87332F5B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302" y="1088901"/>
            <a:ext cx="2343997" cy="13184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EC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68BF6F2C-462B-491C-BF3E-802B789A797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7041" y="708792"/>
            <a:ext cx="2500330" cy="14064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34F6CA0B-CA5B-4E2D-8595-B14D5214675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88" y="4715543"/>
            <a:ext cx="2394193" cy="17956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CCC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4688C368-6400-4797-91AD-A839D7F876B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052" y="4713926"/>
            <a:ext cx="2394193" cy="17956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FFCC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244FCA45-83FA-43AE-A0FA-143C53AF19D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7371" y="1214723"/>
            <a:ext cx="1817631" cy="1363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FFCC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5732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85278" y="537347"/>
            <a:ext cx="382027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600" b="1" spc="5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Виды </a:t>
            </a:r>
            <a:r>
              <a:rPr lang="ru-RU" sz="3600" b="1" spc="5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кроссенсов</a:t>
            </a:r>
            <a:endParaRPr lang="ru-RU" sz="3600" b="1" spc="50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14373" t="2129" r="18558" b="4187"/>
          <a:stretch>
            <a:fillRect/>
          </a:stretch>
        </p:blipFill>
        <p:spPr bwMode="auto">
          <a:xfrm>
            <a:off x="1556518" y="1251727"/>
            <a:ext cx="3545925" cy="2786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l="15668" t="7674" r="18140" b="5350"/>
          <a:stretch>
            <a:fillRect/>
          </a:stretch>
        </p:blipFill>
        <p:spPr bwMode="auto">
          <a:xfrm>
            <a:off x="5699922" y="1394603"/>
            <a:ext cx="3643338" cy="269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Рисунок 5"/>
          <p:cNvPicPr/>
          <p:nvPr/>
        </p:nvPicPr>
        <p:blipFill>
          <a:blip r:embed="rId4"/>
          <a:srcRect l="26845" t="31118" r="23876" b="8692"/>
          <a:stretch>
            <a:fillRect/>
          </a:stretch>
        </p:blipFill>
        <p:spPr bwMode="auto">
          <a:xfrm>
            <a:off x="2056584" y="4466437"/>
            <a:ext cx="3143272" cy="2218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/>
          <a:srcRect l="26148" t="28125" r="25190" b="10133"/>
          <a:stretch>
            <a:fillRect/>
          </a:stretch>
        </p:blipFill>
        <p:spPr bwMode="auto">
          <a:xfrm>
            <a:off x="6128550" y="4405003"/>
            <a:ext cx="3097346" cy="2209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4699790" y="4037809"/>
            <a:ext cx="18001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«Узнай овощ»</a:t>
            </a:r>
          </a:p>
        </p:txBody>
      </p:sp>
    </p:spTree>
    <p:extLst>
      <p:ext uri="{BB962C8B-B14F-4D97-AF65-F5344CB8AC3E}">
        <p14:creationId xmlns:p14="http://schemas.microsoft.com/office/powerpoint/2010/main" val="245732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>
          <a:blip r:embed="rId2"/>
          <a:srcRect l="51149" t="23867" r="21784" b="17770"/>
          <a:stretch>
            <a:fillRect/>
          </a:stretch>
        </p:blipFill>
        <p:spPr bwMode="auto">
          <a:xfrm>
            <a:off x="985014" y="3609181"/>
            <a:ext cx="1857387" cy="2727346"/>
          </a:xfrm>
          <a:prstGeom prst="rect">
            <a:avLst/>
          </a:prstGeom>
          <a:noFill/>
          <a:ln w="28575">
            <a:solidFill>
              <a:srgbClr val="000066"/>
            </a:solidFill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3"/>
          <a:srcRect l="15165" t="48338" r="13351" b="14187"/>
          <a:stretch>
            <a:fillRect/>
          </a:stretch>
        </p:blipFill>
        <p:spPr bwMode="auto">
          <a:xfrm>
            <a:off x="842138" y="2108983"/>
            <a:ext cx="4039558" cy="1251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2"/>
          <a:srcRect l="23383" t="24169" r="50525" b="15408"/>
          <a:stretch>
            <a:fillRect/>
          </a:stretch>
        </p:blipFill>
        <p:spPr bwMode="auto">
          <a:xfrm>
            <a:off x="3128154" y="3680619"/>
            <a:ext cx="1928826" cy="2530838"/>
          </a:xfrm>
          <a:prstGeom prst="rect">
            <a:avLst/>
          </a:prstGeom>
          <a:noFill/>
          <a:ln w="28575">
            <a:solidFill>
              <a:srgbClr val="000066"/>
            </a:solidFill>
            <a:miter lim="800000"/>
            <a:headEnd/>
            <a:tailEnd/>
          </a:ln>
        </p:spPr>
      </p:pic>
      <p:pic>
        <p:nvPicPr>
          <p:cNvPr id="8" name="Picture 2" descr="G:\документация 2025-2026\1.jpeg"/>
          <p:cNvPicPr>
            <a:picLocks noChangeAspect="1" noChangeArrowheads="1"/>
          </p:cNvPicPr>
          <p:nvPr/>
        </p:nvPicPr>
        <p:blipFill>
          <a:blip r:embed="rId4" cstate="print"/>
          <a:srcRect r="2495"/>
          <a:stretch>
            <a:fillRect/>
          </a:stretch>
        </p:blipFill>
        <p:spPr bwMode="auto">
          <a:xfrm>
            <a:off x="5677868" y="2734716"/>
            <a:ext cx="1826315" cy="2576583"/>
          </a:xfrm>
          <a:prstGeom prst="rect">
            <a:avLst/>
          </a:prstGeom>
          <a:noFill/>
          <a:ln w="28575">
            <a:solidFill>
              <a:srgbClr val="000066"/>
            </a:solidFill>
          </a:ln>
        </p:spPr>
      </p:pic>
      <p:pic>
        <p:nvPicPr>
          <p:cNvPr id="9" name="Picture 3" descr="G:\документация 2025-2026\2.jpeg"/>
          <p:cNvPicPr>
            <a:picLocks noChangeAspect="1" noChangeArrowheads="1"/>
          </p:cNvPicPr>
          <p:nvPr/>
        </p:nvPicPr>
        <p:blipFill>
          <a:blip r:embed="rId5" cstate="print"/>
          <a:srcRect r="3416"/>
          <a:stretch>
            <a:fillRect/>
          </a:stretch>
        </p:blipFill>
        <p:spPr bwMode="auto">
          <a:xfrm>
            <a:off x="8125071" y="2715074"/>
            <a:ext cx="1822849" cy="2596225"/>
          </a:xfrm>
          <a:prstGeom prst="rect">
            <a:avLst/>
          </a:prstGeom>
          <a:noFill/>
          <a:ln w="28575">
            <a:solidFill>
              <a:srgbClr val="000066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3362527" y="494945"/>
            <a:ext cx="4120552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400" b="1" spc="5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Кроссенсы</a:t>
            </a:r>
            <a:r>
              <a:rPr lang="ru-RU" sz="2400" b="1" spc="5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 при знакомстве </a:t>
            </a:r>
          </a:p>
          <a:p>
            <a:pPr algn="ctr"/>
            <a:r>
              <a:rPr lang="ru-RU" sz="2400" b="1" spc="5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с детской литературой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99821" y="1518278"/>
            <a:ext cx="26851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Произведения В.Осеевой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640016" y="1934764"/>
            <a:ext cx="26196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Произведения Н.Носова</a:t>
            </a:r>
          </a:p>
        </p:txBody>
      </p:sp>
    </p:spTree>
    <p:extLst>
      <p:ext uri="{BB962C8B-B14F-4D97-AF65-F5344CB8AC3E}">
        <p14:creationId xmlns:p14="http://schemas.microsoft.com/office/powerpoint/2010/main" val="245732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261E1282-1CCB-4ACE-9DE7-66C1193F21B7}"/>
              </a:ext>
            </a:extLst>
          </p:cNvPr>
          <p:cNvSpPr txBox="1"/>
          <p:nvPr/>
        </p:nvSpPr>
        <p:spPr>
          <a:xfrm>
            <a:off x="2175520" y="800869"/>
            <a:ext cx="50361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Самостоятельное составление </a:t>
            </a:r>
            <a:r>
              <a:rPr lang="ru-RU" b="1" i="1" dirty="0" err="1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кроссенсов</a:t>
            </a:r>
            <a:endParaRPr lang="ru-RU" b="1" i="1" dirty="0">
              <a:solidFill>
                <a:srgbClr val="99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F:\фото к конкурсу\20251016_103933.jpg">
            <a:extLst>
              <a:ext uri="{FF2B5EF4-FFF2-40B4-BE49-F238E27FC236}">
                <a16:creationId xmlns:a16="http://schemas.microsoft.com/office/drawing/2014/main" xmlns="" id="{D35D65EA-D665-4A7D-87FB-1337CA5D39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1256" y="1528004"/>
            <a:ext cx="3187807" cy="23908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3" descr="F:\фото к конкурсу\20251016_103941.jpg">
            <a:extLst>
              <a:ext uri="{FF2B5EF4-FFF2-40B4-BE49-F238E27FC236}">
                <a16:creationId xmlns:a16="http://schemas.microsoft.com/office/drawing/2014/main" xmlns="" id="{A79E0660-A9A6-4AA7-8D25-7D7F3BAE8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991944" y="1520949"/>
            <a:ext cx="3197213" cy="23979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AutoShape 2" descr="blob:https://web.telegram.org/b2b964f1-7f71-4e12-a164-d7a1447a59a4">
            <a:extLst>
              <a:ext uri="{FF2B5EF4-FFF2-40B4-BE49-F238E27FC236}">
                <a16:creationId xmlns:a16="http://schemas.microsoft.com/office/drawing/2014/main" xmlns="" id="{DC301415-3E28-439B-8212-91AE9CCACD2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046663" y="345598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39C458F-85EF-4532-8B34-D600FA75AE7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93" r="5348" b="21452"/>
          <a:stretch/>
        </p:blipFill>
        <p:spPr>
          <a:xfrm>
            <a:off x="1887488" y="4473277"/>
            <a:ext cx="2230694" cy="20882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1DF08758-D824-4A8E-990B-E0436998341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96" b="20073"/>
          <a:stretch/>
        </p:blipFill>
        <p:spPr>
          <a:xfrm>
            <a:off x="4546416" y="4466757"/>
            <a:ext cx="2282460" cy="20947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C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1D1F04A8-8A74-4C24-88EF-7F20009CA22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257111" y="4529335"/>
            <a:ext cx="2510230" cy="18826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FFCC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5732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842270" y="1537479"/>
            <a:ext cx="7715304" cy="142876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Совместная работа родителей и детей </a:t>
            </a:r>
            <a:r>
              <a:rPr lang="ru-RU" sz="1800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в процессе создания </a:t>
            </a:r>
            <a:r>
              <a:rPr lang="ru-RU" sz="1800" dirty="0" err="1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кроссенсов</a:t>
            </a:r>
            <a:r>
              <a:rPr lang="ru-RU" sz="1800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800" dirty="0" err="1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интеллект-карт</a:t>
            </a:r>
            <a:r>
              <a:rPr lang="ru-RU" sz="1800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в дошкольных образовательных учреждениях играет важную роль в развитии когнитивных и социально-коммуникативных навыков.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842270" y="3109115"/>
            <a:ext cx="7643866" cy="142876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800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Это обеспечение возможности для родителей глубже понять учебные потребности и предпочтения своих детей. Создание </a:t>
            </a:r>
            <a:r>
              <a:rPr lang="ru-RU" sz="1800" dirty="0" err="1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кроссенсов</a:t>
            </a:r>
            <a:r>
              <a:rPr lang="ru-RU" sz="1800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800" dirty="0" err="1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интеллект-карт</a:t>
            </a:r>
            <a:r>
              <a:rPr lang="ru-RU" sz="1800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– это не только наглядное обозначение знаний, но и шанс для родителей лучше увидеть, каким образом их дети воспринимают и обрабатывают информацию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842270" y="4752189"/>
            <a:ext cx="7715304" cy="164307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800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В процессе работы возникает уникальная возможность для открытого диалога, где каждый может выразить свои мысли и чувства. Это не только помогает создать доверительную атмосферу, но и способствует развитию социальных навыков у детей, таких как умение слушать и обсуждать идеи.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85674" y="323033"/>
            <a:ext cx="4252574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«Родители – главные воспитатели ребенка, </a:t>
            </a:r>
          </a:p>
          <a:p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поэтому воспитание детей надо начинать </a:t>
            </a:r>
          </a:p>
          <a:p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воспитания родителей»</a:t>
            </a:r>
            <a:r>
              <a:rPr lang="ru-RU" sz="1800" b="1" i="1" dirty="0">
                <a:solidFill>
                  <a:srgbClr val="002060"/>
                </a:solidFill>
              </a:rPr>
              <a:t>.</a:t>
            </a:r>
          </a:p>
          <a:p>
            <a:r>
              <a:rPr lang="ru-RU" sz="1800" b="1" i="1" dirty="0">
                <a:solidFill>
                  <a:srgbClr val="002060"/>
                </a:solidFill>
              </a:rPr>
              <a:t>		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В.Сухомлинский</a:t>
            </a:r>
            <a:endParaRPr lang="ru-RU" sz="1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27956" y="680223"/>
            <a:ext cx="3314112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spc="5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Родители и дети</a:t>
            </a:r>
          </a:p>
        </p:txBody>
      </p:sp>
    </p:spTree>
    <p:extLst>
      <p:ext uri="{BB962C8B-B14F-4D97-AF65-F5344CB8AC3E}">
        <p14:creationId xmlns:p14="http://schemas.microsoft.com/office/powerpoint/2010/main" val="245732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C:\Users\I\Desktop\ММО\IMG_20191024_1702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43472" y="2561603"/>
            <a:ext cx="2880320" cy="16201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EC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8" descr="C:\Users\I\Desktop\ММО\IMG_20191024_1739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76508" y="657008"/>
            <a:ext cx="3046695" cy="17137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FFCC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9" descr="C:\Users\I\Desktop\ММО\IMG_20191024_174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V="1">
            <a:off x="6985806" y="1323165"/>
            <a:ext cx="2814189" cy="15829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CCC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H:\Мое выступление фото\20251031_16305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27956" y="4394999"/>
            <a:ext cx="3214710" cy="18090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99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 descr="H:\Мое выступление фото\20251031_16332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7073173" y="4966503"/>
            <a:ext cx="2792803" cy="1571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CCC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 descr="H:\Мое выступление фото\20251031_16380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4348" y="3037677"/>
            <a:ext cx="3046695" cy="1714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3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4" name="Picture 10" descr="Picture background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04893" y="617542"/>
            <a:ext cx="1571635" cy="1571635"/>
          </a:xfrm>
          <a:prstGeom prst="rect">
            <a:avLst/>
          </a:prstGeom>
          <a:noFill/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A98D2760-72A5-4B39-A86E-8CFF327C5BC0}"/>
              </a:ext>
            </a:extLst>
          </p:cNvPr>
          <p:cNvSpPr txBox="1"/>
          <p:nvPr/>
        </p:nvSpPr>
        <p:spPr>
          <a:xfrm>
            <a:off x="7288088" y="615279"/>
            <a:ext cx="24806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i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Выступление на </a:t>
            </a:r>
          </a:p>
          <a:p>
            <a:r>
              <a:rPr lang="ru-RU" sz="1600" b="1" i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родительских собраниях</a:t>
            </a:r>
          </a:p>
        </p:txBody>
      </p:sp>
    </p:spTree>
    <p:extLst>
      <p:ext uri="{BB962C8B-B14F-4D97-AF65-F5344CB8AC3E}">
        <p14:creationId xmlns:p14="http://schemas.microsoft.com/office/powerpoint/2010/main" val="245732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43472" y="584845"/>
            <a:ext cx="4128181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800" b="1" spc="5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Фото совместных работ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ABB78F0-DD1C-4DC9-8635-277DBB1CDF2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660320" y="1304925"/>
            <a:ext cx="2400266" cy="1800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CCC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C6B48F4-CF00-40F4-BC7C-25351867876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0" t="6648" r="14306" b="11351"/>
          <a:stretch/>
        </p:blipFill>
        <p:spPr>
          <a:xfrm>
            <a:off x="4407768" y="1304925"/>
            <a:ext cx="1817359" cy="24904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C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C4A86E92-6861-4075-B106-25787EFEFF5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844" y="1304146"/>
            <a:ext cx="3046712" cy="22850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FFCC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20626112-9F21-4277-95E0-120F3D47366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487" y="4041229"/>
            <a:ext cx="2880320" cy="2160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CCC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957069BA-F3F2-4874-8734-9DFE84A97E3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5879" y="4023230"/>
            <a:ext cx="2880321" cy="2160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CC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5732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13708" y="680223"/>
            <a:ext cx="4547463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2800" b="1" spc="5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III</a:t>
            </a:r>
            <a:r>
              <a:rPr lang="ru-RU" sz="2800" b="1" spc="5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 этап - заключительный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4E927F4-A55C-4F44-9E4D-79F4B7E285C7}"/>
              </a:ext>
            </a:extLst>
          </p:cNvPr>
          <p:cNvSpPr txBox="1"/>
          <p:nvPr/>
        </p:nvSpPr>
        <p:spPr>
          <a:xfrm>
            <a:off x="2175520" y="1520949"/>
            <a:ext cx="7139583" cy="5847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 родителей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b="1" dirty="0">
              <a:solidFill>
                <a:srgbClr val="99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детских/совместных работ</a:t>
            </a:r>
            <a:endParaRPr lang="en-US" b="1" dirty="0">
              <a:solidFill>
                <a:srgbClr val="99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b="1" dirty="0">
              <a:solidFill>
                <a:srgbClr val="99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буклеты, информация на странице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сайта детского сада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>
                <a:hlinkClick r:id="rId2"/>
              </a:rPr>
              <a:t>https://cloud.mail.ru/public/wGbY/DRFDC4BBk</a:t>
            </a:r>
            <a:r>
              <a:rPr lang="ru-RU" b="1" dirty="0"/>
              <a:t> ,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>
                <a:hlinkClick r:id="rId3"/>
              </a:rPr>
              <a:t>https://cloud.mail.ru/public/tsXd/m9CG9kYuh</a:t>
            </a:r>
            <a:endParaRPr lang="ru-RU" b="1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1800" b="1" dirty="0">
              <a:solidFill>
                <a:srgbClr val="99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Трансляция опыта на педсовете ДОУ, на ММО учителей-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Логопедов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b="1" dirty="0">
              <a:solidFill>
                <a:srgbClr val="99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Сравнительная диагностика детей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b="1" dirty="0">
              <a:solidFill>
                <a:srgbClr val="99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b="1" dirty="0">
              <a:solidFill>
                <a:srgbClr val="99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b="1" dirty="0">
              <a:solidFill>
                <a:srgbClr val="99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1800" b="1" dirty="0">
              <a:solidFill>
                <a:srgbClr val="99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b="1" dirty="0">
              <a:solidFill>
                <a:srgbClr val="99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4BBEE92F-C7E2-4E22-B8A6-3083544E9D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99" t="22360" r="4193" b="25785"/>
          <a:stretch/>
        </p:blipFill>
        <p:spPr>
          <a:xfrm>
            <a:off x="8200252" y="465909"/>
            <a:ext cx="1397285" cy="82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ABBAB7C1-3CD3-4B21-AFEA-E794BEA8A24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424" y="5291388"/>
            <a:ext cx="1045894" cy="1404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20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AE118884-C3EA-47B9-A7DE-28CE68F35D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331111" y="1133906"/>
            <a:ext cx="3240361" cy="24302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FFCC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92932ABB-2C0B-4F59-8305-0E6A17CEDE4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088768" y="1151223"/>
            <a:ext cx="3207553" cy="24284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C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E230BC4E-6A55-48AE-8559-E5AD02A94C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8128" y="584845"/>
            <a:ext cx="1879390" cy="25058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EC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A1961D0D-8CEF-4D09-84E3-42BA7FDD871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733816" y="4581941"/>
            <a:ext cx="2219956" cy="16649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CC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8F1698DF-1FDE-4646-8958-AFA69D2B86B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383432" y="4257253"/>
            <a:ext cx="2441852" cy="18313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C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DABA4404-A88B-49CF-9F0D-02884AA41DB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2631" y="3211969"/>
            <a:ext cx="2441853" cy="18313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FFCC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607EC73A-621D-4CEB-BD65-3F28C6C83C8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704" y="4789868"/>
            <a:ext cx="2441853" cy="18313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99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5732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99394" y="537347"/>
            <a:ext cx="7700441" cy="96032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ru-RU" b="1" i="1" spc="50" dirty="0">
                <a:ln w="11430"/>
                <a:solidFill>
                  <a:srgbClr val="660033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Трансляция опыта с целью стимулирования педагогов</a:t>
            </a:r>
          </a:p>
          <a:p>
            <a:pPr algn="ctr">
              <a:lnSpc>
                <a:spcPct val="150000"/>
              </a:lnSpc>
            </a:pPr>
            <a:r>
              <a:rPr lang="ru-RU" b="1" i="1" spc="50" dirty="0">
                <a:ln w="11430"/>
                <a:solidFill>
                  <a:srgbClr val="660033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к творческому поиску и инновациям в работе с детьми с ОВЗ </a:t>
            </a:r>
          </a:p>
        </p:txBody>
      </p:sp>
      <p:sp>
        <p:nvSpPr>
          <p:cNvPr id="2050" name="AutoShape 2" descr="blob:https://web.telegram.org/1eaa3fa4-2409-4925-b281-60db12fd88b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1" name="Picture 3" descr="H:\фото к конкурсу\1eaa3fa4-2409-4925-b281-60db12fd88b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978" y="2440534"/>
            <a:ext cx="2398385" cy="17987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FFCC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2" name="Picture 4" descr="H:\фото к конкурсу\2fd84884-a5c1-4999-85a3-d76ddfe0a9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5329" y="1827070"/>
            <a:ext cx="2942301" cy="16550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CCC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3" name="Picture 5" descr="H:\фото к конкурсу\fc2e8e69-2db3-4f9e-b932-64bce9b7f08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76889" y="4040607"/>
            <a:ext cx="2398385" cy="17987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C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4" name="Picture 6" descr="H:\фото к конкурсу\fc80bb08-587c-45b2-a0c8-23cc2cb023f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67317" y="4780785"/>
            <a:ext cx="2488846" cy="13999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EC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CE9A554-7C02-444D-8A9E-C19A9B60AF4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596" y="1775800"/>
            <a:ext cx="2343446" cy="17575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5A6179A-8750-4352-ADBE-107FEC8F398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6000" y="4066434"/>
            <a:ext cx="2796018" cy="20970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CC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A7FF0714-B0E4-4867-9F75-C7B268EFE4FC}"/>
              </a:ext>
            </a:extLst>
          </p:cNvPr>
          <p:cNvSpPr txBox="1"/>
          <p:nvPr/>
        </p:nvSpPr>
        <p:spPr>
          <a:xfrm>
            <a:off x="1645978" y="1534682"/>
            <a:ext cx="26355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i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Выступления на </a:t>
            </a:r>
          </a:p>
          <a:p>
            <a:r>
              <a:rPr lang="ru-RU" sz="1600" b="1" i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ММО учителей-логопедов</a:t>
            </a:r>
          </a:p>
        </p:txBody>
      </p:sp>
    </p:spTree>
    <p:extLst>
      <p:ext uri="{BB962C8B-B14F-4D97-AF65-F5344CB8AC3E}">
        <p14:creationId xmlns:p14="http://schemas.microsoft.com/office/powerpoint/2010/main" val="245732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383F005-C056-4103-8F74-A8C1E691CB6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194" y="1590464"/>
            <a:ext cx="2880319" cy="2160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F734FC0-CD74-4382-93CD-D1F4840848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0787" y="765908"/>
            <a:ext cx="2880319" cy="2160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CCC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E9D73326-FC13-40A5-B1FB-F6C21FECCA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267" y="4029615"/>
            <a:ext cx="2868237" cy="25202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FFCC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75120929-8DB1-40DA-AD3E-36FD85298B7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2248" y="3212095"/>
            <a:ext cx="2578395" cy="2160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EC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xmlns="" id="{D54A7166-FFE5-4293-A62D-AB2A34865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216" y="254330"/>
            <a:ext cx="1898993" cy="1898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DF25D41E-D9D9-479C-846B-175EE1C6160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590207" y="4165793"/>
            <a:ext cx="2724688" cy="204351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76E706-CB6B-4A3D-B741-791C8359B208}"/>
              </a:ext>
            </a:extLst>
          </p:cNvPr>
          <p:cNvSpPr txBox="1"/>
          <p:nvPr/>
        </p:nvSpPr>
        <p:spPr>
          <a:xfrm flipH="1">
            <a:off x="8120029" y="2673486"/>
            <a:ext cx="18211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всероссийском проекте «Выбор лучших»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582300A-98DE-4E34-B777-320363E2BDBE}"/>
              </a:ext>
            </a:extLst>
          </p:cNvPr>
          <p:cNvSpPr txBox="1"/>
          <p:nvPr/>
        </p:nvSpPr>
        <p:spPr>
          <a:xfrm>
            <a:off x="1959496" y="872877"/>
            <a:ext cx="18701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b="1" i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Педсовет в ДОУ</a:t>
            </a:r>
          </a:p>
        </p:txBody>
      </p:sp>
    </p:spTree>
    <p:extLst>
      <p:ext uri="{BB962C8B-B14F-4D97-AF65-F5344CB8AC3E}">
        <p14:creationId xmlns:p14="http://schemas.microsoft.com/office/powerpoint/2010/main" val="3451415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>
            <a:extLst>
              <a:ext uri="{FF2B5EF4-FFF2-40B4-BE49-F238E27FC236}">
                <a16:creationId xmlns:a16="http://schemas.microsoft.com/office/drawing/2014/main" xmlns="" id="{A7E02946-6D4B-4AD1-8DED-839D14B0AA0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84298176"/>
              </p:ext>
            </p:extLst>
          </p:nvPr>
        </p:nvGraphicFramePr>
        <p:xfrm>
          <a:off x="1323181" y="944885"/>
          <a:ext cx="3876675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>
            <a:extLst>
              <a:ext uri="{FF2B5EF4-FFF2-40B4-BE49-F238E27FC236}">
                <a16:creationId xmlns:a16="http://schemas.microsoft.com/office/drawing/2014/main" xmlns="" id="{4F458F9A-84BF-49E5-AE06-4522A7B6352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41869696"/>
              </p:ext>
            </p:extLst>
          </p:nvPr>
        </p:nvGraphicFramePr>
        <p:xfrm>
          <a:off x="4623792" y="942330"/>
          <a:ext cx="3876675" cy="2447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4B927BA2-97DC-4B8B-8252-FCCAF531D99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619" t="52948" r="53608" b="18858"/>
          <a:stretch/>
        </p:blipFill>
        <p:spPr>
          <a:xfrm>
            <a:off x="7792144" y="2097460"/>
            <a:ext cx="2160240" cy="1649338"/>
          </a:xfrm>
          <a:prstGeom prst="rect">
            <a:avLst/>
          </a:prstGeom>
        </p:spPr>
      </p:pic>
      <p:graphicFrame>
        <p:nvGraphicFramePr>
          <p:cNvPr id="13" name="Диаграмма 12">
            <a:extLst>
              <a:ext uri="{FF2B5EF4-FFF2-40B4-BE49-F238E27FC236}">
                <a16:creationId xmlns:a16="http://schemas.microsoft.com/office/drawing/2014/main" xmlns="" id="{8F34E771-0971-4C04-A671-7953A6141C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8038447"/>
              </p:ext>
            </p:extLst>
          </p:nvPr>
        </p:nvGraphicFramePr>
        <p:xfrm>
          <a:off x="1323181" y="3843316"/>
          <a:ext cx="3876675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4" name="Диаграмма 13">
            <a:extLst>
              <a:ext uri="{FF2B5EF4-FFF2-40B4-BE49-F238E27FC236}">
                <a16:creationId xmlns:a16="http://schemas.microsoft.com/office/drawing/2014/main" xmlns="" id="{BAE9791F-240D-4CCC-932E-0708665C8C1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90960800"/>
              </p:ext>
            </p:extLst>
          </p:nvPr>
        </p:nvGraphicFramePr>
        <p:xfrm>
          <a:off x="5199856" y="3787452"/>
          <a:ext cx="3948683" cy="26280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3595199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xmlns="" id="{35EF6B42-A6C0-4EA0-9907-3E48305160AA}"/>
              </a:ext>
            </a:extLst>
          </p:cNvPr>
          <p:cNvSpPr/>
          <p:nvPr/>
        </p:nvSpPr>
        <p:spPr>
          <a:xfrm>
            <a:off x="1887488" y="296813"/>
            <a:ext cx="7776864" cy="662473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fontAlgn="base"/>
            <a:r>
              <a:rPr lang="ru-RU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  <a:endParaRPr lang="ru-RU" sz="1800" dirty="0">
              <a:solidFill>
                <a:srgbClr val="99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ru-RU" sz="1800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интеллект-карт показало высокую эффективность в процессе коррекции и развитии детей с ограниченными возможностями здоровья. Результаты наблюдений подтвердили положительное влияние методики на разные сферы психического и личностного развития воспитанников:</a:t>
            </a:r>
          </a:p>
          <a:p>
            <a:pPr marL="285750" lvl="0" indent="-285750" algn="just" fontAlgn="base">
              <a:buFont typeface="Wingdings" panose="05000000000000000000" pitchFamily="2" charset="2"/>
              <a:buChar char="§"/>
            </a:pPr>
            <a:r>
              <a:rPr lang="ru-RU" sz="1800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мотивации к обучению благодаря наглядному представлению учебного материала и активному вовлечению ребёнка в педагогический процесс.</a:t>
            </a:r>
          </a:p>
          <a:p>
            <a:pPr marL="285750" lvl="0" indent="-285750" algn="just" fontAlgn="base">
              <a:buFont typeface="Wingdings" panose="05000000000000000000" pitchFamily="2" charset="2"/>
              <a:buChar char="§"/>
            </a:pPr>
            <a:r>
              <a:rPr lang="ru-RU" sz="1800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Улучшение когнитивных функций: расширение объёма внимания, повышение концентрации, улучшение процессов запоминания и воспроизведения информации.</a:t>
            </a:r>
          </a:p>
          <a:p>
            <a:pPr marL="285750" lvl="0" indent="-285750" algn="just" fontAlgn="base">
              <a:buFont typeface="Wingdings" panose="05000000000000000000" pitchFamily="2" charset="2"/>
              <a:buChar char="§"/>
            </a:pPr>
            <a:r>
              <a:rPr lang="ru-RU" sz="1800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творческих способностей, креативного мышления и инициативности учащихся.</a:t>
            </a:r>
          </a:p>
          <a:p>
            <a:pPr marL="285750" lvl="0" indent="-285750" algn="just" fontAlgn="base">
              <a:buFont typeface="Wingdings" panose="05000000000000000000" pitchFamily="2" charset="2"/>
              <a:buChar char="§"/>
            </a:pPr>
            <a:r>
              <a:rPr lang="ru-RU" sz="1800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позитивного отношения к учебной деятельности и уверенность в собственных силах.</a:t>
            </a:r>
          </a:p>
          <a:p>
            <a:pPr marL="285750" lvl="0" indent="-285750" algn="just" fontAlgn="base">
              <a:buFont typeface="Wingdings" panose="05000000000000000000" pitchFamily="2" charset="2"/>
              <a:buChar char="§"/>
            </a:pPr>
            <a:r>
              <a:rPr lang="ru-RU" sz="1800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 активные участники коррекционно-образовательного </a:t>
            </a:r>
            <a:r>
              <a:rPr lang="ru-RU" sz="1800" dirty="0" err="1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преоцесса</a:t>
            </a:r>
            <a:r>
              <a:rPr lang="ru-RU" sz="1800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285750" lvl="0" indent="-285750" algn="just" fontAlgn="base">
              <a:buFont typeface="Wingdings" panose="05000000000000000000" pitchFamily="2" charset="2"/>
              <a:buChar char="§"/>
            </a:pPr>
            <a:r>
              <a:rPr lang="ru-RU" sz="1800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взяты на вооружение педагогами ДОУ и учителями-логопедами других учреждений</a:t>
            </a:r>
          </a:p>
          <a:p>
            <a:pPr marL="285750" lvl="0" indent="-285750" algn="just" fontAlgn="base">
              <a:buFont typeface="Wingdings" panose="05000000000000000000" pitchFamily="2" charset="2"/>
              <a:buChar char="§"/>
            </a:pPr>
            <a:r>
              <a:rPr lang="ru-RU" sz="1800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Созданная предметно-развивающая среда позволила обеспечить детям с ОВЗ комфортные условия для развития и успешной социализации.</a:t>
            </a:r>
            <a:endParaRPr lang="ru-RU" sz="1600" dirty="0">
              <a:solidFill>
                <a:srgbClr val="99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b="1" dirty="0">
                <a:solidFill>
                  <a:srgbClr val="990000"/>
                </a:solidFill>
              </a:rPr>
              <a:t> </a:t>
            </a: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3EE39DDD-9177-4507-AB24-7A8B8F0346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99" t="22360" r="4193" b="25785"/>
          <a:stretch/>
        </p:blipFill>
        <p:spPr>
          <a:xfrm>
            <a:off x="8800256" y="170845"/>
            <a:ext cx="1397285" cy="8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32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A94CD35E-0468-41FE-B8BC-A8F5C6981548}"/>
              </a:ext>
            </a:extLst>
          </p:cNvPr>
          <p:cNvSpPr txBox="1"/>
          <p:nvPr/>
        </p:nvSpPr>
        <p:spPr>
          <a:xfrm>
            <a:off x="2823592" y="584977"/>
            <a:ext cx="49895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ПРЕДМЕТНО-РАЗВИВАЮЩАЯ СРЕДА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5230EFC0-09AF-4047-9822-5B77ED89FB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764" y="3959374"/>
            <a:ext cx="3468092" cy="26010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CCC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AA643B0-6543-4552-9AE8-FCC0201D32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543" y="1285421"/>
            <a:ext cx="3260660" cy="24454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99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0203D3AF-8465-4679-926D-0F70FADA29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970" y="1285421"/>
            <a:ext cx="3223193" cy="24173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FFCC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E9ED6DE9-8A4D-435D-A41C-D7711656E1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970" y="3959374"/>
            <a:ext cx="3468092" cy="26010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CEC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6383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887488" y="1088901"/>
            <a:ext cx="7128792" cy="2723194"/>
          </a:xfrm>
          <a:prstGeom prst="roundRect">
            <a:avLst/>
          </a:prstGeom>
          <a:noFill/>
          <a:ln>
            <a:solidFill>
              <a:srgbClr val="CC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sz="24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Прекрасна речь, когда она, как ручеёк,</a:t>
            </a:r>
            <a:br>
              <a:rPr lang="ru-RU" sz="24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Бежит среди камней, чиста, нетороплива.</a:t>
            </a:r>
            <a:br>
              <a:rPr lang="ru-RU" sz="24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И ты готов внимать её поток</a:t>
            </a:r>
            <a:br>
              <a:rPr lang="ru-RU" sz="24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И восклицать: «О! Как же ты красива!».</a:t>
            </a:r>
          </a:p>
          <a:p>
            <a:pPr algn="ctr">
              <a:lnSpc>
                <a:spcPct val="150000"/>
              </a:lnSpc>
            </a:pPr>
            <a:r>
              <a:rPr lang="ru-RU" sz="24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      		Е. Щукина</a:t>
            </a:r>
            <a:endParaRPr lang="ru-RU" sz="1800" b="1" i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Picture background">
            <a:extLst>
              <a:ext uri="{FF2B5EF4-FFF2-40B4-BE49-F238E27FC236}">
                <a16:creationId xmlns:a16="http://schemas.microsoft.com/office/drawing/2014/main" xmlns="" id="{5C5AA9A0-1059-4F01-9A79-4CD6ED42BA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456" y="4041229"/>
            <a:ext cx="3600400" cy="2524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2795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C060D8C-1CE6-474A-8C9E-FF1C5D77DB48}"/>
              </a:ext>
            </a:extLst>
          </p:cNvPr>
          <p:cNvSpPr txBox="1"/>
          <p:nvPr/>
        </p:nvSpPr>
        <p:spPr>
          <a:xfrm>
            <a:off x="3471664" y="656854"/>
            <a:ext cx="16349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Литература: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xmlns="" id="{8C968E8E-291C-434F-8076-FAB9220A8C2B}"/>
              </a:ext>
            </a:extLst>
          </p:cNvPr>
          <p:cNvSpPr/>
          <p:nvPr/>
        </p:nvSpPr>
        <p:spPr>
          <a:xfrm>
            <a:off x="1743472" y="1232917"/>
            <a:ext cx="7920880" cy="532859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В.Н. Журавлева. Проектная деятельность старших дошкольников, - Волгоград: Учитель, 2009 г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Н.А. Виноградова, Е.П. Панкова. Образовательные проекты в детском саду, - М.: Айрис-пресс, 2008 г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В.А.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Деркунская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Проектная деятельность дошкольников, - М:Центр педагогического образования, 2012 г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О.В.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Бережнова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Л.Л. Тимофеева. Проектирование образовательной деятельности в детском саду, - М:Издательский дом «Цветной мир», 2013 г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Интернет-ресурс - 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http://ds83biy.edu22.info/images/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обобщение-опыта-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Тутушева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кроссенс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pdf</a:t>
            </a:r>
            <a:endParaRPr lang="ru-RU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О.Федина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Мир логики размышляем, рассуждаем, решаем, - М:ВИТА-ПРЕСС, 2018 г </a:t>
            </a:r>
          </a:p>
        </p:txBody>
      </p:sp>
    </p:spTree>
    <p:extLst>
      <p:ext uri="{BB962C8B-B14F-4D97-AF65-F5344CB8AC3E}">
        <p14:creationId xmlns:p14="http://schemas.microsoft.com/office/powerpoint/2010/main" val="404647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theme/theme1.xml><?xml version="1.0" encoding="utf-8"?>
<a:theme xmlns:a="http://schemas.openxmlformats.org/drawingml/2006/main" name="новый бежевый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новый бежевый</Template>
  <TotalTime>2466</TotalTime>
  <Words>1533</Words>
  <Application>Microsoft Office PowerPoint</Application>
  <PresentationFormat>Произвольный</PresentationFormat>
  <Paragraphs>161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новый бежевый</vt:lpstr>
      <vt:lpstr>«ПРЕДУПРЕЖДЕНИЕ НАРУШЕНИЙ РАЗВИТИЯ СВЯЗНОЙ РЕЧИ У ДЕТЕЙ С ПАТОЛОГИЯМИ ЗРЕНИЯ ПОСРЕДСТВОМ ИННОВАЦИОННЫХ ТЕХНОЛОГИЙ»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admin</cp:lastModifiedBy>
  <cp:revision>153</cp:revision>
  <dcterms:created xsi:type="dcterms:W3CDTF">2022-12-28T09:32:23Z</dcterms:created>
  <dcterms:modified xsi:type="dcterms:W3CDTF">2025-12-11T10:42:07Z</dcterms:modified>
</cp:coreProperties>
</file>