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7" r:id="rId1"/>
  </p:sldMasterIdLst>
  <p:notesMasterIdLst>
    <p:notesMasterId r:id="rId12"/>
  </p:notesMasterIdLst>
  <p:sldIdLst>
    <p:sldId id="259" r:id="rId2"/>
    <p:sldId id="256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83" autoAdjust="0"/>
    <p:restoredTop sz="94680" autoAdjust="0"/>
  </p:normalViewPr>
  <p:slideViewPr>
    <p:cSldViewPr>
      <p:cViewPr>
        <p:scale>
          <a:sx n="100" d="100"/>
          <a:sy n="100" d="100"/>
        </p:scale>
        <p:origin x="-936" y="-1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3" y="289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4C7876-2109-4F1D-B932-0EEF3E8470B8}" type="datetimeFigureOut">
              <a:rPr lang="ru-RU" smtClean="0"/>
              <a:t>06.06.2022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10C2DD-61BD-448B-90B8-CB90B803F7F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92005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10C2DD-61BD-448B-90B8-CB90B803F7F6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84772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pPr>
              <a:defRPr/>
            </a:pPr>
            <a:fld id="{116960D6-7550-4E25-A888-D968AFD06C6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pPr>
              <a:defRPr/>
            </a:pPr>
            <a:fld id="{836C95C4-5D9B-4122-8691-5C74CD3C820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A511BA9-300E-4DA1-BF01-F851E538A9F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8FED0D4-422E-42E9-BBDE-3878B1F1C85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pPr>
              <a:defRPr/>
            </a:pPr>
            <a:fld id="{F4A3C09B-4374-4E66-99C9-939605E4952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83CB707-FABB-4257-A964-85226B68005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B79B28A-26B8-41D4-A15D-C4CAE3575E8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23A387-234D-49CC-8470-242DA04E24B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EF85DA-1262-4943-9C90-6E048FEFEB6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93A4AF-445B-4F1E-98D0-51A93ECA9A8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2F8AF9-A898-4A60-8BCE-BDE46F51582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7DC2B9A0-E16C-4628-B1F6-FABCFE71C5C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8" r:id="rId1"/>
    <p:sldLayoutId id="2147483769" r:id="rId2"/>
    <p:sldLayoutId id="2147483770" r:id="rId3"/>
    <p:sldLayoutId id="2147483771" r:id="rId4"/>
    <p:sldLayoutId id="2147483772" r:id="rId5"/>
    <p:sldLayoutId id="2147483773" r:id="rId6"/>
    <p:sldLayoutId id="2147483774" r:id="rId7"/>
    <p:sldLayoutId id="2147483775" r:id="rId8"/>
    <p:sldLayoutId id="2147483776" r:id="rId9"/>
    <p:sldLayoutId id="2147483777" r:id="rId10"/>
    <p:sldLayoutId id="2147483778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5"/>
          <p:cNvSpPr>
            <a:spLocks noGrp="1" noChangeArrowheads="1"/>
          </p:cNvSpPr>
          <p:nvPr>
            <p:ph type="title"/>
          </p:nvPr>
        </p:nvSpPr>
        <p:spPr>
          <a:xfrm>
            <a:off x="33908" y="-603448"/>
            <a:ext cx="9073008" cy="7056784"/>
          </a:xfrm>
        </p:spPr>
        <p:txBody>
          <a:bodyPr>
            <a:normAutofit/>
          </a:bodyPr>
          <a:lstStyle/>
          <a:p>
            <a:pPr algn="ctr" eaLnBrk="1" hangingPunct="1"/>
            <a:r>
              <a:rPr lang="ru-RU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омплексный подход к преодолению заикания</a:t>
            </a:r>
            <a:r>
              <a:rPr lang="ru-RU" dirty="0" smtClean="0">
                <a:solidFill>
                  <a:srgbClr val="008000"/>
                </a:solidFill>
              </a:rPr>
              <a:t/>
            </a:r>
            <a:br>
              <a:rPr lang="ru-RU" dirty="0" smtClean="0">
                <a:solidFill>
                  <a:srgbClr val="008000"/>
                </a:solidFill>
              </a:rPr>
            </a:br>
            <a:r>
              <a:rPr lang="ru-RU" dirty="0">
                <a:solidFill>
                  <a:srgbClr val="008000"/>
                </a:solidFill>
              </a:rPr>
              <a:t/>
            </a:r>
            <a:br>
              <a:rPr lang="ru-RU" dirty="0">
                <a:solidFill>
                  <a:srgbClr val="008000"/>
                </a:solidFill>
              </a:rPr>
            </a:br>
            <a:r>
              <a:rPr lang="ru-RU" dirty="0" smtClean="0">
                <a:solidFill>
                  <a:srgbClr val="008000"/>
                </a:solidFill>
              </a:rPr>
              <a:t/>
            </a:r>
            <a:br>
              <a:rPr lang="ru-RU" dirty="0" smtClean="0">
                <a:solidFill>
                  <a:srgbClr val="008000"/>
                </a:solidFill>
              </a:rPr>
            </a:br>
            <a:r>
              <a:rPr lang="ru-RU" dirty="0">
                <a:solidFill>
                  <a:srgbClr val="008000"/>
                </a:solidFill>
              </a:rPr>
              <a:t/>
            </a:r>
            <a:br>
              <a:rPr lang="ru-RU" dirty="0">
                <a:solidFill>
                  <a:srgbClr val="008000"/>
                </a:solidFill>
              </a:rPr>
            </a:br>
            <a:r>
              <a:rPr lang="ru-RU" dirty="0" smtClean="0">
                <a:solidFill>
                  <a:srgbClr val="008000"/>
                </a:solidFill>
              </a:rPr>
              <a:t/>
            </a:r>
            <a:br>
              <a:rPr lang="ru-RU" dirty="0" smtClean="0">
                <a:solidFill>
                  <a:srgbClr val="008000"/>
                </a:solidFill>
              </a:rPr>
            </a:br>
            <a:r>
              <a:rPr lang="ru-RU" dirty="0">
                <a:solidFill>
                  <a:srgbClr val="008000"/>
                </a:solidFill>
              </a:rPr>
              <a:t/>
            </a:r>
            <a:br>
              <a:rPr lang="ru-RU" dirty="0">
                <a:solidFill>
                  <a:srgbClr val="008000"/>
                </a:solidFill>
              </a:rPr>
            </a:br>
            <a:r>
              <a:rPr lang="ru-RU" dirty="0" smtClean="0">
                <a:solidFill>
                  <a:srgbClr val="008000"/>
                </a:solidFill>
              </a:rPr>
              <a:t/>
            </a:r>
            <a:br>
              <a:rPr lang="ru-RU" dirty="0" smtClean="0">
                <a:solidFill>
                  <a:srgbClr val="008000"/>
                </a:solidFill>
              </a:rPr>
            </a:br>
            <a:r>
              <a:rPr lang="ru-RU" dirty="0">
                <a:solidFill>
                  <a:srgbClr val="008000"/>
                </a:solidFill>
              </a:rPr>
              <a:t/>
            </a:r>
            <a:br>
              <a:rPr lang="ru-RU" dirty="0">
                <a:solidFill>
                  <a:srgbClr val="008000"/>
                </a:solidFill>
              </a:rPr>
            </a:b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Подготовила: учитель-логопед </a:t>
            </a:r>
            <a:b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ГБУ ДО ЦППМСП Выборгского района</a:t>
            </a:r>
            <a:b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Евстигнеева Анна Алексеевна</a:t>
            </a:r>
            <a:endPara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196752"/>
            <a:ext cx="5178152" cy="36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560" y="260649"/>
            <a:ext cx="8280920" cy="720080"/>
          </a:xfrm>
        </p:spPr>
        <p:txBody>
          <a:bodyPr>
            <a:noAutofit/>
          </a:bodyPr>
          <a:lstStyle/>
          <a:p>
            <a:pPr eaLnBrk="1" hangingPunct="1"/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Определение и причины заикания</a:t>
            </a:r>
            <a:endParaRPr lang="ru-RU" sz="3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1000" y="764704"/>
            <a:ext cx="8458200" cy="5616624"/>
          </a:xfrm>
        </p:spPr>
        <p:txBody>
          <a:bodyPr>
            <a:noAutofit/>
          </a:bodyPr>
          <a:lstStyle/>
          <a:p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аикание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– нарушение темпо-ритмической организации речи, обусловленное судорожным состоянием мышц речевого аппарата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Причины заикания:</a:t>
            </a:r>
          </a:p>
          <a:p>
            <a:pPr marL="457200" indent="-457200"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Поражения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нервной системы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Особенности формирования функциональной асимметрии мозга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Индивидуальные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особенности протекания речевого онтогенеза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>
              <a:buAutoNum type="arabicPeriod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Генетический фактор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>
              <a:buAutoNum type="arabicPeriod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Наличие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психической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травматизации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>
              <a:buAutoNum type="arabicPeriod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Определённый возраст ребёнка.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/>
            </a:pPr>
            <a:endParaRPr lang="ru-RU" dirty="0" smtClean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884096" cy="86409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Комплексный подход к преодолению заикания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1124744"/>
            <a:ext cx="8686800" cy="54726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Под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современным комплексным подходом к преодолению заикания понимается лечебно-педагогическое воздействие на разные стороны психофизиологического состояния заикающегося разными средствами и усилиями разных специалистов.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В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комплекс лечебно-педагогических мероприятий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входят:</a:t>
            </a:r>
          </a:p>
          <a:p>
            <a:pPr marL="514350" indent="-514350">
              <a:buAutoNum type="arabicPeriod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Лечебные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препараты и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процедуры</a:t>
            </a:r>
          </a:p>
          <a:p>
            <a:pPr marL="514350" indent="-514350">
              <a:buAutoNum type="arabicPeriod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Психотерапия </a:t>
            </a:r>
          </a:p>
          <a:p>
            <a:pPr marL="514350" indent="-514350">
              <a:buAutoNum type="arabicPeriod"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Л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огопедические занятия </a:t>
            </a:r>
          </a:p>
          <a:p>
            <a:pPr marL="514350" indent="-514350">
              <a:buAutoNum type="arabicPeriod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Логопедическая ритмика </a:t>
            </a:r>
          </a:p>
          <a:p>
            <a:pPr marL="514350" indent="-514350">
              <a:buAutoNum type="arabicPeriod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Лечебная физкультура и физические упражнения</a:t>
            </a:r>
          </a:p>
        </p:txBody>
      </p:sp>
    </p:spTree>
    <p:extLst>
      <p:ext uri="{BB962C8B-B14F-4D97-AF65-F5344CB8AC3E}">
        <p14:creationId xmlns:p14="http://schemas.microsoft.com/office/powerpoint/2010/main" val="2784107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884096" cy="86409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Комплексный подход к преодолению заикания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1124744"/>
            <a:ext cx="8686800" cy="518457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 smtClean="0"/>
              <a:t>   </a:t>
            </a:r>
            <a:r>
              <a:rPr lang="ru-RU" dirty="0" smtClean="0">
                <a:solidFill>
                  <a:srgbClr val="FF0000"/>
                </a:solidFill>
              </a:rPr>
              <a:t>Цель -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устранение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или ослабление речевых судорог и сопутствующих расстройств голоса, дыхания, моторики и речи; оздоровление и укрепление нервной системы и всего организма в целом; избавление ребенка от неправильного отношения к своему речевому дефекту, от психологических наслоений, перевоспитание его личности и поведения.</a:t>
            </a:r>
          </a:p>
          <a:p>
            <a:pPr marL="0" indent="0">
              <a:buNone/>
            </a:pPr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6" name="Picture 2" descr="https://cdn.culture.ru/images/67c868a9-f835-5925-8009-95df9b8b908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9" y="3547528"/>
            <a:ext cx="3240360" cy="2840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964472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884096" cy="86409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Комплексный подход к преодолению заикания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1124744"/>
            <a:ext cx="8686800" cy="518457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Медицинское воздействие:</a:t>
            </a:r>
          </a:p>
          <a:p>
            <a:pPr marL="0" indent="0"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Медикаментозное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укрепление нервной системы и различные виды физиотерапии – способствует нормализации функций нервной системы ребенка и создает благоприятный фон для психотерапии, для активной логопедической работы.</a:t>
            </a:r>
          </a:p>
          <a:p>
            <a:pPr marL="0" indent="0" algn="ctr">
              <a:buNone/>
            </a:pPr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2" name="Picture 4" descr="https://psihosomatology.ru/wp-content/uploads/2021/01/24712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356992"/>
            <a:ext cx="3816424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374835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884096" cy="86409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Комплексный подход к преодолению заикания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1124744"/>
            <a:ext cx="8686800" cy="518457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Психотерапевтическое 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воздействие:</a:t>
            </a:r>
          </a:p>
          <a:p>
            <a:pPr marL="0" indent="0" algn="just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Проводится 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 протяжении всей логопедической работы. Оно состоит в том, что ребенка постоянно убеждают, что он может и должен говорить без заикания; фиксируют его внимание на успехах в этом направлении, обязательно в присутствии сверстников, воспитателей или родителей.</a:t>
            </a:r>
            <a:endPara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645024"/>
            <a:ext cx="4156720" cy="27004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218470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884096" cy="86409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Комплексный подход к преодолению заикания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1052736"/>
            <a:ext cx="8686800" cy="576064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5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Логопедическое </a:t>
            </a:r>
            <a:r>
              <a:rPr lang="ru-RU" sz="35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воздействие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indent="0" algn="just">
              <a:buNone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Осуществляется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на протяжении длительного, регулярного, систематического курса занятий.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2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Логопедическая работа </a:t>
            </a:r>
          </a:p>
          <a:p>
            <a:pPr marL="0" indent="0" algn="just">
              <a:buNone/>
            </a:pPr>
            <a:r>
              <a:rPr lang="ru-RU" sz="2400" dirty="0" smtClean="0"/>
              <a:t>  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Подразделяется на две части: подготовительную и активную тренировку плавности и слитности речи. </a:t>
            </a:r>
          </a:p>
          <a:p>
            <a:pPr marL="0" indent="0"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первую часть включается: коррекция дыхания, регистра и тембра голоса; выработка правильного ритма и темпа речи; овладение «эталонами», «формулами» речи; выявление потенциальных речевых возможностей заикающихся. </a:t>
            </a:r>
          </a:p>
          <a:p>
            <a:pPr marL="0" indent="0"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Во второй части логопедической работы, продолжая занятия по тренировке плавности и слитности речи, закрепляются навыки слитной речи до ее автоматизации.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477857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884096" cy="86409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Комплексный подход к преодолению заикания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1052736"/>
            <a:ext cx="8686800" cy="576064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Логопедическая 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ритмика:</a:t>
            </a:r>
          </a:p>
          <a:p>
            <a:pPr marL="0" indent="0" algn="just">
              <a:buNone/>
            </a:pPr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Состоит 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из системы разнообразных упражнений и игр с движениями под музыку или в сочетании с речью детей. Такие упражнения и игры способствуют развитию общей и речевой моторики, развивают координацию движений, умение управлять собой, включаться в деятельность по сигналу, воспитывают чувство ритма. Они призваны также снимать общую скованность, напряжение. Большое внимание при этом уделяется развитию внимания у детей.</a:t>
            </a:r>
          </a:p>
          <a:p>
            <a:pPr marL="0" indent="0" algn="just">
              <a:buNone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    </a:t>
            </a:r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293096"/>
            <a:ext cx="3528392" cy="23665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529690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884096" cy="86409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Комплексный подход к преодолению заикания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1052736"/>
            <a:ext cx="8686800" cy="576064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Лечебная физкультура и физические упражнения:</a:t>
            </a:r>
            <a:endParaRPr lang="ru-RU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Лечебная 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физкультура и физические упражнения, развивая мышечную систему, усиливают работу важнейших жизненных органов – легких и сердца, повышают обмен веществ. Они способствуют укреплению силы и морального духа ребенка, развивают координированные и точные движения, помогают избавиться от скованности или, наоборот, от расторможенности движений, способствуют воспитанию дисциплинированности и собранности.</a:t>
            </a:r>
          </a:p>
          <a:p>
            <a:pPr marL="0" indent="0" algn="just">
              <a:buNone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    </a:t>
            </a:r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4725144"/>
            <a:ext cx="2990448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2082798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332656"/>
            <a:ext cx="8686800" cy="962744"/>
          </a:xfrm>
        </p:spPr>
        <p:txBody>
          <a:bodyPr>
            <a:normAutofit/>
          </a:bodyPr>
          <a:lstStyle/>
          <a:p>
            <a:pPr algn="ctr"/>
            <a:r>
              <a:rPr lang="ru-RU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4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43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196752"/>
            <a:ext cx="7272808" cy="504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8945102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217</TotalTime>
  <Words>430</Words>
  <Application>Microsoft Office PowerPoint</Application>
  <PresentationFormat>Экран (4:3)</PresentationFormat>
  <Paragraphs>43</Paragraphs>
  <Slides>10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7" baseType="lpstr">
      <vt:lpstr>Arial</vt:lpstr>
      <vt:lpstr>Calibri</vt:lpstr>
      <vt:lpstr>Arial Black</vt:lpstr>
      <vt:lpstr>Wingdings</vt:lpstr>
      <vt:lpstr>Times New Roman</vt:lpstr>
      <vt:lpstr>Wingdings 2</vt:lpstr>
      <vt:lpstr>Трек</vt:lpstr>
      <vt:lpstr>Комплексный подход к преодолению заикания        Подготовила: учитель-логопед  ГБУ ДО ЦППМСП Выборгского района Евстигнеева Анна Алексеевна</vt:lpstr>
      <vt:lpstr>Определение и причины заикания</vt:lpstr>
      <vt:lpstr>Комплексный подход к преодолению заикания</vt:lpstr>
      <vt:lpstr>Комплексный подход к преодолению заикания</vt:lpstr>
      <vt:lpstr>Комплексный подход к преодолению заикания</vt:lpstr>
      <vt:lpstr>Комплексный подход к преодолению заикания</vt:lpstr>
      <vt:lpstr>Комплексный подход к преодолению заикания</vt:lpstr>
      <vt:lpstr>Комплексный подход к преодолению заикания</vt:lpstr>
      <vt:lpstr>Комплексный подход к преодолению заикания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Пользователь Windows</cp:lastModifiedBy>
  <cp:revision>17</cp:revision>
  <dcterms:created xsi:type="dcterms:W3CDTF">2009-09-01T14:09:43Z</dcterms:created>
  <dcterms:modified xsi:type="dcterms:W3CDTF">2022-06-06T11:28:31Z</dcterms:modified>
</cp:coreProperties>
</file>