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Default Extension="png" ContentType="image/png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15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64" r:id="rId2"/>
    <p:sldId id="260" r:id="rId3"/>
    <p:sldId id="265" r:id="rId4"/>
    <p:sldId id="263" r:id="rId5"/>
    <p:sldId id="268" r:id="rId6"/>
    <p:sldId id="269" r:id="rId7"/>
    <p:sldId id="270" r:id="rId8"/>
    <p:sldId id="271" r:id="rId9"/>
    <p:sldId id="281" r:id="rId10"/>
    <p:sldId id="280" r:id="rId11"/>
    <p:sldId id="282" r:id="rId12"/>
    <p:sldId id="283" r:id="rId13"/>
    <p:sldId id="284" r:id="rId14"/>
    <p:sldId id="287" r:id="rId15"/>
    <p:sldId id="286" r:id="rId16"/>
  </p:sldIdLst>
  <p:sldSz cx="9144000" cy="5143500" type="screen16x9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xmlns="" val="0"/>
    </p:ext>
    <p:ext uri="{D31A062A-798A-4329-ABDD-BBA856620510}">
      <p14:defaultImageDpi xmlns:p14="http://schemas.microsoft.com/office/powerpoint/2010/main" xmlns="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91" d="100"/>
          <a:sy n="91" d="100"/>
        </p:scale>
        <p:origin x="-786" y="-96"/>
      </p:cViewPr>
      <p:guideLst>
        <p:guide orient="horz" pos="162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presProps" Target="pres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1597824"/>
            <a:ext cx="7772400" cy="1102519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371600" y="2914650"/>
            <a:ext cx="6400800" cy="131445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68C9733-CAA3-4248-8305-C318C7D6A2D3}" type="datetimeFigureOut">
              <a:rPr lang="ru-RU" smtClean="0"/>
              <a:pPr/>
              <a:t>24.12.2025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08824E3-26C5-4143-9624-067778E61E08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1919620286"/>
      </p:ext>
    </p:extLst>
  </p:cSld>
  <p:clrMapOvr>
    <a:masterClrMapping/>
  </p:clrMapOvr>
  <p:transition spd="slow">
    <p:circle/>
  </p:transition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68C9733-CAA3-4248-8305-C318C7D6A2D3}" type="datetimeFigureOut">
              <a:rPr lang="ru-RU" smtClean="0"/>
              <a:pPr/>
              <a:t>24.12.2025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08824E3-26C5-4143-9624-067778E61E08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3328964584"/>
      </p:ext>
    </p:extLst>
  </p:cSld>
  <p:clrMapOvr>
    <a:masterClrMapping/>
  </p:clrMapOvr>
  <p:transition spd="slow">
    <p:circle/>
  </p:transition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3305176"/>
            <a:ext cx="7772400" cy="1021556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3" y="2180035"/>
            <a:ext cx="7772400" cy="1125140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68C9733-CAA3-4248-8305-C318C7D6A2D3}" type="datetimeFigureOut">
              <a:rPr lang="ru-RU" smtClean="0"/>
              <a:pPr/>
              <a:t>24.12.2025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08824E3-26C5-4143-9624-067778E61E08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3302397020"/>
      </p:ext>
    </p:extLst>
  </p:cSld>
  <p:clrMapOvr>
    <a:masterClrMapping/>
  </p:clrMapOvr>
  <p:transition spd="slow">
    <p:circle/>
  </p:transition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sz="half" idx="1"/>
          </p:nvPr>
        </p:nvSpPr>
        <p:spPr>
          <a:xfrm>
            <a:off x="457200" y="900115"/>
            <a:ext cx="4038600" cy="2545556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4648200" y="900115"/>
            <a:ext cx="4038600" cy="2545556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68C9733-CAA3-4248-8305-C318C7D6A2D3}" type="datetimeFigureOut">
              <a:rPr lang="ru-RU" smtClean="0"/>
              <a:pPr/>
              <a:t>24.12.2025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08824E3-26C5-4143-9624-067778E61E08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758358204"/>
      </p:ext>
    </p:extLst>
  </p:cSld>
  <p:clrMapOvr>
    <a:masterClrMapping/>
  </p:clrMapOvr>
  <p:transition spd="slow">
    <p:circle/>
  </p:transition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05979"/>
            <a:ext cx="8229600" cy="857250"/>
          </a:xfrm>
        </p:spPr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151335"/>
            <a:ext cx="4040188" cy="47982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457200" y="1631156"/>
            <a:ext cx="4040188" cy="2963466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45033" y="1151335"/>
            <a:ext cx="4041775" cy="47982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Объект 5"/>
          <p:cNvSpPr>
            <a:spLocks noGrp="1"/>
          </p:cNvSpPr>
          <p:nvPr>
            <p:ph sz="quarter" idx="4"/>
          </p:nvPr>
        </p:nvSpPr>
        <p:spPr>
          <a:xfrm>
            <a:off x="4645033" y="1631156"/>
            <a:ext cx="4041775" cy="2963466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68C9733-CAA3-4248-8305-C318C7D6A2D3}" type="datetimeFigureOut">
              <a:rPr lang="ru-RU" smtClean="0"/>
              <a:pPr/>
              <a:t>24.12.2025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08824E3-26C5-4143-9624-067778E61E08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3432158938"/>
      </p:ext>
    </p:extLst>
  </p:cSld>
  <p:clrMapOvr>
    <a:masterClrMapping/>
  </p:clrMapOvr>
  <p:transition spd="slow">
    <p:circle/>
  </p:transition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68C9733-CAA3-4248-8305-C318C7D6A2D3}" type="datetimeFigureOut">
              <a:rPr lang="ru-RU" smtClean="0"/>
              <a:pPr/>
              <a:t>24.12.2025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08824E3-26C5-4143-9624-067778E61E08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3092284601"/>
      </p:ext>
    </p:extLst>
  </p:cSld>
  <p:clrMapOvr>
    <a:masterClrMapping/>
  </p:clrMapOvr>
  <p:transition spd="slow">
    <p:circle/>
  </p:transition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68C9733-CAA3-4248-8305-C318C7D6A2D3}" type="datetimeFigureOut">
              <a:rPr lang="ru-RU" smtClean="0"/>
              <a:pPr/>
              <a:t>24.12.2025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08824E3-26C5-4143-9624-067778E61E08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1087700549"/>
      </p:ext>
    </p:extLst>
  </p:cSld>
  <p:clrMapOvr>
    <a:masterClrMapping/>
  </p:clrMapOvr>
  <p:transition spd="slow">
    <p:circle/>
  </p:transition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11" y="204787"/>
            <a:ext cx="3008313" cy="8715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3575050" y="204793"/>
            <a:ext cx="5111750" cy="438983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57211" y="1076328"/>
            <a:ext cx="3008313" cy="3518297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68C9733-CAA3-4248-8305-C318C7D6A2D3}" type="datetimeFigureOut">
              <a:rPr lang="ru-RU" smtClean="0"/>
              <a:pPr/>
              <a:t>24.12.2025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08824E3-26C5-4143-9624-067778E61E08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2220401926"/>
      </p:ext>
    </p:extLst>
  </p:cSld>
  <p:clrMapOvr>
    <a:masterClrMapping/>
  </p:clrMapOvr>
  <p:transition spd="slow">
    <p:circle/>
  </p:transition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2288" y="3600451"/>
            <a:ext cx="5486400" cy="425054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792288" y="459581"/>
            <a:ext cx="5486400" cy="30861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792288" y="4025508"/>
            <a:ext cx="5486400" cy="603647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68C9733-CAA3-4248-8305-C318C7D6A2D3}" type="datetimeFigureOut">
              <a:rPr lang="ru-RU" smtClean="0"/>
              <a:pPr/>
              <a:t>24.12.2025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08824E3-26C5-4143-9624-067778E61E08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975988919"/>
      </p:ext>
    </p:extLst>
  </p:cSld>
  <p:clrMapOvr>
    <a:masterClrMapping/>
  </p:clrMapOvr>
  <p:transition spd="slow">
    <p:circle/>
  </p:transition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68C9733-CAA3-4248-8305-C318C7D6A2D3}" type="datetimeFigureOut">
              <a:rPr lang="ru-RU" smtClean="0"/>
              <a:pPr/>
              <a:t>24.12.2025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08824E3-26C5-4143-9624-067778E61E08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1343893896"/>
      </p:ext>
    </p:extLst>
  </p:cSld>
  <p:clrMapOvr>
    <a:masterClrMapping/>
  </p:clrMapOvr>
  <p:transition spd="slow">
    <p:circle/>
  </p:transition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154783"/>
            <a:ext cx="2057400" cy="3290888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154783"/>
            <a:ext cx="6019800" cy="3290888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68C9733-CAA3-4248-8305-C318C7D6A2D3}" type="datetimeFigureOut">
              <a:rPr lang="ru-RU" smtClean="0"/>
              <a:pPr/>
              <a:t>24.12.2025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08824E3-26C5-4143-9624-067778E61E08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3178565512"/>
      </p:ext>
    </p:extLst>
  </p:cSld>
  <p:clrMapOvr>
    <a:masterClrMapping/>
  </p:clrMapOvr>
  <p:transition spd="slow">
    <p:circle/>
  </p:transition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05979"/>
            <a:ext cx="8229600" cy="85725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200151"/>
            <a:ext cx="8229600" cy="3394472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457200" y="4767264"/>
            <a:ext cx="21336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68C9733-CAA3-4248-8305-C318C7D6A2D3}" type="datetimeFigureOut">
              <a:rPr lang="ru-RU" smtClean="0"/>
              <a:pPr/>
              <a:t>24.12.2025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3124200" y="4767264"/>
            <a:ext cx="28956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6553200" y="4767264"/>
            <a:ext cx="21336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08824E3-26C5-4143-9624-067778E61E08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4138293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ransition spd="slow">
    <p:circle/>
  </p:transition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7.jpeg"/><Relationship Id="rId4" Type="http://schemas.openxmlformats.org/officeDocument/2006/relationships/image" Target="../media/image6.pn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0.pn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14.jpeg"/><Relationship Id="rId4" Type="http://schemas.openxmlformats.org/officeDocument/2006/relationships/image" Target="../media/image13.jpe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17.jpeg"/><Relationship Id="rId4" Type="http://schemas.openxmlformats.org/officeDocument/2006/relationships/image" Target="../media/image16.jpe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20.png"/><Relationship Id="rId4" Type="http://schemas.openxmlformats.org/officeDocument/2006/relationships/image" Target="../media/image19.jpe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pn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23.png"/><Relationship Id="rId4" Type="http://schemas.openxmlformats.org/officeDocument/2006/relationships/image" Target="../media/image22.pn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4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26.png"/><Relationship Id="rId4" Type="http://schemas.openxmlformats.org/officeDocument/2006/relationships/image" Target="../media/image25.jpe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7.pn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29.png"/><Relationship Id="rId4" Type="http://schemas.openxmlformats.org/officeDocument/2006/relationships/image" Target="../media/image28.png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4099" name="Picture 3" descr="C:\Users\User\Downloads\WhatsApp Image 2023-01-17 at 11.18.57.jpeg"/>
          <p:cNvPicPr>
            <a:picLocks noGrp="1" noChangeAspect="1" noChangeArrowheads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51435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pic>
        <p:nvPicPr>
          <p:cNvPr id="5" name="Picture 2" descr="C:\Users\User\Desktop\1580922990.png"/>
          <p:cNvPicPr>
            <a:picLocks noChangeAspect="1" noChangeArrowheads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 l="6733" t="12906" r="42050" b="13472"/>
          <a:stretch/>
        </p:blipFill>
        <p:spPr bwMode="auto">
          <a:xfrm>
            <a:off x="3060973" y="1422322"/>
            <a:ext cx="3094061" cy="2520280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Прямоугольник 3"/>
          <p:cNvSpPr/>
          <p:nvPr/>
        </p:nvSpPr>
        <p:spPr>
          <a:xfrm>
            <a:off x="755576" y="411510"/>
            <a:ext cx="7704856" cy="101566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ctr" fontAlgn="base"/>
            <a:r>
              <a:rPr lang="ru-RU" sz="3000" dirty="0">
                <a:solidFill>
                  <a:srgbClr val="C00000"/>
                </a:solidFill>
                <a:effectLst>
                  <a:glow rad="63500">
                    <a:srgbClr val="F79646">
                      <a:satMod val="175000"/>
                      <a:alpha val="40000"/>
                    </a:srgbClr>
                  </a:glow>
                </a:effectLst>
                <a:latin typeface="Arial" panose="020B0604020202020204" pitchFamily="34" charset="0"/>
                <a:cs typeface="Arial" panose="020B0604020202020204" pitchFamily="34" charset="0"/>
              </a:rPr>
              <a:t>27 января Международный День </a:t>
            </a:r>
            <a:endParaRPr lang="ru-RU" sz="3000" dirty="0" smtClean="0">
              <a:solidFill>
                <a:srgbClr val="C00000"/>
              </a:solidFill>
              <a:effectLst>
                <a:glow rad="63500">
                  <a:srgbClr val="F79646">
                    <a:satMod val="175000"/>
                    <a:alpha val="40000"/>
                  </a:srgbClr>
                </a:glow>
              </a:effectLst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lvl="0" algn="ctr" fontAlgn="base"/>
            <a:r>
              <a:rPr lang="ru-RU" sz="3000" dirty="0" smtClean="0">
                <a:solidFill>
                  <a:srgbClr val="C00000"/>
                </a:solidFill>
                <a:effectLst>
                  <a:glow rad="63500">
                    <a:srgbClr val="F79646">
                      <a:satMod val="175000"/>
                      <a:alpha val="40000"/>
                    </a:srgbClr>
                  </a:glow>
                </a:effectLst>
                <a:latin typeface="Arial" panose="020B0604020202020204" pitchFamily="34" charset="0"/>
                <a:cs typeface="Arial" panose="020B0604020202020204" pitchFamily="34" charset="0"/>
              </a:rPr>
              <a:t>памяти </a:t>
            </a:r>
            <a:r>
              <a:rPr lang="ru-RU" sz="3000" dirty="0">
                <a:solidFill>
                  <a:srgbClr val="C00000"/>
                </a:solidFill>
                <a:effectLst>
                  <a:glow rad="63500">
                    <a:srgbClr val="F79646">
                      <a:satMod val="175000"/>
                      <a:alpha val="40000"/>
                    </a:srgbClr>
                  </a:glow>
                </a:effectLst>
                <a:latin typeface="Arial" panose="020B0604020202020204" pitchFamily="34" charset="0"/>
                <a:cs typeface="Arial" panose="020B0604020202020204" pitchFamily="34" charset="0"/>
              </a:rPr>
              <a:t>жертв Холокоста</a:t>
            </a:r>
          </a:p>
        </p:txBody>
      </p:sp>
      <p:sp>
        <p:nvSpPr>
          <p:cNvPr id="8" name="Прямоугольник 7"/>
          <p:cNvSpPr/>
          <p:nvPr/>
        </p:nvSpPr>
        <p:spPr>
          <a:xfrm>
            <a:off x="0" y="3867894"/>
            <a:ext cx="8964488" cy="58477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3200" dirty="0" smtClean="0">
                <a:solidFill>
                  <a:srgbClr val="C00000"/>
                </a:solidFill>
                <a:effectLst>
                  <a:glow rad="63500">
                    <a:srgbClr val="F79646">
                      <a:satMod val="175000"/>
                      <a:alpha val="40000"/>
                    </a:srgbClr>
                  </a:glow>
                </a:effectLst>
                <a:latin typeface="Arial" panose="020B0604020202020204" pitchFamily="34" charset="0"/>
                <a:ea typeface="Times New Roman"/>
                <a:cs typeface="Arial" panose="020B0604020202020204" pitchFamily="34" charset="0"/>
              </a:rPr>
              <a:t> </a:t>
            </a:r>
            <a:r>
              <a:rPr lang="ru-RU" sz="3000" dirty="0" smtClean="0">
                <a:solidFill>
                  <a:srgbClr val="C00000"/>
                </a:solidFill>
                <a:effectLst>
                  <a:glow rad="63500">
                    <a:srgbClr val="F79646">
                      <a:satMod val="175000"/>
                      <a:alpha val="40000"/>
                    </a:srgbClr>
                  </a:glow>
                </a:effectLst>
                <a:latin typeface="Arial" panose="020B0604020202020204" pitchFamily="34" charset="0"/>
                <a:ea typeface="Times New Roman"/>
                <a:cs typeface="Arial" panose="020B0604020202020204" pitchFamily="34" charset="0"/>
              </a:rPr>
              <a:t>«Взгляд сквозь историю: память о Холокосте»</a:t>
            </a:r>
            <a:endParaRPr lang="ru-RU" sz="3000" dirty="0">
              <a:solidFill>
                <a:srgbClr val="C00000"/>
              </a:solidFill>
              <a:effectLst>
                <a:glow rad="63500">
                  <a:srgbClr val="F79646">
                    <a:satMod val="175000"/>
                    <a:alpha val="40000"/>
                  </a:srgbClr>
                </a:glow>
              </a:effectLst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742782983"/>
      </p:ext>
    </p:extLst>
  </p:cSld>
  <p:clrMapOvr>
    <a:masterClrMapping/>
  </p:clrMapOvr>
  <p:transition spd="slow" advClick="0" advTm="3000">
    <p:circle/>
  </p:transition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4099" name="Picture 3" descr="C:\Users\User\Downloads\WhatsApp Image 2023-01-17 at 11.18.57.jpeg"/>
          <p:cNvPicPr>
            <a:picLocks noGrp="1" noChangeAspect="1" noChangeArrowheads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51435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Прямоугольник 4"/>
          <p:cNvSpPr/>
          <p:nvPr/>
        </p:nvSpPr>
        <p:spPr>
          <a:xfrm>
            <a:off x="539552" y="483518"/>
            <a:ext cx="6696744" cy="397031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/>
            <a:r>
              <a:rPr lang="ru-RU" sz="2800" dirty="0">
                <a:solidFill>
                  <a:srgbClr val="C00000"/>
                </a:solidFill>
                <a:effectLst>
                  <a:glow rad="63500">
                    <a:srgbClr val="F79646">
                      <a:satMod val="175000"/>
                      <a:alpha val="40000"/>
                    </a:srgbClr>
                  </a:glow>
                </a:effectLst>
                <a:latin typeface="Arial" panose="020B0604020202020204" pitchFamily="34" charset="0"/>
                <a:cs typeface="Arial" panose="020B0604020202020204" pitchFamily="34" charset="0"/>
              </a:rPr>
              <a:t>Вершина зла, жестокости и мрака.</a:t>
            </a:r>
            <a:br>
              <a:rPr lang="ru-RU" sz="2800" dirty="0">
                <a:solidFill>
                  <a:srgbClr val="C00000"/>
                </a:solidFill>
                <a:effectLst>
                  <a:glow rad="63500">
                    <a:srgbClr val="F79646">
                      <a:satMod val="175000"/>
                      <a:alpha val="40000"/>
                    </a:srgbClr>
                  </a:glow>
                </a:effectLst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ru-RU" sz="2800" dirty="0">
                <a:solidFill>
                  <a:srgbClr val="C00000"/>
                </a:solidFill>
                <a:effectLst>
                  <a:glow rad="63500">
                    <a:srgbClr val="F79646">
                      <a:satMod val="175000"/>
                      <a:alpha val="40000"/>
                    </a:srgbClr>
                  </a:glow>
                </a:effectLst>
                <a:latin typeface="Arial" panose="020B0604020202020204" pitchFamily="34" charset="0"/>
                <a:cs typeface="Arial" panose="020B0604020202020204" pitchFamily="34" charset="0"/>
              </a:rPr>
              <a:t>Тревожит сердце слово «Холокост»,</a:t>
            </a:r>
            <a:br>
              <a:rPr lang="ru-RU" sz="2800" dirty="0">
                <a:solidFill>
                  <a:srgbClr val="C00000"/>
                </a:solidFill>
                <a:effectLst>
                  <a:glow rad="63500">
                    <a:srgbClr val="F79646">
                      <a:satMod val="175000"/>
                      <a:alpha val="40000"/>
                    </a:srgbClr>
                  </a:glow>
                </a:effectLst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ru-RU" sz="2800" dirty="0">
                <a:solidFill>
                  <a:srgbClr val="C00000"/>
                </a:solidFill>
                <a:effectLst>
                  <a:glow rad="63500">
                    <a:srgbClr val="F79646">
                      <a:satMod val="175000"/>
                      <a:alpha val="40000"/>
                    </a:srgbClr>
                  </a:glow>
                </a:effectLst>
                <a:latin typeface="Arial" panose="020B0604020202020204" pitchFamily="34" charset="0"/>
                <a:cs typeface="Arial" panose="020B0604020202020204" pitchFamily="34" charset="0"/>
              </a:rPr>
              <a:t>И хочется от грусти просто плакать,</a:t>
            </a:r>
            <a:br>
              <a:rPr lang="ru-RU" sz="2800" dirty="0">
                <a:solidFill>
                  <a:srgbClr val="C00000"/>
                </a:solidFill>
                <a:effectLst>
                  <a:glow rad="63500">
                    <a:srgbClr val="F79646">
                      <a:satMod val="175000"/>
                      <a:alpha val="40000"/>
                    </a:srgbClr>
                  </a:glow>
                </a:effectLst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ru-RU" sz="2800" dirty="0">
                <a:solidFill>
                  <a:srgbClr val="C00000"/>
                </a:solidFill>
                <a:effectLst>
                  <a:glow rad="63500">
                    <a:srgbClr val="F79646">
                      <a:satMod val="175000"/>
                      <a:alpha val="40000"/>
                    </a:srgbClr>
                  </a:glow>
                </a:effectLst>
                <a:latin typeface="Arial" panose="020B0604020202020204" pitchFamily="34" charset="0"/>
                <a:cs typeface="Arial" panose="020B0604020202020204" pitchFamily="34" charset="0"/>
              </a:rPr>
              <a:t>Не утирая с глаз горячих слез</a:t>
            </a:r>
            <a:r>
              <a:rPr lang="ru-RU" sz="2800" dirty="0" smtClean="0">
                <a:solidFill>
                  <a:srgbClr val="C00000"/>
                </a:solidFill>
                <a:effectLst>
                  <a:glow rad="63500">
                    <a:srgbClr val="F79646">
                      <a:satMod val="175000"/>
                      <a:alpha val="40000"/>
                    </a:srgbClr>
                  </a:glow>
                </a:effectLst>
                <a:latin typeface="Arial" panose="020B0604020202020204" pitchFamily="34" charset="0"/>
                <a:cs typeface="Arial" panose="020B0604020202020204" pitchFamily="34" charset="0"/>
              </a:rPr>
              <a:t>.</a:t>
            </a:r>
          </a:p>
          <a:p>
            <a:pPr lvl="0"/>
            <a:r>
              <a:rPr lang="ru-RU" sz="2800" dirty="0">
                <a:solidFill>
                  <a:srgbClr val="C00000"/>
                </a:solidFill>
                <a:effectLst>
                  <a:glow rad="63500">
                    <a:srgbClr val="F79646">
                      <a:satMod val="175000"/>
                      <a:alpha val="40000"/>
                    </a:srgbClr>
                  </a:glow>
                </a:effectLst>
                <a:latin typeface="Arial" panose="020B0604020202020204" pitchFamily="34" charset="0"/>
                <a:cs typeface="Arial" panose="020B0604020202020204" pitchFamily="34" charset="0"/>
              </a:rPr>
              <a:t/>
            </a:r>
            <a:br>
              <a:rPr lang="ru-RU" sz="2800" dirty="0">
                <a:solidFill>
                  <a:srgbClr val="C00000"/>
                </a:solidFill>
                <a:effectLst>
                  <a:glow rad="63500">
                    <a:srgbClr val="F79646">
                      <a:satMod val="175000"/>
                      <a:alpha val="40000"/>
                    </a:srgbClr>
                  </a:glow>
                </a:effectLst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ru-RU" sz="2800" dirty="0">
                <a:solidFill>
                  <a:srgbClr val="C00000"/>
                </a:solidFill>
                <a:effectLst>
                  <a:glow rad="63500">
                    <a:srgbClr val="F79646">
                      <a:satMod val="175000"/>
                      <a:alpha val="40000"/>
                    </a:srgbClr>
                  </a:glow>
                </a:effectLst>
                <a:latin typeface="Arial" panose="020B0604020202020204" pitchFamily="34" charset="0"/>
                <a:cs typeface="Arial" panose="020B0604020202020204" pitchFamily="34" charset="0"/>
              </a:rPr>
              <a:t>      </a:t>
            </a:r>
            <a:r>
              <a:rPr lang="ru-RU" sz="2800" dirty="0" smtClean="0">
                <a:solidFill>
                  <a:srgbClr val="C00000"/>
                </a:solidFill>
                <a:effectLst>
                  <a:glow rad="63500">
                    <a:srgbClr val="F79646">
                      <a:satMod val="175000"/>
                      <a:alpha val="40000"/>
                    </a:srgbClr>
                  </a:glow>
                </a:effectLst>
                <a:latin typeface="Arial" panose="020B0604020202020204" pitchFamily="34" charset="0"/>
                <a:cs typeface="Arial" panose="020B0604020202020204" pitchFamily="34" charset="0"/>
              </a:rPr>
              <a:t>День </a:t>
            </a:r>
            <a:r>
              <a:rPr lang="ru-RU" sz="2800" dirty="0">
                <a:solidFill>
                  <a:srgbClr val="C00000"/>
                </a:solidFill>
                <a:effectLst>
                  <a:glow rad="63500">
                    <a:srgbClr val="F79646">
                      <a:satMod val="175000"/>
                      <a:alpha val="40000"/>
                    </a:srgbClr>
                  </a:glow>
                </a:effectLst>
                <a:latin typeface="Arial" panose="020B0604020202020204" pitchFamily="34" charset="0"/>
                <a:cs typeface="Arial" panose="020B0604020202020204" pitchFamily="34" charset="0"/>
              </a:rPr>
              <a:t>скорби</a:t>
            </a:r>
            <a:r>
              <a:rPr lang="ru-RU" sz="2800" dirty="0" smtClean="0">
                <a:solidFill>
                  <a:srgbClr val="C00000"/>
                </a:solidFill>
                <a:effectLst>
                  <a:glow rad="63500">
                    <a:srgbClr val="F79646">
                      <a:satMod val="175000"/>
                      <a:alpha val="40000"/>
                    </a:srgbClr>
                  </a:glow>
                </a:effectLst>
                <a:latin typeface="Arial" panose="020B0604020202020204" pitchFamily="34" charset="0"/>
                <a:cs typeface="Arial" panose="020B0604020202020204" pitchFamily="34" charset="0"/>
              </a:rPr>
              <a:t>, памяти, печали</a:t>
            </a:r>
            <a:r>
              <a:rPr lang="ru-RU" sz="2800" dirty="0">
                <a:solidFill>
                  <a:srgbClr val="C00000"/>
                </a:solidFill>
                <a:effectLst>
                  <a:glow rad="63500">
                    <a:srgbClr val="F79646">
                      <a:satMod val="175000"/>
                      <a:alpha val="40000"/>
                    </a:srgbClr>
                  </a:glow>
                </a:effectLst>
                <a:latin typeface="Arial" panose="020B0604020202020204" pitchFamily="34" charset="0"/>
                <a:cs typeface="Arial" panose="020B0604020202020204" pitchFamily="34" charset="0"/>
              </a:rPr>
              <a:t>,</a:t>
            </a:r>
            <a:br>
              <a:rPr lang="ru-RU" sz="2800" dirty="0">
                <a:solidFill>
                  <a:srgbClr val="C00000"/>
                </a:solidFill>
                <a:effectLst>
                  <a:glow rad="63500">
                    <a:srgbClr val="F79646">
                      <a:satMod val="175000"/>
                      <a:alpha val="40000"/>
                    </a:srgbClr>
                  </a:glow>
                </a:effectLst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ru-RU" sz="2800" dirty="0">
                <a:solidFill>
                  <a:srgbClr val="C00000"/>
                </a:solidFill>
                <a:effectLst>
                  <a:glow rad="63500">
                    <a:srgbClr val="F79646">
                      <a:satMod val="175000"/>
                      <a:alpha val="40000"/>
                    </a:srgbClr>
                  </a:glow>
                </a:effectLst>
                <a:latin typeface="Arial" panose="020B0604020202020204" pitchFamily="34" charset="0"/>
                <a:cs typeface="Arial" panose="020B0604020202020204" pitchFamily="34" charset="0"/>
              </a:rPr>
              <a:t>      </a:t>
            </a:r>
            <a:r>
              <a:rPr lang="ru-RU" sz="2800" dirty="0" smtClean="0">
                <a:solidFill>
                  <a:srgbClr val="C00000"/>
                </a:solidFill>
                <a:effectLst>
                  <a:glow rad="63500">
                    <a:srgbClr val="F79646">
                      <a:satMod val="175000"/>
                      <a:alpha val="40000"/>
                    </a:srgbClr>
                  </a:glow>
                </a:effectLst>
                <a:latin typeface="Arial" panose="020B0604020202020204" pitchFamily="34" charset="0"/>
                <a:cs typeface="Arial" panose="020B0604020202020204" pitchFamily="34" charset="0"/>
              </a:rPr>
              <a:t>Он </a:t>
            </a:r>
            <a:r>
              <a:rPr lang="ru-RU" sz="2800" dirty="0">
                <a:solidFill>
                  <a:srgbClr val="C00000"/>
                </a:solidFill>
                <a:effectLst>
                  <a:glow rad="63500">
                    <a:srgbClr val="F79646">
                      <a:satMod val="175000"/>
                      <a:alpha val="40000"/>
                    </a:srgbClr>
                  </a:glow>
                </a:effectLst>
                <a:latin typeface="Arial" panose="020B0604020202020204" pitchFamily="34" charset="0"/>
                <a:cs typeface="Arial" panose="020B0604020202020204" pitchFamily="34" charset="0"/>
              </a:rPr>
              <a:t>носит имя Холокост.</a:t>
            </a:r>
            <a:br>
              <a:rPr lang="ru-RU" sz="2800" dirty="0">
                <a:solidFill>
                  <a:srgbClr val="C00000"/>
                </a:solidFill>
                <a:effectLst>
                  <a:glow rad="63500">
                    <a:srgbClr val="F79646">
                      <a:satMod val="175000"/>
                      <a:alpha val="40000"/>
                    </a:srgbClr>
                  </a:glow>
                </a:effectLst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ru-RU" sz="2800" dirty="0">
                <a:solidFill>
                  <a:srgbClr val="C00000"/>
                </a:solidFill>
                <a:effectLst>
                  <a:glow rad="63500">
                    <a:srgbClr val="F79646">
                      <a:satMod val="175000"/>
                      <a:alpha val="40000"/>
                    </a:srgbClr>
                  </a:glow>
                </a:effectLst>
                <a:latin typeface="Arial" panose="020B0604020202020204" pitchFamily="34" charset="0"/>
                <a:cs typeface="Arial" panose="020B0604020202020204" pitchFamily="34" charset="0"/>
              </a:rPr>
              <a:t>      </a:t>
            </a:r>
            <a:r>
              <a:rPr lang="ru-RU" sz="2800" dirty="0" smtClean="0">
                <a:solidFill>
                  <a:srgbClr val="C00000"/>
                </a:solidFill>
                <a:effectLst>
                  <a:glow rad="63500">
                    <a:srgbClr val="F79646">
                      <a:satMod val="175000"/>
                      <a:alpha val="40000"/>
                    </a:srgbClr>
                  </a:glow>
                </a:effectLst>
                <a:latin typeface="Arial" panose="020B0604020202020204" pitchFamily="34" charset="0"/>
                <a:cs typeface="Arial" panose="020B0604020202020204" pitchFamily="34" charset="0"/>
              </a:rPr>
              <a:t>Сегодня </a:t>
            </a:r>
            <a:r>
              <a:rPr lang="ru-RU" sz="2800" dirty="0">
                <a:solidFill>
                  <a:srgbClr val="C00000"/>
                </a:solidFill>
                <a:effectLst>
                  <a:glow rad="63500">
                    <a:srgbClr val="F79646">
                      <a:satMod val="175000"/>
                      <a:alpha val="40000"/>
                    </a:srgbClr>
                  </a:glow>
                </a:effectLst>
                <a:latin typeface="Arial" panose="020B0604020202020204" pitchFamily="34" charset="0"/>
                <a:cs typeface="Arial" panose="020B0604020202020204" pitchFamily="34" charset="0"/>
              </a:rPr>
              <a:t>люди вспоминают</a:t>
            </a:r>
            <a:br>
              <a:rPr lang="ru-RU" sz="2800" dirty="0">
                <a:solidFill>
                  <a:srgbClr val="C00000"/>
                </a:solidFill>
                <a:effectLst>
                  <a:glow rad="63500">
                    <a:srgbClr val="F79646">
                      <a:satMod val="175000"/>
                      <a:alpha val="40000"/>
                    </a:srgbClr>
                  </a:glow>
                </a:effectLst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ru-RU" sz="2800" dirty="0">
                <a:solidFill>
                  <a:srgbClr val="C00000"/>
                </a:solidFill>
                <a:effectLst>
                  <a:glow rad="63500">
                    <a:srgbClr val="F79646">
                      <a:satMod val="175000"/>
                      <a:alpha val="40000"/>
                    </a:srgbClr>
                  </a:glow>
                </a:effectLst>
                <a:latin typeface="Arial" panose="020B0604020202020204" pitchFamily="34" charset="0"/>
                <a:cs typeface="Arial" panose="020B0604020202020204" pitchFamily="34" charset="0"/>
              </a:rPr>
              <a:t>      </a:t>
            </a:r>
            <a:r>
              <a:rPr lang="ru-RU" sz="2800" dirty="0" smtClean="0">
                <a:solidFill>
                  <a:srgbClr val="C00000"/>
                </a:solidFill>
                <a:effectLst>
                  <a:glow rad="63500">
                    <a:srgbClr val="F79646">
                      <a:satMod val="175000"/>
                      <a:alpha val="40000"/>
                    </a:srgbClr>
                  </a:glow>
                </a:effectLst>
                <a:latin typeface="Arial" panose="020B0604020202020204" pitchFamily="34" charset="0"/>
                <a:cs typeface="Arial" panose="020B0604020202020204" pitchFamily="34" charset="0"/>
              </a:rPr>
              <a:t>Ту </a:t>
            </a:r>
            <a:r>
              <a:rPr lang="ru-RU" sz="2800" dirty="0">
                <a:solidFill>
                  <a:srgbClr val="C00000"/>
                </a:solidFill>
                <a:effectLst>
                  <a:glow rad="63500">
                    <a:srgbClr val="F79646">
                      <a:satMod val="175000"/>
                      <a:alpha val="40000"/>
                    </a:srgbClr>
                  </a:glow>
                </a:effectLst>
                <a:latin typeface="Arial" panose="020B0604020202020204" pitchFamily="34" charset="0"/>
                <a:cs typeface="Arial" panose="020B0604020202020204" pitchFamily="34" charset="0"/>
              </a:rPr>
              <a:t>боль, ужасную до слез.</a:t>
            </a:r>
          </a:p>
        </p:txBody>
      </p:sp>
      <p:pic>
        <p:nvPicPr>
          <p:cNvPr id="11" name="Picture 4" descr="C:\Users\User\Desktop\slide-18.jpg"/>
          <p:cNvPicPr>
            <a:picLocks noChangeAspect="1" noChangeArrowheads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 l="51463" t="22011" r="3185" b="3025"/>
          <a:stretch/>
        </p:blipFill>
        <p:spPr bwMode="auto">
          <a:xfrm>
            <a:off x="6156186" y="1809092"/>
            <a:ext cx="2155301" cy="267193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xmlns="" val="3470374993"/>
      </p:ext>
    </p:extLst>
  </p:cSld>
  <p:clrMapOvr>
    <a:masterClrMapping/>
  </p:clrMapOvr>
  <p:transition spd="slow" advClick="0" advTm="10000">
    <p:circle/>
  </p:transition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4099" name="Picture 3" descr="C:\Users\User\Downloads\WhatsApp Image 2023-01-17 at 11.18.57.jpeg"/>
          <p:cNvPicPr>
            <a:picLocks noGrp="1" noChangeAspect="1" noChangeArrowheads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51435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Прямоугольник 2"/>
          <p:cNvSpPr/>
          <p:nvPr/>
        </p:nvSpPr>
        <p:spPr>
          <a:xfrm>
            <a:off x="528868" y="1096301"/>
            <a:ext cx="4239210" cy="286232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ru-RU" sz="2000" b="1" i="0" dirty="0" smtClean="0">
                <a:solidFill>
                  <a:srgbClr val="C00000"/>
                </a:solidFill>
                <a:effectLst>
                  <a:glow rad="63500">
                    <a:schemeClr val="accent6">
                      <a:satMod val="175000"/>
                      <a:alpha val="40000"/>
                    </a:schemeClr>
                  </a:glow>
                </a:effectLst>
                <a:latin typeface="Arial" panose="020B0604020202020204" pitchFamily="34" charset="0"/>
                <a:cs typeface="Arial" panose="020B0604020202020204" pitchFamily="34" charset="0"/>
              </a:rPr>
              <a:t>ХОЛОКОСТ</a:t>
            </a:r>
            <a:r>
              <a:rPr lang="ru-RU" sz="2000" i="0" dirty="0" smtClean="0">
                <a:solidFill>
                  <a:srgbClr val="C00000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 – «всесожжение», «жертвоприношение с помощью огня». Преднамеренная попытка полного истребления целой нации, включая мужчин, женщин и детей, приведшая к уничтожению </a:t>
            </a:r>
            <a:r>
              <a:rPr lang="ru-RU" sz="2000" b="1" i="0" dirty="0" smtClean="0">
                <a:solidFill>
                  <a:srgbClr val="C00000"/>
                </a:solidFill>
                <a:effectLst>
                  <a:glow rad="63500">
                    <a:schemeClr val="accent6">
                      <a:satMod val="175000"/>
                      <a:alpha val="40000"/>
                    </a:schemeClr>
                  </a:glow>
                </a:effectLst>
                <a:latin typeface="Arial" panose="020B0604020202020204" pitchFamily="34" charset="0"/>
                <a:cs typeface="Arial" panose="020B0604020202020204" pitchFamily="34" charset="0"/>
              </a:rPr>
              <a:t>более 6000000 евреев</a:t>
            </a:r>
            <a:r>
              <a:rPr lang="ru-RU" sz="2000" i="0" dirty="0" smtClean="0">
                <a:solidFill>
                  <a:srgbClr val="C00000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 Европы и около трети еврейского населения мира.</a:t>
            </a:r>
            <a:endParaRPr lang="ru-RU" sz="2000" dirty="0">
              <a:solidFill>
                <a:srgbClr val="C0000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pic>
        <p:nvPicPr>
          <p:cNvPr id="6" name="Picture 5" descr="&amp;Pcy;&amp;Ocy;&amp;Mcy;&amp;Ncy;&amp;Icy;&amp;Tcy;&amp;IEcy;. &amp;Ocy;&amp;bcy;&amp;scy;&amp;ucy;&amp;zhcy;&amp;dcy;&amp;iecy;&amp;ncy;&amp;icy;&amp;iecy; &amp;ncy;&amp;acy; LiveInternet - &amp;Rcy;&amp;ocy;&amp;scy;&amp;scy;&amp;icy;&amp;jcy;&amp;scy;&amp;kcy;&amp;icy;&amp;jcy; &amp;Scy;&amp;iecy;&amp;rcy;&amp;vcy;&amp;icy;&amp;scy; &amp;Ocy;&amp;ncy;&amp;lcy;&amp;acy;&amp;jcy;&amp;ncy;-&amp;Dcy;&amp;ncy;&amp;iecy;&amp;vcy;&amp;ncy;&amp;icy;&amp;kcy;&amp;ocy;&amp;vcy;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788024" y="1203603"/>
            <a:ext cx="3816424" cy="2647729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  <p:extLst>
      <p:ext uri="{BB962C8B-B14F-4D97-AF65-F5344CB8AC3E}">
        <p14:creationId xmlns:p14="http://schemas.microsoft.com/office/powerpoint/2010/main" xmlns="" val="329970926"/>
      </p:ext>
    </p:extLst>
  </p:cSld>
  <p:clrMapOvr>
    <a:masterClrMapping/>
  </p:clrMapOvr>
  <p:transition spd="slow" advClick="0" advTm="9000">
    <p:circle/>
  </p:transition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4099" name="Picture 3" descr="C:\Users\User\Downloads\WhatsApp Image 2023-01-17 at 11.18.57.jpeg"/>
          <p:cNvPicPr>
            <a:picLocks noGrp="1" noChangeAspect="1" noChangeArrowheads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51435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Прямоугольник 3"/>
          <p:cNvSpPr/>
          <p:nvPr/>
        </p:nvSpPr>
        <p:spPr>
          <a:xfrm>
            <a:off x="580929" y="646205"/>
            <a:ext cx="5832648" cy="230832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>
              <a:spcBef>
                <a:spcPct val="20000"/>
              </a:spcBef>
            </a:pPr>
            <a:r>
              <a:rPr lang="ru-RU" sz="2000" b="1" dirty="0">
                <a:solidFill>
                  <a:srgbClr val="C00000"/>
                </a:solidFill>
                <a:effectLst>
                  <a:glow rad="63500">
                    <a:schemeClr val="accent6">
                      <a:satMod val="175000"/>
                      <a:alpha val="40000"/>
                    </a:schemeClr>
                  </a:glow>
                </a:effectLst>
                <a:latin typeface="Arial" panose="020B0604020202020204" pitchFamily="34" charset="0"/>
                <a:cs typeface="Arial" panose="020B0604020202020204" pitchFamily="34" charset="0"/>
              </a:rPr>
              <a:t>Холокост</a:t>
            </a:r>
            <a:r>
              <a:rPr lang="ru-RU" sz="2000" b="1" dirty="0">
                <a:solidFill>
                  <a:srgbClr val="C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начался</a:t>
            </a:r>
            <a:r>
              <a:rPr lang="ru-RU" sz="2000" dirty="0">
                <a:solidFill>
                  <a:srgbClr val="C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 в </a:t>
            </a:r>
            <a:r>
              <a:rPr lang="ru-RU" sz="2000" dirty="0">
                <a:solidFill>
                  <a:srgbClr val="C00000"/>
                </a:solidFill>
                <a:effectLst>
                  <a:glow rad="63500">
                    <a:schemeClr val="accent6">
                      <a:satMod val="175000"/>
                      <a:alpha val="40000"/>
                    </a:schemeClr>
                  </a:glow>
                </a:effectLst>
                <a:latin typeface="Arial" panose="020B0604020202020204" pitchFamily="34" charset="0"/>
                <a:cs typeface="Arial" panose="020B0604020202020204" pitchFamily="34" charset="0"/>
              </a:rPr>
              <a:t>январе 1933 года</a:t>
            </a:r>
            <a:r>
              <a:rPr lang="ru-RU" sz="2000" dirty="0">
                <a:solidFill>
                  <a:srgbClr val="C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, когда к власти пришел Гитлер, и фактически завершился </a:t>
            </a:r>
            <a:r>
              <a:rPr lang="ru-RU" sz="2000" dirty="0">
                <a:solidFill>
                  <a:srgbClr val="C00000"/>
                </a:solidFill>
                <a:effectLst>
                  <a:glow rad="63500">
                    <a:schemeClr val="accent6">
                      <a:satMod val="175000"/>
                      <a:alpha val="40000"/>
                    </a:schemeClr>
                  </a:glow>
                </a:effectLst>
                <a:latin typeface="Arial" panose="020B0604020202020204" pitchFamily="34" charset="0"/>
                <a:cs typeface="Arial" panose="020B0604020202020204" pitchFamily="34" charset="0"/>
              </a:rPr>
              <a:t>8 мая 1945 года</a:t>
            </a:r>
            <a:r>
              <a:rPr lang="ru-RU" sz="2000" dirty="0" smtClean="0">
                <a:solidFill>
                  <a:srgbClr val="C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.</a:t>
            </a:r>
            <a:endParaRPr lang="ru-RU" sz="2000" dirty="0">
              <a:solidFill>
                <a:srgbClr val="C0000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lvl="0">
              <a:spcBef>
                <a:spcPct val="20000"/>
              </a:spcBef>
            </a:pPr>
            <a:r>
              <a:rPr lang="ru-RU" sz="2000" dirty="0">
                <a:solidFill>
                  <a:srgbClr val="C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В период между </a:t>
            </a:r>
            <a:r>
              <a:rPr lang="ru-RU" sz="2000" dirty="0">
                <a:solidFill>
                  <a:srgbClr val="C00000"/>
                </a:solidFill>
                <a:effectLst>
                  <a:glow rad="63500">
                    <a:schemeClr val="accent6">
                      <a:satMod val="175000"/>
                      <a:alpha val="40000"/>
                    </a:schemeClr>
                  </a:glow>
                </a:effectLst>
                <a:latin typeface="Arial" panose="020B0604020202020204" pitchFamily="34" charset="0"/>
                <a:cs typeface="Arial" panose="020B0604020202020204" pitchFamily="34" charset="0"/>
              </a:rPr>
              <a:t>1933 и 1945 годами </a:t>
            </a:r>
            <a:r>
              <a:rPr lang="ru-RU" sz="2000" dirty="0">
                <a:solidFill>
                  <a:srgbClr val="C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во время </a:t>
            </a:r>
            <a:r>
              <a:rPr lang="ru-RU" sz="2000" dirty="0">
                <a:solidFill>
                  <a:srgbClr val="C00000"/>
                </a:solidFill>
                <a:effectLst>
                  <a:glow rad="63500">
                    <a:schemeClr val="accent6">
                      <a:satMod val="175000"/>
                      <a:alpha val="40000"/>
                    </a:schemeClr>
                  </a:glow>
                </a:effectLst>
                <a:latin typeface="Arial" panose="020B0604020202020204" pitchFamily="34" charset="0"/>
                <a:cs typeface="Arial" panose="020B0604020202020204" pitchFamily="34" charset="0"/>
              </a:rPr>
              <a:t>Холокоста</a:t>
            </a:r>
            <a:r>
              <a:rPr lang="ru-RU" sz="2000" dirty="0">
                <a:solidFill>
                  <a:srgbClr val="C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было убито </a:t>
            </a:r>
            <a:r>
              <a:rPr lang="ru-RU" sz="2000" dirty="0">
                <a:solidFill>
                  <a:srgbClr val="C00000"/>
                </a:solidFill>
                <a:effectLst>
                  <a:glow rad="63500">
                    <a:schemeClr val="accent6">
                      <a:satMod val="175000"/>
                      <a:alpha val="40000"/>
                    </a:schemeClr>
                  </a:glow>
                </a:effectLst>
                <a:latin typeface="Arial" panose="020B0604020202020204" pitchFamily="34" charset="0"/>
                <a:cs typeface="Arial" panose="020B0604020202020204" pitchFamily="34" charset="0"/>
              </a:rPr>
              <a:t>более 11 миллионов </a:t>
            </a:r>
            <a:r>
              <a:rPr lang="ru-RU" sz="2000" dirty="0">
                <a:solidFill>
                  <a:srgbClr val="C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мужчин, женщин и детей. Примерно </a:t>
            </a:r>
            <a:r>
              <a:rPr lang="ru-RU" sz="2000" dirty="0">
                <a:solidFill>
                  <a:srgbClr val="C00000"/>
                </a:solidFill>
                <a:effectLst>
                  <a:glow rad="63500">
                    <a:schemeClr val="accent6">
                      <a:satMod val="175000"/>
                      <a:alpha val="40000"/>
                    </a:schemeClr>
                  </a:glow>
                </a:effectLst>
                <a:latin typeface="Arial" panose="020B0604020202020204" pitchFamily="34" charset="0"/>
                <a:cs typeface="Arial" panose="020B0604020202020204" pitchFamily="34" charset="0"/>
              </a:rPr>
              <a:t>шесть миллионов</a:t>
            </a:r>
            <a:r>
              <a:rPr lang="ru-RU" sz="2000" dirty="0">
                <a:solidFill>
                  <a:srgbClr val="C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из них были евреями.</a:t>
            </a:r>
          </a:p>
        </p:txBody>
      </p:sp>
      <p:pic>
        <p:nvPicPr>
          <p:cNvPr id="10" name="Picture 5" descr="&amp;Dcy;&amp;rcy;&amp;ucy;&amp;gcy;&amp;ocy;&amp;iecy; ) Adolf Hitler - &amp;Acy;&amp;dcy;&amp;ocy;&amp;lcy;&amp;softcy;&amp;fcy; &amp;Gcy;&amp;icy;&amp;tcy;&amp;lcy;&amp;iecy;&amp;rcy; - &amp;scy;&amp;mcy;&amp;ocy;&amp;tcy;&amp;rcy;&amp;iecy;&amp;tcy;&amp;softcy; &amp;fcy;&amp;ocy;&amp;tcy;&amp;ocy;&amp;gcy;&amp;rcy;&amp;acy;&amp;fcy;&amp;icy;&amp;icy;,…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6300192" y="515584"/>
            <a:ext cx="2016224" cy="2004502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12" name="Picture 2" descr="C:\Users\User\Desktop\1.PNG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5148064" y="2774472"/>
            <a:ext cx="3168352" cy="1801810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pic>
        <p:nvPicPr>
          <p:cNvPr id="13" name="Picture 5" descr="&amp;Ocy;&amp;ncy;&amp;icy; &amp;vcy;&amp;ycy;&amp;scy;&amp;tcy;&amp;ocy;&amp;yacy;&amp;lcy;&amp;icy; &amp;vcy; &amp;acy;&amp;dcy;&amp;ucy;. - &amp;Scy;&amp;tcy;&amp;rcy;&amp;acy;&amp;ncy;&amp;icy;&amp;tscy;&amp;acy; 11 - &amp;Mcy;&amp;ocy;&amp;tcy;&amp;ocy;&amp;fcy;&amp;ocy;&amp;rcy;&amp;ucy;&amp;mcy; &amp;Ucy;&amp;Pcy;&amp;Ycy;&amp;Rcy;&amp;Icy;.&amp;ocy;&amp;rcy;&amp;gcy;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1547664" y="2920097"/>
            <a:ext cx="2592288" cy="1656184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  <p:extLst>
      <p:ext uri="{BB962C8B-B14F-4D97-AF65-F5344CB8AC3E}">
        <p14:creationId xmlns:p14="http://schemas.microsoft.com/office/powerpoint/2010/main" xmlns="" val="2775181590"/>
      </p:ext>
    </p:extLst>
  </p:cSld>
  <p:clrMapOvr>
    <a:masterClrMapping/>
  </p:clrMapOvr>
  <p:transition spd="slow" advTm="9000">
    <p:circle/>
  </p:transition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4099" name="Picture 3" descr="C:\Users\User\Downloads\WhatsApp Image 2023-01-17 at 11.18.57.jpeg"/>
          <p:cNvPicPr>
            <a:picLocks noGrp="1" noChangeAspect="1" noChangeArrowheads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51435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Прямоугольник 3"/>
          <p:cNvSpPr/>
          <p:nvPr/>
        </p:nvSpPr>
        <p:spPr>
          <a:xfrm>
            <a:off x="611560" y="555527"/>
            <a:ext cx="7920880" cy="200054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just">
              <a:spcBef>
                <a:spcPct val="20000"/>
              </a:spcBef>
            </a:pPr>
            <a:r>
              <a:rPr lang="ru-RU" sz="2000" dirty="0" smtClean="0">
                <a:solidFill>
                  <a:srgbClr val="C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  За </a:t>
            </a:r>
            <a:r>
              <a:rPr lang="ru-RU" sz="2000" dirty="0">
                <a:solidFill>
                  <a:srgbClr val="C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время </a:t>
            </a:r>
            <a:r>
              <a:rPr lang="ru-RU" sz="2000" b="1" dirty="0">
                <a:solidFill>
                  <a:srgbClr val="C00000"/>
                </a:solidFill>
                <a:effectLst>
                  <a:glow rad="63500">
                    <a:schemeClr val="accent6">
                      <a:satMod val="175000"/>
                      <a:alpha val="40000"/>
                    </a:schemeClr>
                  </a:glow>
                </a:effectLst>
                <a:latin typeface="Arial" panose="020B0604020202020204" pitchFamily="34" charset="0"/>
                <a:cs typeface="Arial" panose="020B0604020202020204" pitchFamily="34" charset="0"/>
              </a:rPr>
              <a:t>Холокоста</a:t>
            </a:r>
            <a:r>
              <a:rPr lang="ru-RU" sz="2000" dirty="0">
                <a:solidFill>
                  <a:srgbClr val="C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погибло </a:t>
            </a:r>
            <a:r>
              <a:rPr lang="ru-RU" sz="2000" dirty="0">
                <a:solidFill>
                  <a:srgbClr val="C00000"/>
                </a:solidFill>
                <a:effectLst>
                  <a:glow rad="63500">
                    <a:schemeClr val="accent6">
                      <a:satMod val="175000"/>
                      <a:alpha val="40000"/>
                    </a:schemeClr>
                  </a:glow>
                </a:effectLst>
                <a:latin typeface="Arial" panose="020B0604020202020204" pitchFamily="34" charset="0"/>
                <a:cs typeface="Arial" panose="020B0604020202020204" pitchFamily="34" charset="0"/>
              </a:rPr>
              <a:t>более 1,1 миллиона детей</a:t>
            </a:r>
            <a:r>
              <a:rPr lang="ru-RU" sz="2000" dirty="0">
                <a:solidFill>
                  <a:srgbClr val="C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.</a:t>
            </a:r>
          </a:p>
          <a:p>
            <a:pPr lvl="0" algn="just">
              <a:spcBef>
                <a:spcPct val="20000"/>
              </a:spcBef>
            </a:pPr>
            <a:r>
              <a:rPr lang="ru-RU" sz="2000" dirty="0">
                <a:solidFill>
                  <a:srgbClr val="C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Дети были особой мишенью для нацистов в период </a:t>
            </a:r>
            <a:r>
              <a:rPr lang="ru-RU" sz="2000" dirty="0">
                <a:solidFill>
                  <a:srgbClr val="C00000"/>
                </a:solidFill>
                <a:effectLst>
                  <a:glow rad="63500">
                    <a:schemeClr val="accent6">
                      <a:satMod val="175000"/>
                      <a:alpha val="40000"/>
                    </a:schemeClr>
                  </a:glow>
                </a:effectLst>
                <a:latin typeface="Arial" panose="020B0604020202020204" pitchFamily="34" charset="0"/>
                <a:cs typeface="Arial" panose="020B0604020202020204" pitchFamily="34" charset="0"/>
              </a:rPr>
              <a:t>Холокоста</a:t>
            </a:r>
            <a:r>
              <a:rPr lang="ru-RU" sz="2000" dirty="0">
                <a:solidFill>
                  <a:srgbClr val="C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. Живыми они представляли исключительную угрозу, ведь, повзрослев, они бы создали новое поколение евреев. Многие дети задохнулись в скотовозах по пути в лагеря. Тех, кто выжил, незамедлительно помещали в газовые камеры.</a:t>
            </a:r>
          </a:p>
        </p:txBody>
      </p:sp>
      <p:pic>
        <p:nvPicPr>
          <p:cNvPr id="8" name="Picture 3" descr="C:\Users\User\Downloads\5c46e56a15e9f96680709147.jp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2915816" y="2643758"/>
            <a:ext cx="3312368" cy="1863207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xmlns="" val="3741177557"/>
      </p:ext>
    </p:extLst>
  </p:cSld>
  <p:clrMapOvr>
    <a:masterClrMapping/>
  </p:clrMapOvr>
  <p:transition spd="slow" advTm="9000">
    <p:circle/>
  </p:transition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4099" name="Picture 3" descr="C:\Users\User\Downloads\WhatsApp Image 2023-01-17 at 11.18.57.jpeg"/>
          <p:cNvPicPr>
            <a:picLocks noGrp="1" noChangeAspect="1" noChangeArrowheads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51435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Прямоугольник 2"/>
          <p:cNvSpPr/>
          <p:nvPr/>
        </p:nvSpPr>
        <p:spPr>
          <a:xfrm>
            <a:off x="539552" y="525041"/>
            <a:ext cx="8352928" cy="224676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just">
              <a:spcBef>
                <a:spcPct val="20000"/>
              </a:spcBef>
            </a:pPr>
            <a:r>
              <a:rPr lang="ru-RU" sz="2000" dirty="0" smtClean="0">
                <a:solidFill>
                  <a:srgbClr val="C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  Самое </a:t>
            </a:r>
            <a:r>
              <a:rPr lang="ru-RU" sz="2000" dirty="0">
                <a:solidFill>
                  <a:srgbClr val="C00000"/>
                </a:solidFill>
                <a:effectLst>
                  <a:glow rad="63500">
                    <a:schemeClr val="accent6">
                      <a:satMod val="175000"/>
                      <a:alpha val="40000"/>
                    </a:schemeClr>
                  </a:glow>
                </a:effectLst>
                <a:latin typeface="Arial" panose="020B0604020202020204" pitchFamily="34" charset="0"/>
                <a:cs typeface="Arial" panose="020B0604020202020204" pitchFamily="34" charset="0"/>
              </a:rPr>
              <a:t>массовое убийство </a:t>
            </a:r>
            <a:r>
              <a:rPr lang="ru-RU" sz="2000" dirty="0">
                <a:solidFill>
                  <a:srgbClr val="C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при </a:t>
            </a:r>
            <a:r>
              <a:rPr lang="ru-RU" sz="2000" b="1" dirty="0">
                <a:solidFill>
                  <a:srgbClr val="C00000"/>
                </a:solidFill>
                <a:effectLst>
                  <a:glow rad="63500">
                    <a:schemeClr val="accent6">
                      <a:satMod val="175000"/>
                      <a:alpha val="40000"/>
                    </a:schemeClr>
                  </a:glow>
                </a:effectLst>
                <a:latin typeface="Arial" panose="020B0604020202020204" pitchFamily="34" charset="0"/>
                <a:cs typeface="Arial" panose="020B0604020202020204" pitchFamily="34" charset="0"/>
              </a:rPr>
              <a:t>Холокосте</a:t>
            </a:r>
            <a:r>
              <a:rPr lang="ru-RU" sz="2000" dirty="0">
                <a:solidFill>
                  <a:srgbClr val="C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произошло в </a:t>
            </a:r>
            <a:r>
              <a:rPr lang="ru-RU" sz="2000" dirty="0">
                <a:solidFill>
                  <a:srgbClr val="C00000"/>
                </a:solidFill>
                <a:effectLst>
                  <a:glow rad="63500">
                    <a:schemeClr val="accent6">
                      <a:satMod val="175000"/>
                      <a:alpha val="40000"/>
                    </a:schemeClr>
                  </a:glow>
                </a:effectLst>
                <a:latin typeface="Arial" panose="020B0604020202020204" pitchFamily="34" charset="0"/>
                <a:cs typeface="Arial" panose="020B0604020202020204" pitchFamily="34" charset="0"/>
              </a:rPr>
              <a:t>сентябре 1941 года</a:t>
            </a:r>
            <a:r>
              <a:rPr lang="ru-RU" sz="2000" dirty="0">
                <a:solidFill>
                  <a:srgbClr val="C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в урочище </a:t>
            </a:r>
            <a:r>
              <a:rPr lang="ru-RU" sz="2000" dirty="0">
                <a:solidFill>
                  <a:srgbClr val="C00000"/>
                </a:solidFill>
                <a:effectLst>
                  <a:glow rad="63500">
                    <a:schemeClr val="accent6">
                      <a:satMod val="175000"/>
                      <a:alpha val="40000"/>
                    </a:schemeClr>
                  </a:glow>
                </a:effectLst>
                <a:latin typeface="Arial" panose="020B0604020202020204" pitchFamily="34" charset="0"/>
                <a:cs typeface="Arial" panose="020B0604020202020204" pitchFamily="34" charset="0"/>
              </a:rPr>
              <a:t>Бабий Яр </a:t>
            </a:r>
            <a:r>
              <a:rPr lang="ru-RU" sz="2000" dirty="0">
                <a:solidFill>
                  <a:srgbClr val="C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недалеко от Киева в Украине, где было убито </a:t>
            </a:r>
            <a:r>
              <a:rPr lang="ru-RU" sz="2000" dirty="0">
                <a:solidFill>
                  <a:srgbClr val="C00000"/>
                </a:solidFill>
                <a:effectLst>
                  <a:glow rad="63500">
                    <a:schemeClr val="accent6">
                      <a:satMod val="175000"/>
                      <a:alpha val="40000"/>
                    </a:schemeClr>
                  </a:glow>
                </a:effectLst>
                <a:latin typeface="Arial" panose="020B0604020202020204" pitchFamily="34" charset="0"/>
                <a:cs typeface="Arial" panose="020B0604020202020204" pitchFamily="34" charset="0"/>
              </a:rPr>
              <a:t>более 33000 евреев</a:t>
            </a:r>
            <a:r>
              <a:rPr lang="ru-RU" sz="2000" dirty="0">
                <a:solidFill>
                  <a:srgbClr val="C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всего за два дня. Евреев заставили раздеться и подойти к краю оврага. Когда немецкие отряды стреляли в них, они падали вниз. Затем нацисты заваливали стены оврага, погребая и мертвых и живых. Полицаи хватали детей и также сбрасывали их в овраг.</a:t>
            </a:r>
          </a:p>
        </p:txBody>
      </p:sp>
      <p:pic>
        <p:nvPicPr>
          <p:cNvPr id="8194" name="Picture 2" descr="C:\Users\User\Desktop\1.PN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1115616" y="2712538"/>
            <a:ext cx="2893318" cy="1897116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pic>
        <p:nvPicPr>
          <p:cNvPr id="8195" name="Picture 3" descr="C:\Users\User\Desktop\2.PNG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4499992" y="2571755"/>
            <a:ext cx="3672408" cy="1903711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xmlns="" val="2527131296"/>
      </p:ext>
    </p:extLst>
  </p:cSld>
  <p:clrMapOvr>
    <a:masterClrMapping/>
  </p:clrMapOvr>
  <p:transition spd="slow" advTm="11000">
    <p:circle/>
  </p:transition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4099" name="Picture 3" descr="C:\Users\User\Downloads\WhatsApp Image 2023-01-17 at 11.18.57.jpeg"/>
          <p:cNvPicPr>
            <a:picLocks noGrp="1" noChangeAspect="1" noChangeArrowheads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51435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Прямоугольник 2"/>
          <p:cNvSpPr/>
          <p:nvPr/>
        </p:nvSpPr>
        <p:spPr>
          <a:xfrm>
            <a:off x="395536" y="1059582"/>
            <a:ext cx="6696744" cy="270843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2600" b="0" dirty="0" smtClean="0">
                <a:solidFill>
                  <a:srgbClr val="C00000"/>
                </a:solidFill>
                <a:effectLst>
                  <a:glow rad="63500">
                    <a:schemeClr val="accent6">
                      <a:satMod val="175000"/>
                      <a:alpha val="40000"/>
                    </a:schemeClr>
                  </a:glow>
                </a:effectLst>
                <a:latin typeface="Arial" panose="020B0604020202020204" pitchFamily="34" charset="0"/>
                <a:cs typeface="Arial" panose="020B0604020202020204" pitchFamily="34" charset="0"/>
              </a:rPr>
              <a:t>«Над Бабьим Яром памятников нет.</a:t>
            </a:r>
          </a:p>
          <a:p>
            <a:r>
              <a:rPr lang="ru-RU" sz="2600" b="0" dirty="0" smtClean="0">
                <a:solidFill>
                  <a:srgbClr val="C00000"/>
                </a:solidFill>
                <a:effectLst>
                  <a:glow rad="63500">
                    <a:schemeClr val="accent6">
                      <a:satMod val="175000"/>
                      <a:alpha val="40000"/>
                    </a:schemeClr>
                  </a:glow>
                </a:effectLst>
                <a:latin typeface="Arial" panose="020B0604020202020204" pitchFamily="34" charset="0"/>
                <a:cs typeface="Arial" panose="020B0604020202020204" pitchFamily="34" charset="0"/>
              </a:rPr>
              <a:t>Крутой обрыв, как грубое надгробье.</a:t>
            </a:r>
          </a:p>
          <a:p>
            <a:r>
              <a:rPr lang="ru-RU" sz="2600" b="0" dirty="0" smtClean="0">
                <a:solidFill>
                  <a:srgbClr val="C00000"/>
                </a:solidFill>
                <a:effectLst>
                  <a:glow rad="63500">
                    <a:schemeClr val="accent6">
                      <a:satMod val="175000"/>
                      <a:alpha val="40000"/>
                    </a:schemeClr>
                  </a:glow>
                </a:effectLst>
                <a:latin typeface="Arial" panose="020B0604020202020204" pitchFamily="34" charset="0"/>
                <a:cs typeface="Arial" panose="020B0604020202020204" pitchFamily="34" charset="0"/>
              </a:rPr>
              <a:t>Мне страшно. </a:t>
            </a:r>
          </a:p>
          <a:p>
            <a:r>
              <a:rPr lang="ru-RU" sz="2600" b="0" dirty="0" smtClean="0">
                <a:solidFill>
                  <a:srgbClr val="C00000"/>
                </a:solidFill>
                <a:effectLst>
                  <a:glow rad="63500">
                    <a:schemeClr val="accent6">
                      <a:satMod val="175000"/>
                      <a:alpha val="40000"/>
                    </a:schemeClr>
                  </a:glow>
                </a:effectLst>
                <a:latin typeface="Arial" panose="020B0604020202020204" pitchFamily="34" charset="0"/>
                <a:cs typeface="Arial" panose="020B0604020202020204" pitchFamily="34" charset="0"/>
              </a:rPr>
              <a:t>Мне сегодня столько лет,</a:t>
            </a:r>
          </a:p>
          <a:p>
            <a:r>
              <a:rPr lang="ru-RU" sz="2600" b="0" dirty="0" smtClean="0">
                <a:solidFill>
                  <a:srgbClr val="C00000"/>
                </a:solidFill>
                <a:effectLst>
                  <a:glow rad="63500">
                    <a:schemeClr val="accent6">
                      <a:satMod val="175000"/>
                      <a:alpha val="40000"/>
                    </a:schemeClr>
                  </a:glow>
                </a:effectLst>
                <a:latin typeface="Arial" panose="020B0604020202020204" pitchFamily="34" charset="0"/>
                <a:cs typeface="Arial" panose="020B0604020202020204" pitchFamily="34" charset="0"/>
              </a:rPr>
              <a:t>Как самому еврейскому народу…»</a:t>
            </a:r>
          </a:p>
          <a:p>
            <a:endParaRPr lang="ru-RU" sz="1600" dirty="0">
              <a:solidFill>
                <a:srgbClr val="C00000"/>
              </a:solidFill>
              <a:effectLst>
                <a:glow rad="63500">
                  <a:schemeClr val="accent6">
                    <a:satMod val="175000"/>
                    <a:alpha val="40000"/>
                  </a:schemeClr>
                </a:glow>
              </a:effectLst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lvl="0" algn="ctr">
              <a:spcBef>
                <a:spcPct val="20000"/>
              </a:spcBef>
            </a:pPr>
            <a:r>
              <a:rPr lang="ru-RU" sz="2000" dirty="0" smtClean="0">
                <a:solidFill>
                  <a:srgbClr val="C00000"/>
                </a:solidFill>
                <a:effectLst>
                  <a:glow rad="63500">
                    <a:schemeClr val="accent6">
                      <a:satMod val="175000"/>
                      <a:alpha val="40000"/>
                    </a:schemeClr>
                  </a:glow>
                </a:effectLst>
                <a:latin typeface="Arial" panose="020B0604020202020204" pitchFamily="34" charset="0"/>
                <a:cs typeface="Arial" panose="020B0604020202020204" pitchFamily="34" charset="0"/>
              </a:rPr>
              <a:t>                          Евгения Евтушенко</a:t>
            </a:r>
            <a:endParaRPr lang="ru-RU" sz="2000" dirty="0">
              <a:solidFill>
                <a:srgbClr val="C00000"/>
              </a:solidFill>
              <a:effectLst>
                <a:glow rad="63500">
                  <a:schemeClr val="accent6">
                    <a:satMod val="175000"/>
                    <a:alpha val="40000"/>
                  </a:schemeClr>
                </a:glow>
              </a:effectLst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pic>
        <p:nvPicPr>
          <p:cNvPr id="9" name="Picture 6" descr="C:\Users\User\Desktop\4.PN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6156183" y="801296"/>
            <a:ext cx="2440419" cy="321061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xmlns="" val="2572426887"/>
      </p:ext>
    </p:extLst>
  </p:cSld>
  <p:clrMapOvr>
    <a:masterClrMapping/>
  </p:clrMapOvr>
  <p:transition spd="slow" advTm="6000">
    <p:circle/>
  </p:transition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4099" name="Picture 3" descr="C:\Users\User\Downloads\WhatsApp Image 2023-01-17 at 11.18.57.jpeg"/>
          <p:cNvPicPr>
            <a:picLocks noGrp="1" noChangeAspect="1" noChangeArrowheads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51435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Прямоугольник 3"/>
          <p:cNvSpPr/>
          <p:nvPr/>
        </p:nvSpPr>
        <p:spPr>
          <a:xfrm>
            <a:off x="611560" y="494258"/>
            <a:ext cx="7920880" cy="9233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 fontAlgn="base"/>
            <a:r>
              <a:rPr lang="ru-RU" dirty="0" smtClean="0">
                <a:solidFill>
                  <a:srgbClr val="C00000"/>
                </a:solidFill>
                <a:latin typeface="ff4"/>
              </a:rPr>
              <a:t>   </a:t>
            </a:r>
            <a:r>
              <a:rPr lang="ru-RU" dirty="0" smtClean="0">
                <a:solidFill>
                  <a:srgbClr val="C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С</a:t>
            </a:r>
            <a:r>
              <a:rPr lang="ru-RU" b="0" i="0" dirty="0" smtClean="0">
                <a:solidFill>
                  <a:srgbClr val="C00000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амым страшным проявлением </a:t>
            </a:r>
            <a:r>
              <a:rPr lang="ru-RU" b="1" i="0" dirty="0" smtClean="0">
                <a:solidFill>
                  <a:srgbClr val="C00000"/>
                </a:solidFill>
                <a:effectLst>
                  <a:glow rad="63500">
                    <a:schemeClr val="accent6">
                      <a:satMod val="175000"/>
                      <a:alpha val="40000"/>
                    </a:schemeClr>
                  </a:glow>
                </a:effectLst>
                <a:latin typeface="Arial" panose="020B0604020202020204" pitchFamily="34" charset="0"/>
                <a:cs typeface="Arial" panose="020B0604020202020204" pitchFamily="34" charset="0"/>
              </a:rPr>
              <a:t>Холокоста</a:t>
            </a:r>
            <a:r>
              <a:rPr lang="ru-RU" b="0" i="0" dirty="0" smtClean="0">
                <a:solidFill>
                  <a:srgbClr val="C00000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 стали </a:t>
            </a:r>
            <a:r>
              <a:rPr lang="ru-RU" b="0" i="0" dirty="0" smtClean="0">
                <a:solidFill>
                  <a:srgbClr val="C00000"/>
                </a:solidFill>
                <a:effectLst>
                  <a:glow rad="63500">
                    <a:schemeClr val="accent6">
                      <a:satMod val="175000"/>
                      <a:alpha val="40000"/>
                    </a:schemeClr>
                  </a:glow>
                </a:effectLst>
                <a:latin typeface="Arial" panose="020B0604020202020204" pitchFamily="34" charset="0"/>
                <a:cs typeface="Arial" panose="020B0604020202020204" pitchFamily="34" charset="0"/>
              </a:rPr>
              <a:t>лагеря</a:t>
            </a:r>
            <a:r>
              <a:rPr lang="ru-RU" b="0" i="0" dirty="0" smtClean="0">
                <a:solidFill>
                  <a:srgbClr val="C00000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 или как их тогда называли </a:t>
            </a:r>
            <a:r>
              <a:rPr lang="ru-RU" b="0" i="0" dirty="0" smtClean="0">
                <a:solidFill>
                  <a:srgbClr val="C00000"/>
                </a:solidFill>
                <a:effectLst>
                  <a:glow rad="63500">
                    <a:schemeClr val="accent6">
                      <a:satMod val="175000"/>
                      <a:alpha val="40000"/>
                    </a:schemeClr>
                  </a:glow>
                </a:effectLst>
                <a:latin typeface="Arial" panose="020B0604020202020204" pitchFamily="34" charset="0"/>
                <a:cs typeface="Arial" panose="020B0604020202020204" pitchFamily="34" charset="0"/>
              </a:rPr>
              <a:t>«фабрики смерти»</a:t>
            </a:r>
            <a:r>
              <a:rPr lang="ru-RU" b="0" i="0" dirty="0" smtClean="0">
                <a:solidFill>
                  <a:srgbClr val="C00000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,</a:t>
            </a:r>
            <a:r>
              <a:rPr lang="ru-RU" b="0" i="0" dirty="0" smtClean="0">
                <a:solidFill>
                  <a:srgbClr val="C00000"/>
                </a:solidFill>
                <a:effectLst>
                  <a:glow rad="63500">
                    <a:schemeClr val="accent6">
                      <a:satMod val="175000"/>
                      <a:alpha val="40000"/>
                    </a:schemeClr>
                  </a:glow>
                </a:effectLst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ru-RU" b="0" i="0" dirty="0" smtClean="0">
                <a:solidFill>
                  <a:srgbClr val="C00000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созданные фашистами для физического истребления людей, объявленных «недочеловеками». </a:t>
            </a:r>
            <a:endParaRPr lang="ru-RU" b="0" i="0" dirty="0">
              <a:solidFill>
                <a:srgbClr val="C00000"/>
              </a:solidFill>
              <a:effectLst/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5" name="Прямоугольник 4"/>
          <p:cNvSpPr/>
          <p:nvPr/>
        </p:nvSpPr>
        <p:spPr>
          <a:xfrm>
            <a:off x="611560" y="1417588"/>
            <a:ext cx="8064896" cy="147732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 fontAlgn="base"/>
            <a:r>
              <a:rPr lang="ru-RU" b="0" i="0" dirty="0" smtClean="0">
                <a:solidFill>
                  <a:srgbClr val="C00000"/>
                </a:solidFill>
                <a:effectLst/>
                <a:latin typeface="ff4"/>
              </a:rPr>
              <a:t>   </a:t>
            </a:r>
            <a:r>
              <a:rPr lang="ru-RU" b="0" i="0" dirty="0" smtClean="0">
                <a:solidFill>
                  <a:srgbClr val="C00000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Всего на территории Германии и оккупированных ею стран действовало </a:t>
            </a:r>
            <a:r>
              <a:rPr lang="ru-RU" b="0" i="0" dirty="0" smtClean="0">
                <a:solidFill>
                  <a:srgbClr val="C00000"/>
                </a:solidFill>
                <a:effectLst>
                  <a:glow rad="63500">
                    <a:schemeClr val="accent6">
                      <a:satMod val="175000"/>
                      <a:alpha val="40000"/>
                    </a:schemeClr>
                  </a:glow>
                </a:effectLst>
                <a:latin typeface="Arial" panose="020B0604020202020204" pitchFamily="34" charset="0"/>
                <a:cs typeface="Arial" panose="020B0604020202020204" pitchFamily="34" charset="0"/>
              </a:rPr>
              <a:t>более 14 тысяч концлагерей</a:t>
            </a:r>
            <a:r>
              <a:rPr lang="ru-RU" b="0" i="0" dirty="0" smtClean="0">
                <a:solidFill>
                  <a:srgbClr val="C00000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. За годы второй мировой войны через лагеря смерти прошли </a:t>
            </a:r>
            <a:r>
              <a:rPr lang="ru-RU" b="0" i="0" dirty="0" smtClean="0">
                <a:solidFill>
                  <a:srgbClr val="C00000"/>
                </a:solidFill>
                <a:effectLst>
                  <a:glow rad="63500">
                    <a:schemeClr val="accent6">
                      <a:satMod val="175000"/>
                      <a:alpha val="40000"/>
                    </a:schemeClr>
                  </a:glow>
                </a:effectLst>
                <a:latin typeface="Arial" panose="020B0604020202020204" pitchFamily="34" charset="0"/>
                <a:cs typeface="Arial" panose="020B0604020202020204" pitchFamily="34" charset="0"/>
              </a:rPr>
              <a:t>18 миллионов человек</a:t>
            </a:r>
            <a:r>
              <a:rPr lang="ru-RU" b="0" i="0" dirty="0" smtClean="0">
                <a:solidFill>
                  <a:srgbClr val="C00000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, из них по разным подсчётам </a:t>
            </a:r>
            <a:r>
              <a:rPr lang="ru-RU" b="0" i="0" dirty="0" smtClean="0">
                <a:solidFill>
                  <a:srgbClr val="C00000"/>
                </a:solidFill>
                <a:effectLst>
                  <a:glow rad="63500">
                    <a:schemeClr val="accent6">
                      <a:satMod val="175000"/>
                      <a:alpha val="40000"/>
                    </a:schemeClr>
                  </a:glow>
                </a:effectLst>
                <a:latin typeface="Arial" panose="020B0604020202020204" pitchFamily="34" charset="0"/>
                <a:cs typeface="Arial" panose="020B0604020202020204" pitchFamily="34" charset="0"/>
              </a:rPr>
              <a:t>от 5 до 7 миллионов</a:t>
            </a:r>
            <a:r>
              <a:rPr lang="ru-RU" b="0" i="0" dirty="0" smtClean="0">
                <a:solidFill>
                  <a:srgbClr val="C00000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 – граждане Советского Союза. Выжили чуть больше миллиона.</a:t>
            </a:r>
            <a:endParaRPr lang="ru-RU" b="0" i="0" dirty="0">
              <a:solidFill>
                <a:srgbClr val="C00000"/>
              </a:solidFill>
              <a:effectLst/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pic>
        <p:nvPicPr>
          <p:cNvPr id="6" name="Picture 2" descr="C:\Users\User\Desktop\auschwitz-birkenau-1223320.jp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755576" y="2894915"/>
            <a:ext cx="2323564" cy="154904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pic>
        <p:nvPicPr>
          <p:cNvPr id="7" name="Picture 3" descr="C:\Users\User\Desktop\DFC43362-F935-45AC-B624-08FB6C25980B.jpg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3419872" y="2894915"/>
            <a:ext cx="2065390" cy="154904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pic>
        <p:nvPicPr>
          <p:cNvPr id="8" name="Picture 4" descr="C:\Users\User\Desktop\auschwitz-o-que-foi-caracteristicas-principais-objetivos-consequencias-3.jpg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5796136" y="2686153"/>
            <a:ext cx="2674971" cy="177634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xmlns="" val="2049361388"/>
      </p:ext>
    </p:extLst>
  </p:cSld>
  <p:clrMapOvr>
    <a:masterClrMapping/>
  </p:clrMapOvr>
  <p:transition spd="slow" advTm="13000">
    <p:circle/>
  </p:transition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4099" name="Picture 3" descr="C:\Users\User\Downloads\WhatsApp Image 2023-01-17 at 11.18.57.jpeg"/>
          <p:cNvPicPr>
            <a:picLocks noGrp="1" noChangeAspect="1" noChangeArrowheads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51435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Прямоугольник 3"/>
          <p:cNvSpPr/>
          <p:nvPr/>
        </p:nvSpPr>
        <p:spPr>
          <a:xfrm>
            <a:off x="539552" y="466046"/>
            <a:ext cx="8208912" cy="193899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ru-RU" sz="2000" b="1" dirty="0" smtClean="0">
                <a:solidFill>
                  <a:srgbClr val="C00000"/>
                </a:solidFill>
                <a:effectLst>
                  <a:glow rad="63500">
                    <a:srgbClr val="F79646">
                      <a:satMod val="175000"/>
                      <a:alpha val="40000"/>
                    </a:srgbClr>
                  </a:glow>
                </a:effectLst>
                <a:latin typeface="Times New Roman"/>
                <a:ea typeface="Times New Roman"/>
                <a:cs typeface="Times New Roman"/>
              </a:rPr>
              <a:t>      </a:t>
            </a:r>
            <a:r>
              <a:rPr lang="ru-RU" sz="2000" b="1" dirty="0" smtClean="0">
                <a:solidFill>
                  <a:srgbClr val="C00000"/>
                </a:solidFill>
                <a:effectLst>
                  <a:glow rad="63500">
                    <a:srgbClr val="F79646">
                      <a:satMod val="175000"/>
                      <a:alpha val="40000"/>
                    </a:srgbClr>
                  </a:glow>
                </a:effectLst>
                <a:latin typeface="Arial" panose="020B0604020202020204" pitchFamily="34" charset="0"/>
                <a:ea typeface="Times New Roman"/>
                <a:cs typeface="Arial" panose="020B0604020202020204" pitchFamily="34" charset="0"/>
              </a:rPr>
              <a:t>Дахау</a:t>
            </a:r>
            <a:r>
              <a:rPr lang="ru-RU" sz="2000" dirty="0">
                <a:solidFill>
                  <a:srgbClr val="C00000"/>
                </a:solidFill>
                <a:latin typeface="Arial" panose="020B0604020202020204" pitchFamily="34" charset="0"/>
                <a:ea typeface="Times New Roman"/>
                <a:cs typeface="Arial" panose="020B0604020202020204" pitchFamily="34" charset="0"/>
              </a:rPr>
              <a:t> был одним из первых и главных концлагерей на территории Германии.  Создан </a:t>
            </a:r>
            <a:r>
              <a:rPr lang="ru-RU" sz="2000" dirty="0">
                <a:solidFill>
                  <a:srgbClr val="C00000"/>
                </a:solidFill>
                <a:effectLst>
                  <a:glow rad="63500">
                    <a:srgbClr val="F79646">
                      <a:satMod val="175000"/>
                      <a:alpha val="40000"/>
                    </a:srgbClr>
                  </a:glow>
                </a:effectLst>
                <a:latin typeface="Arial" panose="020B0604020202020204" pitchFamily="34" charset="0"/>
                <a:ea typeface="Times New Roman"/>
                <a:cs typeface="Arial" panose="020B0604020202020204" pitchFamily="34" charset="0"/>
              </a:rPr>
              <a:t>в марте 1933 года</a:t>
            </a:r>
            <a:r>
              <a:rPr lang="ru-RU" sz="2000" dirty="0">
                <a:solidFill>
                  <a:srgbClr val="C00000"/>
                </a:solidFill>
                <a:latin typeface="Arial" panose="020B0604020202020204" pitchFamily="34" charset="0"/>
                <a:ea typeface="Times New Roman"/>
                <a:cs typeface="Arial" panose="020B0604020202020204" pitchFamily="34" charset="0"/>
              </a:rPr>
              <a:t>.  Лагерь имел </a:t>
            </a:r>
            <a:r>
              <a:rPr lang="ru-RU" sz="2000" dirty="0">
                <a:solidFill>
                  <a:srgbClr val="C00000"/>
                </a:solidFill>
                <a:effectLst>
                  <a:glow rad="63500">
                    <a:schemeClr val="accent6">
                      <a:satMod val="175000"/>
                      <a:alpha val="40000"/>
                    </a:schemeClr>
                  </a:glow>
                </a:effectLst>
                <a:latin typeface="Arial" panose="020B0604020202020204" pitchFamily="34" charset="0"/>
                <a:ea typeface="Times New Roman"/>
                <a:cs typeface="Arial" panose="020B0604020202020204" pitchFamily="34" charset="0"/>
              </a:rPr>
              <a:t>123 </a:t>
            </a:r>
            <a:r>
              <a:rPr lang="ru-RU" sz="2000" dirty="0" smtClean="0">
                <a:solidFill>
                  <a:srgbClr val="C00000"/>
                </a:solidFill>
                <a:effectLst>
                  <a:glow rad="63500">
                    <a:schemeClr val="accent6">
                      <a:satMod val="175000"/>
                      <a:alpha val="40000"/>
                    </a:schemeClr>
                  </a:glow>
                </a:effectLst>
                <a:latin typeface="Arial" panose="020B0604020202020204" pitchFamily="34" charset="0"/>
                <a:ea typeface="Times New Roman"/>
                <a:cs typeface="Arial" panose="020B0604020202020204" pitchFamily="34" charset="0"/>
              </a:rPr>
              <a:t>филиала</a:t>
            </a:r>
            <a:r>
              <a:rPr lang="ru-RU" sz="2000" dirty="0" smtClean="0">
                <a:solidFill>
                  <a:srgbClr val="C00000"/>
                </a:solidFill>
                <a:latin typeface="Arial" panose="020B0604020202020204" pitchFamily="34" charset="0"/>
                <a:ea typeface="Times New Roman"/>
                <a:cs typeface="Arial" panose="020B0604020202020204" pitchFamily="34" charset="0"/>
              </a:rPr>
              <a:t>. </a:t>
            </a:r>
            <a:r>
              <a:rPr lang="ru-RU" sz="2000" dirty="0" smtClean="0">
                <a:solidFill>
                  <a:srgbClr val="C00000"/>
                </a:solidFill>
                <a:latin typeface="Arial" panose="020B0604020202020204" pitchFamily="34" charset="0"/>
                <a:ea typeface="Calibri"/>
                <a:cs typeface="Arial" panose="020B0604020202020204" pitchFamily="34" charset="0"/>
              </a:rPr>
              <a:t>Здесь </a:t>
            </a:r>
            <a:r>
              <a:rPr lang="ru-RU" sz="2000" dirty="0">
                <a:solidFill>
                  <a:srgbClr val="C00000"/>
                </a:solidFill>
                <a:latin typeface="Arial" panose="020B0604020202020204" pitchFamily="34" charset="0"/>
                <a:ea typeface="Calibri"/>
                <a:cs typeface="Arial" panose="020B0604020202020204" pitchFamily="34" charset="0"/>
              </a:rPr>
              <a:t>имелись крематорий, газовые </a:t>
            </a:r>
            <a:r>
              <a:rPr lang="ru-RU" sz="2000" dirty="0" smtClean="0">
                <a:solidFill>
                  <a:srgbClr val="C00000"/>
                </a:solidFill>
                <a:latin typeface="Arial" panose="020B0604020202020204" pitchFamily="34" charset="0"/>
                <a:ea typeface="Calibri"/>
                <a:cs typeface="Arial" panose="020B0604020202020204" pitchFamily="34" charset="0"/>
              </a:rPr>
              <a:t>камеры, «каменный </a:t>
            </a:r>
            <a:r>
              <a:rPr lang="ru-RU" sz="2000" dirty="0">
                <a:solidFill>
                  <a:srgbClr val="C00000"/>
                </a:solidFill>
                <a:latin typeface="Arial" panose="020B0604020202020204" pitchFamily="34" charset="0"/>
                <a:ea typeface="Calibri"/>
                <a:cs typeface="Arial" panose="020B0604020202020204" pitchFamily="34" charset="0"/>
              </a:rPr>
              <a:t>мешок» - подвальное помещение без окон, медицинские </a:t>
            </a:r>
            <a:r>
              <a:rPr lang="ru-RU" sz="2000" dirty="0" smtClean="0">
                <a:solidFill>
                  <a:srgbClr val="C00000"/>
                </a:solidFill>
                <a:latin typeface="Arial" panose="020B0604020202020204" pitchFamily="34" charset="0"/>
                <a:ea typeface="Calibri"/>
                <a:cs typeface="Arial" panose="020B0604020202020204" pitchFamily="34" charset="0"/>
              </a:rPr>
              <a:t>лаборатории. За </a:t>
            </a:r>
            <a:r>
              <a:rPr lang="ru-RU" sz="2000" dirty="0">
                <a:solidFill>
                  <a:srgbClr val="C00000"/>
                </a:solidFill>
                <a:latin typeface="Arial" panose="020B0604020202020204" pitchFamily="34" charset="0"/>
                <a:ea typeface="Calibri"/>
                <a:cs typeface="Arial" panose="020B0604020202020204" pitchFamily="34" charset="0"/>
              </a:rPr>
              <a:t>время существования лагеря через него прошло </a:t>
            </a:r>
            <a:r>
              <a:rPr lang="ru-RU" sz="2000" dirty="0">
                <a:solidFill>
                  <a:srgbClr val="C00000"/>
                </a:solidFill>
                <a:effectLst>
                  <a:glow rad="63500">
                    <a:schemeClr val="accent6">
                      <a:satMod val="175000"/>
                      <a:alpha val="40000"/>
                    </a:schemeClr>
                  </a:glow>
                </a:effectLst>
                <a:latin typeface="Arial" panose="020B0604020202020204" pitchFamily="34" charset="0"/>
                <a:ea typeface="Calibri"/>
                <a:cs typeface="Arial" panose="020B0604020202020204" pitchFamily="34" charset="0"/>
              </a:rPr>
              <a:t>250 тыс. узников</a:t>
            </a:r>
            <a:r>
              <a:rPr lang="ru-RU" sz="2000" dirty="0">
                <a:solidFill>
                  <a:srgbClr val="C00000"/>
                </a:solidFill>
                <a:latin typeface="Arial" panose="020B0604020202020204" pitchFamily="34" charset="0"/>
                <a:ea typeface="Calibri"/>
                <a:cs typeface="Arial" panose="020B0604020202020204" pitchFamily="34" charset="0"/>
              </a:rPr>
              <a:t> из </a:t>
            </a:r>
            <a:r>
              <a:rPr lang="ru-RU" sz="2000" dirty="0">
                <a:solidFill>
                  <a:srgbClr val="C00000"/>
                </a:solidFill>
                <a:effectLst>
                  <a:glow rad="63500">
                    <a:schemeClr val="accent6">
                      <a:satMod val="175000"/>
                      <a:alpha val="40000"/>
                    </a:schemeClr>
                  </a:glow>
                </a:effectLst>
                <a:latin typeface="Arial" panose="020B0604020202020204" pitchFamily="34" charset="0"/>
                <a:ea typeface="Calibri"/>
                <a:cs typeface="Arial" panose="020B0604020202020204" pitchFamily="34" charset="0"/>
              </a:rPr>
              <a:t>24 стран</a:t>
            </a:r>
            <a:r>
              <a:rPr lang="ru-RU" sz="2000" dirty="0">
                <a:solidFill>
                  <a:srgbClr val="C00000"/>
                </a:solidFill>
                <a:latin typeface="Arial" panose="020B0604020202020204" pitchFamily="34" charset="0"/>
                <a:ea typeface="Calibri"/>
                <a:cs typeface="Arial" panose="020B0604020202020204" pitchFamily="34" charset="0"/>
              </a:rPr>
              <a:t>, погибло </a:t>
            </a:r>
            <a:r>
              <a:rPr lang="ru-RU" sz="2000" dirty="0" smtClean="0">
                <a:solidFill>
                  <a:srgbClr val="C00000"/>
                </a:solidFill>
                <a:effectLst>
                  <a:glow rad="63500">
                    <a:schemeClr val="accent6">
                      <a:satMod val="175000"/>
                      <a:alpha val="40000"/>
                    </a:schemeClr>
                  </a:glow>
                </a:effectLst>
                <a:latin typeface="Arial" panose="020B0604020202020204" pitchFamily="34" charset="0"/>
                <a:ea typeface="Calibri"/>
                <a:cs typeface="Arial" panose="020B0604020202020204" pitchFamily="34" charset="0"/>
              </a:rPr>
              <a:t>70 тысяч человек.</a:t>
            </a:r>
            <a:endParaRPr lang="ru-RU" sz="2000" dirty="0">
              <a:solidFill>
                <a:srgbClr val="C00000"/>
              </a:solidFill>
              <a:effectLst>
                <a:glow rad="63500">
                  <a:schemeClr val="accent6">
                    <a:satMod val="175000"/>
                    <a:alpha val="40000"/>
                  </a:schemeClr>
                </a:glow>
              </a:effectLst>
              <a:latin typeface="Arial" panose="020B0604020202020204" pitchFamily="34" charset="0"/>
              <a:ea typeface="Calibri"/>
              <a:cs typeface="Arial" panose="020B0604020202020204" pitchFamily="34" charset="0"/>
            </a:endParaRPr>
          </a:p>
        </p:txBody>
      </p:sp>
      <p:pic>
        <p:nvPicPr>
          <p:cNvPr id="5" name="Picture 9" descr="C:\Users\User\Desktop\625.jp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570721" y="2715767"/>
            <a:ext cx="2777143" cy="146147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pic>
        <p:nvPicPr>
          <p:cNvPr id="6" name="Picture 10" descr="C:\Users\User\Desktop\736177.jpg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3466795" y="2510335"/>
            <a:ext cx="2520280" cy="184410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pic>
        <p:nvPicPr>
          <p:cNvPr id="7" name="Picture 11" descr="C:\Users\User\Desktop\LL-095.jpg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6084168" y="2510335"/>
            <a:ext cx="2429071" cy="186451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xmlns="" val="2351015980"/>
      </p:ext>
    </p:extLst>
  </p:cSld>
  <p:clrMapOvr>
    <a:masterClrMapping/>
  </p:clrMapOvr>
  <p:transition spd="slow" advTm="11000">
    <p:circle/>
  </p:transition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4099" name="Picture 3" descr="C:\Users\User\Downloads\WhatsApp Image 2023-01-17 at 11.18.57.jpeg"/>
          <p:cNvPicPr>
            <a:picLocks noGrp="1" noChangeAspect="1" noChangeArrowheads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51435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Прямоугольник 3"/>
          <p:cNvSpPr/>
          <p:nvPr/>
        </p:nvSpPr>
        <p:spPr>
          <a:xfrm>
            <a:off x="682757" y="633175"/>
            <a:ext cx="7920880" cy="132343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just" fontAlgn="base">
              <a:spcBef>
                <a:spcPct val="20000"/>
              </a:spcBef>
            </a:pPr>
            <a:r>
              <a:rPr lang="ru-RU" sz="2000" b="1" dirty="0" smtClean="0">
                <a:solidFill>
                  <a:srgbClr val="C00000"/>
                </a:solidFill>
                <a:effectLst>
                  <a:glow rad="63500">
                    <a:schemeClr val="accent6">
                      <a:satMod val="175000"/>
                      <a:alpha val="40000"/>
                    </a:schemeClr>
                  </a:glow>
                </a:effectLst>
                <a:latin typeface="Arial" panose="020B0604020202020204" pitchFamily="34" charset="0"/>
                <a:cs typeface="Arial" panose="020B0604020202020204" pitchFamily="34" charset="0"/>
              </a:rPr>
              <a:t>     Бухенвальд</a:t>
            </a:r>
            <a:r>
              <a:rPr lang="ru-RU" sz="2000" dirty="0" smtClean="0">
                <a:solidFill>
                  <a:srgbClr val="C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ru-RU" sz="2000" dirty="0">
                <a:solidFill>
                  <a:srgbClr val="C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был мужским лагерем. Выучить свой номер на немецком языке </a:t>
            </a:r>
            <a:r>
              <a:rPr lang="ru-RU" sz="2000" dirty="0" smtClean="0">
                <a:solidFill>
                  <a:srgbClr val="C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узник </a:t>
            </a:r>
            <a:r>
              <a:rPr lang="ru-RU" sz="2000" dirty="0">
                <a:solidFill>
                  <a:srgbClr val="C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должен был в течение первых суток. Набор цифр заменял имя. В </a:t>
            </a:r>
            <a:r>
              <a:rPr lang="ru-RU" sz="2000" dirty="0" smtClean="0">
                <a:solidFill>
                  <a:srgbClr val="C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концлагере </a:t>
            </a:r>
            <a:r>
              <a:rPr lang="ru-RU" sz="2000" dirty="0">
                <a:solidFill>
                  <a:srgbClr val="C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содержалось </a:t>
            </a:r>
            <a:r>
              <a:rPr lang="ru-RU" sz="2000" dirty="0">
                <a:solidFill>
                  <a:srgbClr val="C00000"/>
                </a:solidFill>
                <a:effectLst>
                  <a:glow rad="63500">
                    <a:schemeClr val="accent6">
                      <a:satMod val="175000"/>
                      <a:alpha val="40000"/>
                    </a:schemeClr>
                  </a:glow>
                </a:effectLst>
                <a:latin typeface="Arial" panose="020B0604020202020204" pitchFamily="34" charset="0"/>
                <a:cs typeface="Arial" panose="020B0604020202020204" pitchFamily="34" charset="0"/>
              </a:rPr>
              <a:t>около 240 тысяч человек</a:t>
            </a:r>
            <a:r>
              <a:rPr lang="ru-RU" sz="2000" dirty="0">
                <a:solidFill>
                  <a:srgbClr val="C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. </a:t>
            </a:r>
            <a:r>
              <a:rPr lang="ru-RU" sz="2000" dirty="0">
                <a:solidFill>
                  <a:srgbClr val="C00000"/>
                </a:solidFill>
                <a:effectLst>
                  <a:glow rad="63500">
                    <a:schemeClr val="accent6">
                      <a:satMod val="175000"/>
                      <a:alpha val="40000"/>
                    </a:schemeClr>
                  </a:glow>
                </a:effectLst>
                <a:latin typeface="Arial" panose="020B0604020202020204" pitchFamily="34" charset="0"/>
                <a:cs typeface="Arial" panose="020B0604020202020204" pitchFamily="34" charset="0"/>
              </a:rPr>
              <a:t>56 тысяч узников </a:t>
            </a:r>
            <a:r>
              <a:rPr lang="ru-RU" sz="2000" dirty="0" smtClean="0">
                <a:solidFill>
                  <a:srgbClr val="C00000"/>
                </a:solidFill>
                <a:effectLst>
                  <a:glow rad="63500">
                    <a:schemeClr val="accent6">
                      <a:satMod val="175000"/>
                      <a:alpha val="40000"/>
                    </a:schemeClr>
                  </a:glow>
                </a:effectLst>
                <a:latin typeface="Arial" panose="020B0604020202020204" pitchFamily="34" charset="0"/>
                <a:cs typeface="Arial" panose="020B0604020202020204" pitchFamily="34" charset="0"/>
              </a:rPr>
              <a:t>погибли</a:t>
            </a:r>
            <a:r>
              <a:rPr lang="ru-RU" sz="2000" dirty="0">
                <a:solidFill>
                  <a:srgbClr val="C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… </a:t>
            </a:r>
          </a:p>
        </p:txBody>
      </p:sp>
      <p:pic>
        <p:nvPicPr>
          <p:cNvPr id="7" name="Picture 5" descr="C:\Users\User\Desktop\309122_original.jp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682757" y="2201128"/>
            <a:ext cx="2609868" cy="213053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pic>
        <p:nvPicPr>
          <p:cNvPr id="8" name="Picture 6" descr="C:\Users\User\Desktop\309319_original.jpg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3400534" y="2201128"/>
            <a:ext cx="2628041" cy="213053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pic>
        <p:nvPicPr>
          <p:cNvPr id="11" name="Picture 8" descr="C:\Users\User\Desktop\2.PNG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6156176" y="2169154"/>
            <a:ext cx="2344074" cy="213053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xmlns="" val="1980265366"/>
      </p:ext>
    </p:extLst>
  </p:cSld>
  <p:clrMapOvr>
    <a:masterClrMapping/>
  </p:clrMapOvr>
  <p:transition spd="slow" advTm="5000">
    <p:circle/>
  </p:transition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4099" name="Picture 3" descr="C:\Users\User\Downloads\WhatsApp Image 2023-01-17 at 11.18.57.jpeg"/>
          <p:cNvPicPr>
            <a:picLocks noGrp="1" noChangeAspect="1" noChangeArrowheads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51435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Прямоугольник 4"/>
          <p:cNvSpPr/>
          <p:nvPr/>
        </p:nvSpPr>
        <p:spPr>
          <a:xfrm>
            <a:off x="609261" y="437514"/>
            <a:ext cx="8064896" cy="264072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>
              <a:lnSpc>
                <a:spcPct val="115000"/>
              </a:lnSpc>
            </a:pPr>
            <a:r>
              <a:rPr lang="ru-RU" b="1" dirty="0" smtClean="0">
                <a:latin typeface="Arial" panose="020B0604020202020204" pitchFamily="34" charset="0"/>
                <a:ea typeface="Calibri"/>
                <a:cs typeface="Arial" panose="020B0604020202020204" pitchFamily="34" charset="0"/>
              </a:rPr>
              <a:t>      </a:t>
            </a:r>
            <a:r>
              <a:rPr lang="ru-RU" b="1" dirty="0" smtClean="0">
                <a:solidFill>
                  <a:srgbClr val="C00000"/>
                </a:solidFill>
                <a:effectLst>
                  <a:glow rad="63500">
                    <a:schemeClr val="accent6">
                      <a:satMod val="175000"/>
                      <a:alpha val="40000"/>
                    </a:schemeClr>
                  </a:glow>
                </a:effectLst>
                <a:latin typeface="Arial" panose="020B0604020202020204" pitchFamily="34" charset="0"/>
                <a:ea typeface="Calibri"/>
                <a:cs typeface="Arial" panose="020B0604020202020204" pitchFamily="34" charset="0"/>
              </a:rPr>
              <a:t>Майданек</a:t>
            </a:r>
            <a:r>
              <a:rPr lang="ru-RU" b="1" dirty="0">
                <a:solidFill>
                  <a:srgbClr val="C00000"/>
                </a:solidFill>
                <a:latin typeface="Arial" panose="020B0604020202020204" pitchFamily="34" charset="0"/>
                <a:ea typeface="Calibri"/>
                <a:cs typeface="Arial" panose="020B0604020202020204" pitchFamily="34" charset="0"/>
              </a:rPr>
              <a:t> </a:t>
            </a:r>
            <a:r>
              <a:rPr lang="ru-RU" b="1" dirty="0" smtClean="0">
                <a:solidFill>
                  <a:srgbClr val="C00000"/>
                </a:solidFill>
                <a:latin typeface="Arial" panose="020B0604020202020204" pitchFamily="34" charset="0"/>
                <a:ea typeface="Calibri"/>
                <a:cs typeface="Arial" panose="020B0604020202020204" pitchFamily="34" charset="0"/>
              </a:rPr>
              <a:t>- </a:t>
            </a:r>
            <a:r>
              <a:rPr lang="ru-RU" dirty="0" smtClean="0">
                <a:solidFill>
                  <a:srgbClr val="C00000"/>
                </a:solidFill>
                <a:latin typeface="Arial" panose="020B0604020202020204" pitchFamily="34" charset="0"/>
                <a:ea typeface="Calibri"/>
                <a:cs typeface="Arial" panose="020B0604020202020204" pitchFamily="34" charset="0"/>
              </a:rPr>
              <a:t>лагерь </a:t>
            </a:r>
            <a:r>
              <a:rPr lang="ru-RU" dirty="0">
                <a:solidFill>
                  <a:srgbClr val="C00000"/>
                </a:solidFill>
                <a:latin typeface="Arial" panose="020B0604020202020204" pitchFamily="34" charset="0"/>
                <a:ea typeface="Calibri"/>
                <a:cs typeface="Arial" panose="020B0604020202020204" pitchFamily="34" charset="0"/>
              </a:rPr>
              <a:t>на территории Польши, создан в </a:t>
            </a:r>
            <a:r>
              <a:rPr lang="ru-RU" dirty="0">
                <a:solidFill>
                  <a:srgbClr val="C00000"/>
                </a:solidFill>
                <a:effectLst>
                  <a:glow rad="63500">
                    <a:schemeClr val="accent6">
                      <a:satMod val="175000"/>
                      <a:alpha val="40000"/>
                    </a:schemeClr>
                  </a:glow>
                </a:effectLst>
                <a:latin typeface="Arial" panose="020B0604020202020204" pitchFamily="34" charset="0"/>
                <a:ea typeface="Calibri"/>
                <a:cs typeface="Arial" panose="020B0604020202020204" pitchFamily="34" charset="0"/>
              </a:rPr>
              <a:t>октябре 1941г. </a:t>
            </a:r>
            <a:r>
              <a:rPr lang="ru-RU" dirty="0">
                <a:solidFill>
                  <a:srgbClr val="C00000"/>
                </a:solidFill>
                <a:latin typeface="Arial" panose="020B0604020202020204" pitchFamily="34" charset="0"/>
                <a:ea typeface="Times New Roman"/>
                <a:cs typeface="Arial" panose="020B0604020202020204" pitchFamily="34" charset="0"/>
              </a:rPr>
              <a:t>Лагерь</a:t>
            </a:r>
            <a:r>
              <a:rPr lang="ru-RU" b="1" dirty="0">
                <a:solidFill>
                  <a:srgbClr val="C00000"/>
                </a:solidFill>
                <a:latin typeface="Arial" panose="020B0604020202020204" pitchFamily="34" charset="0"/>
                <a:ea typeface="Times New Roman"/>
                <a:cs typeface="Arial" panose="020B0604020202020204" pitchFamily="34" charset="0"/>
              </a:rPr>
              <a:t> </a:t>
            </a:r>
            <a:r>
              <a:rPr lang="ru-RU" dirty="0">
                <a:solidFill>
                  <a:srgbClr val="C00000"/>
                </a:solidFill>
                <a:latin typeface="Arial" panose="020B0604020202020204" pitchFamily="34" charset="0"/>
                <a:ea typeface="Times New Roman"/>
                <a:cs typeface="Arial" panose="020B0604020202020204" pitchFamily="34" charset="0"/>
              </a:rPr>
              <a:t>был поделён на пять секций, одна из которых была женской. У лагеря было </a:t>
            </a:r>
            <a:r>
              <a:rPr lang="ru-RU" dirty="0">
                <a:solidFill>
                  <a:srgbClr val="C00000"/>
                </a:solidFill>
                <a:effectLst>
                  <a:glow rad="63500">
                    <a:schemeClr val="accent6">
                      <a:satMod val="175000"/>
                      <a:alpha val="40000"/>
                    </a:schemeClr>
                  </a:glow>
                </a:effectLst>
                <a:latin typeface="Arial" panose="020B0604020202020204" pitchFamily="34" charset="0"/>
                <a:ea typeface="Times New Roman"/>
                <a:cs typeface="Arial" panose="020B0604020202020204" pitchFamily="34" charset="0"/>
              </a:rPr>
              <a:t>10 филиалов</a:t>
            </a:r>
            <a:r>
              <a:rPr lang="ru-RU" dirty="0">
                <a:solidFill>
                  <a:srgbClr val="C00000"/>
                </a:solidFill>
                <a:latin typeface="Arial" panose="020B0604020202020204" pitchFamily="34" charset="0"/>
                <a:ea typeface="Times New Roman"/>
                <a:cs typeface="Arial" panose="020B0604020202020204" pitchFamily="34" charset="0"/>
              </a:rPr>
              <a:t>. В каждую топку закладывали по шесть трупов. Крематорий работал как доменная печь, без остановки, сжигая в среднем </a:t>
            </a:r>
            <a:r>
              <a:rPr lang="ru-RU" dirty="0">
                <a:solidFill>
                  <a:srgbClr val="C00000"/>
                </a:solidFill>
                <a:effectLst>
                  <a:glow rad="63500">
                    <a:schemeClr val="accent6">
                      <a:satMod val="175000"/>
                      <a:alpha val="40000"/>
                    </a:schemeClr>
                  </a:glow>
                </a:effectLst>
                <a:latin typeface="Arial" panose="020B0604020202020204" pitchFamily="34" charset="0"/>
                <a:ea typeface="Times New Roman"/>
                <a:cs typeface="Arial" panose="020B0604020202020204" pitchFamily="34" charset="0"/>
              </a:rPr>
              <a:t>1400 трупов в сутки</a:t>
            </a:r>
            <a:r>
              <a:rPr lang="ru-RU" dirty="0">
                <a:solidFill>
                  <a:srgbClr val="C00000"/>
                </a:solidFill>
                <a:latin typeface="Arial" panose="020B0604020202020204" pitchFamily="34" charset="0"/>
                <a:ea typeface="Times New Roman"/>
                <a:cs typeface="Arial" panose="020B0604020202020204" pitchFamily="34" charset="0"/>
              </a:rPr>
              <a:t>…Через концлагерь </a:t>
            </a:r>
            <a:r>
              <a:rPr lang="ru-RU" dirty="0">
                <a:solidFill>
                  <a:srgbClr val="C00000"/>
                </a:solidFill>
                <a:effectLst>
                  <a:glow rad="63500">
                    <a:schemeClr val="accent6">
                      <a:satMod val="175000"/>
                      <a:alpha val="40000"/>
                    </a:schemeClr>
                  </a:glow>
                </a:effectLst>
                <a:latin typeface="Arial" panose="020B0604020202020204" pitchFamily="34" charset="0"/>
                <a:ea typeface="Times New Roman"/>
                <a:cs typeface="Arial" panose="020B0604020202020204" pitchFamily="34" charset="0"/>
              </a:rPr>
              <a:t>Майданек</a:t>
            </a:r>
            <a:r>
              <a:rPr lang="ru-RU" dirty="0">
                <a:solidFill>
                  <a:srgbClr val="C00000"/>
                </a:solidFill>
                <a:latin typeface="Arial" panose="020B0604020202020204" pitchFamily="34" charset="0"/>
                <a:ea typeface="Times New Roman"/>
                <a:cs typeface="Arial" panose="020B0604020202020204" pitchFamily="34" charset="0"/>
              </a:rPr>
              <a:t> прошло </a:t>
            </a:r>
            <a:r>
              <a:rPr lang="ru-RU" dirty="0">
                <a:solidFill>
                  <a:srgbClr val="C00000"/>
                </a:solidFill>
                <a:effectLst>
                  <a:glow rad="63500">
                    <a:schemeClr val="accent6">
                      <a:satMod val="175000"/>
                      <a:alpha val="40000"/>
                    </a:schemeClr>
                  </a:glow>
                </a:effectLst>
                <a:latin typeface="Arial" panose="020B0604020202020204" pitchFamily="34" charset="0"/>
                <a:ea typeface="Times New Roman"/>
                <a:cs typeface="Arial" panose="020B0604020202020204" pitchFamily="34" charset="0"/>
              </a:rPr>
              <a:t>более миллиона узников</a:t>
            </a:r>
            <a:r>
              <a:rPr lang="ru-RU" dirty="0">
                <a:solidFill>
                  <a:srgbClr val="C00000"/>
                </a:solidFill>
                <a:latin typeface="Arial" panose="020B0604020202020204" pitchFamily="34" charset="0"/>
                <a:ea typeface="Times New Roman"/>
                <a:cs typeface="Arial" panose="020B0604020202020204" pitchFamily="34" charset="0"/>
              </a:rPr>
              <a:t>. В лагере было уничтожено </a:t>
            </a:r>
            <a:r>
              <a:rPr lang="ru-RU" dirty="0">
                <a:solidFill>
                  <a:srgbClr val="C00000"/>
                </a:solidFill>
                <a:effectLst>
                  <a:glow rad="63500">
                    <a:schemeClr val="accent6">
                      <a:satMod val="175000"/>
                      <a:alpha val="40000"/>
                    </a:schemeClr>
                  </a:glow>
                </a:effectLst>
                <a:latin typeface="Arial" panose="020B0604020202020204" pitchFamily="34" charset="0"/>
                <a:ea typeface="Times New Roman"/>
                <a:cs typeface="Arial" panose="020B0604020202020204" pitchFamily="34" charset="0"/>
              </a:rPr>
              <a:t>360 тысяч человек</a:t>
            </a:r>
            <a:r>
              <a:rPr lang="ru-RU" dirty="0">
                <a:solidFill>
                  <a:srgbClr val="C00000"/>
                </a:solidFill>
                <a:latin typeface="Arial" panose="020B0604020202020204" pitchFamily="34" charset="0"/>
                <a:ea typeface="Times New Roman"/>
                <a:cs typeface="Arial" panose="020B0604020202020204" pitchFamily="34" charset="0"/>
              </a:rPr>
              <a:t>.</a:t>
            </a:r>
            <a:r>
              <a:rPr lang="ru-RU" dirty="0">
                <a:solidFill>
                  <a:srgbClr val="C00000"/>
                </a:solidFill>
                <a:latin typeface="Arial" panose="020B0604020202020204" pitchFamily="34" charset="0"/>
                <a:ea typeface="Calibri"/>
                <a:cs typeface="Arial" panose="020B0604020202020204" pitchFamily="34" charset="0"/>
              </a:rPr>
              <a:t> Этот лагерь </a:t>
            </a:r>
            <a:r>
              <a:rPr lang="ru-RU" dirty="0" smtClean="0">
                <a:solidFill>
                  <a:srgbClr val="C00000"/>
                </a:solidFill>
                <a:latin typeface="Arial" panose="020B0604020202020204" pitchFamily="34" charset="0"/>
                <a:ea typeface="Calibri"/>
                <a:cs typeface="Arial" panose="020B0604020202020204" pitchFamily="34" charset="0"/>
              </a:rPr>
              <a:t>называли - </a:t>
            </a:r>
            <a:r>
              <a:rPr lang="ru-RU" b="1" dirty="0" smtClean="0">
                <a:solidFill>
                  <a:srgbClr val="C00000"/>
                </a:solidFill>
                <a:effectLst>
                  <a:glow rad="63500">
                    <a:schemeClr val="accent6">
                      <a:satMod val="175000"/>
                      <a:alpha val="40000"/>
                    </a:schemeClr>
                  </a:glow>
                </a:effectLst>
                <a:latin typeface="Arial" panose="020B0604020202020204" pitchFamily="34" charset="0"/>
                <a:ea typeface="Calibri"/>
                <a:cs typeface="Arial" panose="020B0604020202020204" pitchFamily="34" charset="0"/>
              </a:rPr>
              <a:t>лагерем </a:t>
            </a:r>
            <a:r>
              <a:rPr lang="ru-RU" b="1" dirty="0">
                <a:solidFill>
                  <a:srgbClr val="C00000"/>
                </a:solidFill>
                <a:effectLst>
                  <a:glow rad="63500">
                    <a:schemeClr val="accent6">
                      <a:satMod val="175000"/>
                      <a:alpha val="40000"/>
                    </a:schemeClr>
                  </a:glow>
                </a:effectLst>
                <a:latin typeface="Arial" panose="020B0604020202020204" pitchFamily="34" charset="0"/>
                <a:ea typeface="Calibri"/>
                <a:cs typeface="Arial" panose="020B0604020202020204" pitchFamily="34" charset="0"/>
              </a:rPr>
              <a:t>смерти</a:t>
            </a:r>
            <a:r>
              <a:rPr lang="ru-RU" b="1" dirty="0">
                <a:solidFill>
                  <a:srgbClr val="C00000"/>
                </a:solidFill>
                <a:latin typeface="Arial" panose="020B0604020202020204" pitchFamily="34" charset="0"/>
                <a:ea typeface="Calibri"/>
                <a:cs typeface="Arial" panose="020B0604020202020204" pitchFamily="34" charset="0"/>
              </a:rPr>
              <a:t>. </a:t>
            </a:r>
            <a:r>
              <a:rPr lang="ru-RU" b="1" dirty="0">
                <a:solidFill>
                  <a:srgbClr val="C00000"/>
                </a:solidFill>
                <a:effectLst>
                  <a:glow rad="63500">
                    <a:schemeClr val="accent6">
                      <a:satMod val="175000"/>
                      <a:alpha val="40000"/>
                    </a:schemeClr>
                  </a:glow>
                </a:effectLst>
                <a:latin typeface="Arial" panose="020B0604020202020204" pitchFamily="34" charset="0"/>
                <a:ea typeface="Calibri"/>
                <a:cs typeface="Arial" panose="020B0604020202020204" pitchFamily="34" charset="0"/>
              </a:rPr>
              <a:t>Был вторым после Освенцима.</a:t>
            </a:r>
            <a:endParaRPr lang="ru-RU" dirty="0">
              <a:solidFill>
                <a:srgbClr val="C00000"/>
              </a:solidFill>
              <a:effectLst>
                <a:glow rad="63500">
                  <a:schemeClr val="accent6">
                    <a:satMod val="175000"/>
                    <a:alpha val="40000"/>
                  </a:schemeClr>
                </a:glow>
              </a:effectLst>
              <a:latin typeface="Arial" panose="020B0604020202020204" pitchFamily="34" charset="0"/>
              <a:ea typeface="Calibri"/>
              <a:cs typeface="Arial" panose="020B0604020202020204" pitchFamily="34" charset="0"/>
            </a:endParaRPr>
          </a:p>
        </p:txBody>
      </p:sp>
      <p:pic>
        <p:nvPicPr>
          <p:cNvPr id="8" name="Picture 12" descr="C:\Users\User\Desktop\1.PN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5724128" y="2785169"/>
            <a:ext cx="2773550" cy="166243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pic>
        <p:nvPicPr>
          <p:cNvPr id="10" name="Picture 13" descr="C:\Users\User\Desktop\2.PNG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725624" y="3010097"/>
            <a:ext cx="2088232" cy="143750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pic>
        <p:nvPicPr>
          <p:cNvPr id="11" name="Picture 14" descr="C:\Users\User\Desktop\4.PNG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3056045" y="2785169"/>
            <a:ext cx="2418087" cy="166243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xmlns="" val="3540931603"/>
      </p:ext>
    </p:extLst>
  </p:cSld>
  <p:clrMapOvr>
    <a:masterClrMapping/>
  </p:clrMapOvr>
  <p:transition spd="slow" advTm="11000">
    <p:circle/>
  </p:transition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4099" name="Picture 3" descr="C:\Users\User\Downloads\WhatsApp Image 2023-01-17 at 11.18.57.jpeg"/>
          <p:cNvPicPr>
            <a:picLocks noGrp="1" noChangeAspect="1" noChangeArrowheads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51435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Прямоугольник 3"/>
          <p:cNvSpPr/>
          <p:nvPr/>
        </p:nvSpPr>
        <p:spPr>
          <a:xfrm>
            <a:off x="552061" y="483518"/>
            <a:ext cx="8208912" cy="213904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ru-RU" sz="1900" dirty="0" smtClean="0">
                <a:latin typeface="Arial" panose="020B0604020202020204" pitchFamily="34" charset="0"/>
                <a:cs typeface="Arial" panose="020B0604020202020204" pitchFamily="34" charset="0"/>
              </a:rPr>
              <a:t>    </a:t>
            </a:r>
            <a:r>
              <a:rPr lang="ru-RU" sz="1900" b="1" dirty="0" smtClean="0">
                <a:solidFill>
                  <a:srgbClr val="C00000"/>
                </a:solidFill>
                <a:effectLst>
                  <a:glow rad="63500">
                    <a:schemeClr val="accent6">
                      <a:satMod val="175000"/>
                      <a:alpha val="40000"/>
                    </a:schemeClr>
                  </a:glow>
                </a:effectLst>
                <a:latin typeface="Arial" panose="020B0604020202020204" pitchFamily="34" charset="0"/>
                <a:cs typeface="Arial" panose="020B0604020202020204" pitchFamily="34" charset="0"/>
              </a:rPr>
              <a:t>Освенцим</a:t>
            </a:r>
            <a:r>
              <a:rPr lang="ru-RU" sz="1900" dirty="0" smtClean="0">
                <a:solidFill>
                  <a:srgbClr val="C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- наиболее высокопроизводительный </a:t>
            </a:r>
            <a:r>
              <a:rPr lang="ru-RU" sz="1900" dirty="0">
                <a:solidFill>
                  <a:srgbClr val="C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с позиции технологии </a:t>
            </a:r>
            <a:r>
              <a:rPr lang="ru-RU" sz="1900" dirty="0" smtClean="0">
                <a:solidFill>
                  <a:srgbClr val="C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убийства лагерь, </a:t>
            </a:r>
            <a:r>
              <a:rPr lang="ru-RU" sz="1900" dirty="0">
                <a:solidFill>
                  <a:srgbClr val="C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где за один день подобным образом убивали </a:t>
            </a:r>
            <a:r>
              <a:rPr lang="ru-RU" sz="1900" dirty="0">
                <a:solidFill>
                  <a:srgbClr val="C00000"/>
                </a:solidFill>
                <a:effectLst>
                  <a:glow rad="63500">
                    <a:schemeClr val="accent6">
                      <a:satMod val="175000"/>
                      <a:alpha val="40000"/>
                    </a:schemeClr>
                  </a:glow>
                </a:effectLst>
                <a:latin typeface="Arial" panose="020B0604020202020204" pitchFamily="34" charset="0"/>
                <a:cs typeface="Arial" panose="020B0604020202020204" pitchFamily="34" charset="0"/>
              </a:rPr>
              <a:t>12 тысяч человек</a:t>
            </a:r>
            <a:r>
              <a:rPr lang="ru-RU" sz="1900" dirty="0">
                <a:solidFill>
                  <a:srgbClr val="C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, которые впоследствии сжигались в печах </a:t>
            </a:r>
            <a:r>
              <a:rPr lang="ru-RU" sz="1900" dirty="0" smtClean="0">
                <a:solidFill>
                  <a:srgbClr val="C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крематория. Лагерь </a:t>
            </a:r>
            <a:r>
              <a:rPr lang="ru-RU" sz="1900" dirty="0">
                <a:solidFill>
                  <a:srgbClr val="C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был построен в </a:t>
            </a:r>
            <a:r>
              <a:rPr lang="ru-RU" sz="1900" dirty="0">
                <a:solidFill>
                  <a:srgbClr val="C00000"/>
                </a:solidFill>
                <a:effectLst>
                  <a:glow rad="63500">
                    <a:schemeClr val="accent6">
                      <a:satMod val="175000"/>
                      <a:alpha val="40000"/>
                    </a:schemeClr>
                  </a:glow>
                </a:effectLst>
                <a:latin typeface="Arial" panose="020B0604020202020204" pitchFamily="34" charset="0"/>
                <a:cs typeface="Arial" panose="020B0604020202020204" pitchFamily="34" charset="0"/>
              </a:rPr>
              <a:t>апреле 1939 года</a:t>
            </a:r>
            <a:r>
              <a:rPr lang="ru-RU" sz="1900" dirty="0">
                <a:solidFill>
                  <a:srgbClr val="C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, комплекс немецких концлагерей, располагавшийся на юге Польши, около </a:t>
            </a:r>
            <a:r>
              <a:rPr lang="ru-RU" sz="1900" dirty="0">
                <a:solidFill>
                  <a:srgbClr val="C00000"/>
                </a:solidFill>
                <a:effectLst>
                  <a:glow rad="63500">
                    <a:schemeClr val="accent6">
                      <a:satMod val="175000"/>
                      <a:alpha val="40000"/>
                    </a:schemeClr>
                  </a:glow>
                </a:effectLst>
                <a:latin typeface="Arial" panose="020B0604020202020204" pitchFamily="34" charset="0"/>
                <a:cs typeface="Arial" panose="020B0604020202020204" pitchFamily="34" charset="0"/>
              </a:rPr>
              <a:t>города Освенцим</a:t>
            </a:r>
            <a:r>
              <a:rPr lang="ru-RU" sz="1900" dirty="0">
                <a:solidFill>
                  <a:srgbClr val="C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. Это был огромный концлагерь, т. к.  располагался рядом с железной дорогой. </a:t>
            </a:r>
            <a:r>
              <a:rPr lang="ru-RU" sz="1900" dirty="0" smtClean="0">
                <a:solidFill>
                  <a:srgbClr val="C00000"/>
                </a:solidFill>
                <a:effectLst>
                  <a:glow rad="63500">
                    <a:schemeClr val="accent6">
                      <a:satMod val="175000"/>
                      <a:alpha val="40000"/>
                    </a:schemeClr>
                  </a:glow>
                </a:effectLst>
                <a:latin typeface="Arial" panose="020B0604020202020204" pitchFamily="34" charset="0"/>
                <a:cs typeface="Arial" panose="020B0604020202020204" pitchFamily="34" charset="0"/>
              </a:rPr>
              <a:t>1 </a:t>
            </a:r>
            <a:r>
              <a:rPr lang="ru-RU" sz="1900" dirty="0">
                <a:solidFill>
                  <a:srgbClr val="C00000"/>
                </a:solidFill>
                <a:effectLst>
                  <a:glow rad="63500">
                    <a:schemeClr val="accent6">
                      <a:satMod val="175000"/>
                      <a:alpha val="40000"/>
                    </a:schemeClr>
                  </a:glow>
                </a:effectLst>
                <a:latin typeface="Arial" panose="020B0604020202020204" pitchFamily="34" charset="0"/>
                <a:cs typeface="Arial" panose="020B0604020202020204" pitchFamily="34" charset="0"/>
              </a:rPr>
              <a:t>135 000 человек </a:t>
            </a:r>
            <a:r>
              <a:rPr lang="ru-RU" sz="1900" dirty="0">
                <a:solidFill>
                  <a:srgbClr val="C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– стали его жертвами.</a:t>
            </a:r>
          </a:p>
        </p:txBody>
      </p:sp>
      <p:pic>
        <p:nvPicPr>
          <p:cNvPr id="8" name="Picture 15" descr="C:\Users\User\Desktop\9987218_original.jp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3468384" y="2643110"/>
            <a:ext cx="2471767" cy="179106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pic>
        <p:nvPicPr>
          <p:cNvPr id="10" name="Picture 16" descr="C:\Users\User\Desktop\inet007.jpg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595062" y="2653269"/>
            <a:ext cx="2788603" cy="183954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pic>
        <p:nvPicPr>
          <p:cNvPr id="11" name="Picture 17" descr="C:\Users\User\Desktop\5.PNG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6047994" y="2643110"/>
            <a:ext cx="2484445" cy="179106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xmlns="" val="3399750545"/>
      </p:ext>
    </p:extLst>
  </p:cSld>
  <p:clrMapOvr>
    <a:masterClrMapping/>
  </p:clrMapOvr>
  <p:transition spd="slow" advTm="11000">
    <p:circle/>
  </p:transition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4099" name="Picture 3" descr="C:\Users\User\Downloads\WhatsApp Image 2023-01-17 at 11.18.57.jpeg"/>
          <p:cNvPicPr>
            <a:picLocks noGrp="1" noChangeAspect="1" noChangeArrowheads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51435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Прямоугольник 3"/>
          <p:cNvSpPr/>
          <p:nvPr/>
        </p:nvSpPr>
        <p:spPr>
          <a:xfrm>
            <a:off x="467544" y="455017"/>
            <a:ext cx="8208912" cy="276998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just">
              <a:spcBef>
                <a:spcPct val="20000"/>
              </a:spcBef>
            </a:pPr>
            <a:r>
              <a:rPr lang="ru-RU" b="1" dirty="0" smtClean="0">
                <a:solidFill>
                  <a:srgbClr val="C00000"/>
                </a:solidFill>
                <a:latin typeface="Arial" panose="020B0604020202020204" pitchFamily="34" charset="0"/>
                <a:ea typeface="Times New Roman"/>
                <a:cs typeface="Arial" panose="020B0604020202020204" pitchFamily="34" charset="0"/>
              </a:rPr>
              <a:t>     </a:t>
            </a:r>
            <a:r>
              <a:rPr lang="ru-RU" sz="1900" b="1" dirty="0">
                <a:solidFill>
                  <a:srgbClr val="C00000"/>
                </a:solidFill>
                <a:effectLst>
                  <a:glow rad="63500">
                    <a:srgbClr val="F79646">
                      <a:satMod val="175000"/>
                      <a:alpha val="40000"/>
                    </a:srgbClr>
                  </a:glow>
                </a:effectLst>
                <a:latin typeface="Arial" panose="020B0604020202020204" pitchFamily="34" charset="0"/>
                <a:cs typeface="Arial" panose="020B0604020202020204" pitchFamily="34" charset="0"/>
              </a:rPr>
              <a:t>Саласпилс</a:t>
            </a:r>
            <a:r>
              <a:rPr lang="ru-RU" sz="1900" dirty="0">
                <a:solidFill>
                  <a:srgbClr val="C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- самый жуткий из фашистских концлагерей. За три года его существования здесь убили и замучили до смерти </a:t>
            </a:r>
            <a:r>
              <a:rPr lang="ru-RU" sz="1900" dirty="0">
                <a:solidFill>
                  <a:srgbClr val="C00000"/>
                </a:solidFill>
                <a:effectLst>
                  <a:glow rad="63500">
                    <a:schemeClr val="accent6">
                      <a:satMod val="175000"/>
                      <a:alpha val="40000"/>
                    </a:schemeClr>
                  </a:glow>
                </a:effectLst>
                <a:latin typeface="Arial" panose="020B0604020202020204" pitchFamily="34" charset="0"/>
                <a:cs typeface="Arial" panose="020B0604020202020204" pitchFamily="34" charset="0"/>
              </a:rPr>
              <a:t>тысячи детей</a:t>
            </a:r>
            <a:r>
              <a:rPr lang="ru-RU" sz="1900" dirty="0">
                <a:solidFill>
                  <a:srgbClr val="C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. Это </a:t>
            </a:r>
            <a:r>
              <a:rPr lang="ru-RU" sz="1900" dirty="0" smtClean="0">
                <a:solidFill>
                  <a:srgbClr val="C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был не просто </a:t>
            </a:r>
            <a:r>
              <a:rPr lang="ru-RU" sz="1900" dirty="0">
                <a:solidFill>
                  <a:srgbClr val="C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лагерь </a:t>
            </a:r>
            <a:r>
              <a:rPr lang="ru-RU" sz="1900" dirty="0" smtClean="0">
                <a:solidFill>
                  <a:srgbClr val="C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смерти - это </a:t>
            </a:r>
            <a:r>
              <a:rPr lang="ru-RU" sz="1900" dirty="0">
                <a:solidFill>
                  <a:srgbClr val="C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был </a:t>
            </a:r>
            <a:r>
              <a:rPr lang="ru-RU" sz="1900" dirty="0">
                <a:solidFill>
                  <a:srgbClr val="C00000"/>
                </a:solidFill>
                <a:effectLst>
                  <a:glow rad="63500">
                    <a:schemeClr val="accent6">
                      <a:satMod val="175000"/>
                      <a:alpha val="40000"/>
                    </a:schemeClr>
                  </a:glow>
                </a:effectLst>
                <a:latin typeface="Arial" panose="020B0604020202020204" pitchFamily="34" charset="0"/>
                <a:cs typeface="Arial" panose="020B0604020202020204" pitchFamily="34" charset="0"/>
              </a:rPr>
              <a:t>банк крови</a:t>
            </a:r>
            <a:r>
              <a:rPr lang="ru-RU" sz="1900" dirty="0">
                <a:solidFill>
                  <a:srgbClr val="C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.</a:t>
            </a:r>
            <a:br>
              <a:rPr lang="ru-RU" sz="1900" dirty="0">
                <a:solidFill>
                  <a:srgbClr val="C00000"/>
                </a:solidFill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ru-RU" sz="1900" dirty="0" smtClean="0">
                <a:solidFill>
                  <a:srgbClr val="C00000"/>
                </a:solidFill>
                <a:latin typeface="Arial" panose="020B0604020202020204" pitchFamily="34" charset="0"/>
                <a:ea typeface="Times New Roman"/>
                <a:cs typeface="Arial" panose="020B0604020202020204" pitchFamily="34" charset="0"/>
              </a:rPr>
              <a:t>В </a:t>
            </a:r>
            <a:r>
              <a:rPr lang="ru-RU" sz="1900" dirty="0">
                <a:solidFill>
                  <a:srgbClr val="C00000"/>
                </a:solidFill>
                <a:latin typeface="Arial" panose="020B0604020202020204" pitchFamily="34" charset="0"/>
                <a:ea typeface="Times New Roman"/>
                <a:cs typeface="Arial" panose="020B0604020202020204" pitchFamily="34" charset="0"/>
              </a:rPr>
              <a:t>лагере мученической смертью погибли около </a:t>
            </a:r>
            <a:r>
              <a:rPr lang="ru-RU" sz="1900" dirty="0">
                <a:solidFill>
                  <a:srgbClr val="C00000"/>
                </a:solidFill>
                <a:effectLst>
                  <a:glow rad="63500">
                    <a:schemeClr val="accent6">
                      <a:satMod val="175000"/>
                      <a:alpha val="40000"/>
                    </a:schemeClr>
                  </a:glow>
                </a:effectLst>
                <a:latin typeface="Arial" panose="020B0604020202020204" pitchFamily="34" charset="0"/>
                <a:ea typeface="Times New Roman"/>
                <a:cs typeface="Arial" panose="020B0604020202020204" pitchFamily="34" charset="0"/>
              </a:rPr>
              <a:t>3 тысяч детей</a:t>
            </a:r>
            <a:r>
              <a:rPr lang="ru-RU" sz="1900" dirty="0">
                <a:solidFill>
                  <a:srgbClr val="C00000"/>
                </a:solidFill>
                <a:latin typeface="Arial" panose="020B0604020202020204" pitchFamily="34" charset="0"/>
                <a:ea typeface="Times New Roman"/>
                <a:cs typeface="Arial" panose="020B0604020202020204" pitchFamily="34" charset="0"/>
              </a:rPr>
              <a:t> до </a:t>
            </a:r>
            <a:r>
              <a:rPr lang="ru-RU" sz="1900" dirty="0">
                <a:solidFill>
                  <a:srgbClr val="C00000"/>
                </a:solidFill>
                <a:effectLst>
                  <a:glow rad="63500">
                    <a:schemeClr val="accent6">
                      <a:satMod val="175000"/>
                      <a:alpha val="40000"/>
                    </a:schemeClr>
                  </a:glow>
                </a:effectLst>
                <a:latin typeface="Arial" panose="020B0604020202020204" pitchFamily="34" charset="0"/>
                <a:ea typeface="Times New Roman"/>
                <a:cs typeface="Arial" panose="020B0604020202020204" pitchFamily="34" charset="0"/>
              </a:rPr>
              <a:t>5 лет</a:t>
            </a:r>
            <a:r>
              <a:rPr lang="ru-RU" sz="1900" dirty="0">
                <a:solidFill>
                  <a:srgbClr val="C00000"/>
                </a:solidFill>
                <a:latin typeface="Arial" panose="020B0604020202020204" pitchFamily="34" charset="0"/>
                <a:ea typeface="Times New Roman"/>
                <a:cs typeface="Arial" panose="020B0604020202020204" pitchFamily="34" charset="0"/>
              </a:rPr>
              <a:t> в период с </a:t>
            </a:r>
            <a:r>
              <a:rPr lang="ru-RU" sz="1900" dirty="0">
                <a:solidFill>
                  <a:srgbClr val="C00000"/>
                </a:solidFill>
                <a:effectLst>
                  <a:glow rad="63500">
                    <a:schemeClr val="accent6">
                      <a:satMod val="175000"/>
                      <a:alpha val="40000"/>
                    </a:schemeClr>
                  </a:glow>
                </a:effectLst>
                <a:latin typeface="Arial" panose="020B0604020202020204" pitchFamily="34" charset="0"/>
                <a:ea typeface="Times New Roman"/>
                <a:cs typeface="Arial" panose="020B0604020202020204" pitchFamily="34" charset="0"/>
              </a:rPr>
              <a:t>18 мая 1942 года</a:t>
            </a:r>
            <a:r>
              <a:rPr lang="ru-RU" sz="1900" dirty="0">
                <a:solidFill>
                  <a:srgbClr val="C00000"/>
                </a:solidFill>
                <a:latin typeface="Arial" panose="020B0604020202020204" pitchFamily="34" charset="0"/>
                <a:ea typeface="Times New Roman"/>
                <a:cs typeface="Arial" panose="020B0604020202020204" pitchFamily="34" charset="0"/>
              </a:rPr>
              <a:t> по </a:t>
            </a:r>
            <a:r>
              <a:rPr lang="ru-RU" sz="1900" dirty="0">
                <a:solidFill>
                  <a:srgbClr val="C00000"/>
                </a:solidFill>
                <a:effectLst>
                  <a:glow rad="63500">
                    <a:schemeClr val="accent6">
                      <a:satMod val="175000"/>
                      <a:alpha val="40000"/>
                    </a:schemeClr>
                  </a:glow>
                </a:effectLst>
                <a:latin typeface="Arial" panose="020B0604020202020204" pitchFamily="34" charset="0"/>
                <a:ea typeface="Times New Roman"/>
                <a:cs typeface="Arial" panose="020B0604020202020204" pitchFamily="34" charset="0"/>
              </a:rPr>
              <a:t>19 мая 1943 года</a:t>
            </a:r>
            <a:r>
              <a:rPr lang="ru-RU" sz="1900" dirty="0">
                <a:solidFill>
                  <a:srgbClr val="C00000"/>
                </a:solidFill>
                <a:latin typeface="Arial" panose="020B0604020202020204" pitchFamily="34" charset="0"/>
                <a:ea typeface="Times New Roman"/>
                <a:cs typeface="Arial" panose="020B0604020202020204" pitchFamily="34" charset="0"/>
              </a:rPr>
              <a:t>. Тела были частью сожжены, а частью захоронены на старом гарнизонном кладбище у </a:t>
            </a:r>
            <a:r>
              <a:rPr lang="ru-RU" sz="1900" dirty="0" smtClean="0">
                <a:solidFill>
                  <a:srgbClr val="C00000"/>
                </a:solidFill>
                <a:effectLst>
                  <a:glow rad="63500">
                    <a:schemeClr val="accent6">
                      <a:satMod val="175000"/>
                      <a:alpha val="40000"/>
                    </a:schemeClr>
                  </a:glow>
                </a:effectLst>
                <a:latin typeface="Arial" panose="020B0604020202020204" pitchFamily="34" charset="0"/>
                <a:ea typeface="Times New Roman"/>
                <a:cs typeface="Arial" panose="020B0604020202020204" pitchFamily="34" charset="0"/>
              </a:rPr>
              <a:t>Саласпилса</a:t>
            </a:r>
            <a:r>
              <a:rPr lang="ru-RU" sz="1900" dirty="0" smtClean="0">
                <a:solidFill>
                  <a:srgbClr val="C00000"/>
                </a:solidFill>
                <a:latin typeface="Arial" panose="020B0604020202020204" pitchFamily="34" charset="0"/>
                <a:ea typeface="Times New Roman"/>
                <a:cs typeface="Arial" panose="020B0604020202020204" pitchFamily="34" charset="0"/>
              </a:rPr>
              <a:t>. Большинство </a:t>
            </a:r>
            <a:r>
              <a:rPr lang="ru-RU" sz="1900" dirty="0">
                <a:solidFill>
                  <a:srgbClr val="C00000"/>
                </a:solidFill>
                <a:latin typeface="Arial" panose="020B0604020202020204" pitchFamily="34" charset="0"/>
                <a:ea typeface="Times New Roman"/>
                <a:cs typeface="Arial" panose="020B0604020202020204" pitchFamily="34" charset="0"/>
              </a:rPr>
              <a:t>из них подвергались </a:t>
            </a:r>
            <a:r>
              <a:rPr lang="ru-RU" sz="1900" dirty="0">
                <a:solidFill>
                  <a:srgbClr val="C00000"/>
                </a:solidFill>
                <a:effectLst>
                  <a:glow rad="63500">
                    <a:schemeClr val="accent6">
                      <a:satMod val="175000"/>
                      <a:alpha val="40000"/>
                    </a:schemeClr>
                  </a:glow>
                </a:effectLst>
                <a:latin typeface="Arial" panose="020B0604020202020204" pitchFamily="34" charset="0"/>
                <a:ea typeface="Times New Roman"/>
                <a:cs typeface="Arial" panose="020B0604020202020204" pitchFamily="34" charset="0"/>
              </a:rPr>
              <a:t>выкачиванию крови</a:t>
            </a:r>
            <a:r>
              <a:rPr lang="ru-RU" sz="1900" dirty="0">
                <a:solidFill>
                  <a:srgbClr val="C00000"/>
                </a:solidFill>
                <a:latin typeface="Arial" panose="020B0604020202020204" pitchFamily="34" charset="0"/>
                <a:ea typeface="Times New Roman"/>
                <a:cs typeface="Arial" panose="020B0604020202020204" pitchFamily="34" charset="0"/>
              </a:rPr>
              <a:t>  для раненых немецких солдат, вследствие чего дети быстро погибали</a:t>
            </a:r>
            <a:r>
              <a:rPr lang="ru-RU" sz="1900" dirty="0">
                <a:solidFill>
                  <a:srgbClr val="C00000"/>
                </a:solidFill>
                <a:latin typeface="Times New Roman"/>
                <a:ea typeface="Times New Roman"/>
                <a:cs typeface="Times New Roman"/>
              </a:rPr>
              <a:t>.</a:t>
            </a:r>
            <a:endParaRPr lang="ru-RU" sz="1900" dirty="0">
              <a:solidFill>
                <a:srgbClr val="C00000"/>
              </a:solidFill>
              <a:ea typeface="Calibri"/>
              <a:cs typeface="Times New Roman"/>
            </a:endParaRPr>
          </a:p>
        </p:txBody>
      </p:sp>
      <p:pic>
        <p:nvPicPr>
          <p:cNvPr id="7" name="Picture 18" descr="C:\Users\User\Desktop\1548800661109.4058.pn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683568" y="3147813"/>
            <a:ext cx="2363097" cy="144641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pic>
        <p:nvPicPr>
          <p:cNvPr id="8" name="Picture 19" descr="C:\Users\User\Desktop\6.PNG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3203848" y="2931791"/>
            <a:ext cx="2264350" cy="163155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pic>
        <p:nvPicPr>
          <p:cNvPr id="10" name="Picture 20" descr="C:\Users\User\Desktop\7.PNG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5580112" y="2859783"/>
            <a:ext cx="2880320" cy="170356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xmlns="" val="2052878534"/>
      </p:ext>
    </p:extLst>
  </p:cSld>
  <p:clrMapOvr>
    <a:masterClrMapping/>
  </p:clrMapOvr>
  <p:transition spd="slow" advTm="15000">
    <p:circle/>
  </p:transition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4" name="Picture 3" descr="C:\Users\User\Downloads\WhatsApp Image 2023-01-17 at 11.18.57.jpe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51435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sp>
        <p:nvSpPr>
          <p:cNvPr id="9" name="Прямоугольник 8"/>
          <p:cNvSpPr/>
          <p:nvPr/>
        </p:nvSpPr>
        <p:spPr>
          <a:xfrm>
            <a:off x="1115616" y="699542"/>
            <a:ext cx="7272808" cy="378565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fontAlgn="base">
              <a:spcBef>
                <a:spcPct val="0"/>
              </a:spcBef>
              <a:spcAft>
                <a:spcPct val="0"/>
              </a:spcAft>
            </a:pPr>
            <a:r>
              <a:rPr lang="ru-RU" sz="2000" b="1" dirty="0" smtClean="0">
                <a:solidFill>
                  <a:srgbClr val="C00000"/>
                </a:solidFill>
                <a:effectLst>
                  <a:glow rad="63500">
                    <a:schemeClr val="accent3">
                      <a:satMod val="175000"/>
                      <a:alpha val="40000"/>
                    </a:schemeClr>
                  </a:glow>
                </a:effectLst>
                <a:latin typeface="Arial" pitchFamily="34" charset="0"/>
                <a:ea typeface="Times New Roman" pitchFamily="18" charset="0"/>
                <a:cs typeface="Arial" pitchFamily="34" charset="0"/>
              </a:rPr>
              <a:t>Без боли вспоминать непросто </a:t>
            </a:r>
            <a:br>
              <a:rPr lang="ru-RU" sz="2000" b="1" dirty="0" smtClean="0">
                <a:solidFill>
                  <a:srgbClr val="C00000"/>
                </a:solidFill>
                <a:effectLst>
                  <a:glow rad="63500">
                    <a:schemeClr val="accent3">
                      <a:satMod val="175000"/>
                      <a:alpha val="40000"/>
                    </a:schemeClr>
                  </a:glow>
                </a:effectLst>
                <a:latin typeface="Arial" pitchFamily="34" charset="0"/>
                <a:ea typeface="Times New Roman" pitchFamily="18" charset="0"/>
                <a:cs typeface="Arial" pitchFamily="34" charset="0"/>
              </a:rPr>
            </a:br>
            <a:r>
              <a:rPr lang="ru-RU" sz="2000" b="1" dirty="0" smtClean="0">
                <a:solidFill>
                  <a:srgbClr val="C00000"/>
                </a:solidFill>
                <a:effectLst>
                  <a:glow rad="63500">
                    <a:schemeClr val="accent3">
                      <a:satMod val="175000"/>
                      <a:alpha val="40000"/>
                    </a:schemeClr>
                  </a:glow>
                </a:effectLst>
                <a:latin typeface="Arial" pitchFamily="34" charset="0"/>
                <a:ea typeface="Times New Roman" pitchFamily="18" charset="0"/>
                <a:cs typeface="Arial" pitchFamily="34" charset="0"/>
              </a:rPr>
              <a:t>О днях ужасных Холокоста,</a:t>
            </a:r>
            <a:br>
              <a:rPr lang="ru-RU" sz="2000" b="1" dirty="0" smtClean="0">
                <a:solidFill>
                  <a:srgbClr val="C00000"/>
                </a:solidFill>
                <a:effectLst>
                  <a:glow rad="63500">
                    <a:schemeClr val="accent3">
                      <a:satMod val="175000"/>
                      <a:alpha val="40000"/>
                    </a:schemeClr>
                  </a:glow>
                </a:effectLst>
                <a:latin typeface="Arial" pitchFamily="34" charset="0"/>
                <a:ea typeface="Times New Roman" pitchFamily="18" charset="0"/>
                <a:cs typeface="Arial" pitchFamily="34" charset="0"/>
              </a:rPr>
            </a:br>
            <a:r>
              <a:rPr lang="ru-RU" sz="2000" b="1" dirty="0" smtClean="0">
                <a:solidFill>
                  <a:srgbClr val="C00000"/>
                </a:solidFill>
                <a:effectLst>
                  <a:glow rad="63500">
                    <a:schemeClr val="accent3">
                      <a:satMod val="175000"/>
                      <a:alpha val="40000"/>
                    </a:schemeClr>
                  </a:glow>
                </a:effectLst>
                <a:latin typeface="Arial" pitchFamily="34" charset="0"/>
                <a:ea typeface="Times New Roman" pitchFamily="18" charset="0"/>
                <a:cs typeface="Arial" pitchFamily="34" charset="0"/>
              </a:rPr>
              <a:t>И здесь не может быть сомненья —</a:t>
            </a:r>
            <a:br>
              <a:rPr lang="ru-RU" sz="2000" b="1" dirty="0" smtClean="0">
                <a:solidFill>
                  <a:srgbClr val="C00000"/>
                </a:solidFill>
                <a:effectLst>
                  <a:glow rad="63500">
                    <a:schemeClr val="accent3">
                      <a:satMod val="175000"/>
                      <a:alpha val="40000"/>
                    </a:schemeClr>
                  </a:glow>
                </a:effectLst>
                <a:latin typeface="Arial" pitchFamily="34" charset="0"/>
                <a:ea typeface="Times New Roman" pitchFamily="18" charset="0"/>
                <a:cs typeface="Arial" pitchFamily="34" charset="0"/>
              </a:rPr>
            </a:br>
            <a:r>
              <a:rPr lang="ru-RU" sz="2000" b="1" dirty="0" smtClean="0">
                <a:solidFill>
                  <a:srgbClr val="C00000"/>
                </a:solidFill>
                <a:effectLst>
                  <a:glow rad="63500">
                    <a:schemeClr val="accent3">
                      <a:satMod val="175000"/>
                      <a:alpha val="40000"/>
                    </a:schemeClr>
                  </a:glow>
                </a:effectLst>
                <a:latin typeface="Arial" pitchFamily="34" charset="0"/>
                <a:ea typeface="Times New Roman" pitchFamily="18" charset="0"/>
                <a:cs typeface="Arial" pitchFamily="34" charset="0"/>
              </a:rPr>
              <a:t>Нет оправданья преступленьям.</a:t>
            </a:r>
          </a:p>
          <a:p>
            <a:pPr lvl="0" fontAlgn="base">
              <a:spcBef>
                <a:spcPct val="0"/>
              </a:spcBef>
              <a:spcAft>
                <a:spcPct val="0"/>
              </a:spcAft>
            </a:pPr>
            <a:endParaRPr lang="ru-RU" sz="2000" b="1" dirty="0" smtClean="0">
              <a:solidFill>
                <a:srgbClr val="C00000"/>
              </a:solidFill>
              <a:effectLst>
                <a:glow rad="63500">
                  <a:schemeClr val="accent3">
                    <a:satMod val="175000"/>
                    <a:alpha val="40000"/>
                  </a:schemeClr>
                </a:glow>
              </a:effectLst>
              <a:latin typeface="Arial" pitchFamily="34" charset="0"/>
              <a:cs typeface="Arial" pitchFamily="34" charset="0"/>
            </a:endParaRPr>
          </a:p>
          <a:p>
            <a:pPr lvl="0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ru-RU" sz="2000" b="1" dirty="0" smtClean="0">
                <a:solidFill>
                  <a:srgbClr val="C00000"/>
                </a:solidFill>
                <a:effectLst>
                  <a:glow rad="63500">
                    <a:schemeClr val="accent3">
                      <a:satMod val="175000"/>
                      <a:alpha val="40000"/>
                    </a:schemeClr>
                  </a:glow>
                </a:effectLst>
                <a:latin typeface="Arial" pitchFamily="34" charset="0"/>
                <a:ea typeface="Times New Roman" pitchFamily="18" charset="0"/>
                <a:cs typeface="Arial" pitchFamily="34" charset="0"/>
              </a:rPr>
              <a:t>                           Злодейства зверского деянья</a:t>
            </a:r>
            <a:br>
              <a:rPr lang="ru-RU" sz="2000" b="1" dirty="0" smtClean="0">
                <a:solidFill>
                  <a:srgbClr val="C00000"/>
                </a:solidFill>
                <a:effectLst>
                  <a:glow rad="63500">
                    <a:schemeClr val="accent3">
                      <a:satMod val="175000"/>
                      <a:alpha val="40000"/>
                    </a:schemeClr>
                  </a:glow>
                </a:effectLst>
                <a:latin typeface="Arial" pitchFamily="34" charset="0"/>
                <a:ea typeface="Times New Roman" pitchFamily="18" charset="0"/>
                <a:cs typeface="Arial" pitchFamily="34" charset="0"/>
              </a:rPr>
            </a:br>
            <a:r>
              <a:rPr lang="ru-RU" sz="2000" b="1" dirty="0" smtClean="0">
                <a:solidFill>
                  <a:srgbClr val="C00000"/>
                </a:solidFill>
                <a:effectLst>
                  <a:glow rad="63500">
                    <a:schemeClr val="accent3">
                      <a:satMod val="175000"/>
                      <a:alpha val="40000"/>
                    </a:schemeClr>
                  </a:glow>
                </a:effectLst>
                <a:latin typeface="Arial" pitchFamily="34" charset="0"/>
                <a:ea typeface="Times New Roman" pitchFamily="18" charset="0"/>
                <a:cs typeface="Arial" pitchFamily="34" charset="0"/>
              </a:rPr>
              <a:t>                           Весь мир не в силах позабыть;</a:t>
            </a:r>
            <a:br>
              <a:rPr lang="ru-RU" sz="2000" b="1" dirty="0" smtClean="0">
                <a:solidFill>
                  <a:srgbClr val="C00000"/>
                </a:solidFill>
                <a:effectLst>
                  <a:glow rad="63500">
                    <a:schemeClr val="accent3">
                      <a:satMod val="175000"/>
                      <a:alpha val="40000"/>
                    </a:schemeClr>
                  </a:glow>
                </a:effectLst>
                <a:latin typeface="Arial" pitchFamily="34" charset="0"/>
                <a:ea typeface="Times New Roman" pitchFamily="18" charset="0"/>
                <a:cs typeface="Arial" pitchFamily="34" charset="0"/>
              </a:rPr>
            </a:br>
            <a:r>
              <a:rPr lang="ru-RU" sz="2000" b="1" dirty="0" smtClean="0">
                <a:solidFill>
                  <a:srgbClr val="C00000"/>
                </a:solidFill>
                <a:effectLst>
                  <a:glow rad="63500">
                    <a:schemeClr val="accent3">
                      <a:satMod val="175000"/>
                      <a:alpha val="40000"/>
                    </a:schemeClr>
                  </a:glow>
                </a:effectLst>
                <a:latin typeface="Arial" pitchFamily="34" charset="0"/>
                <a:ea typeface="Times New Roman" pitchFamily="18" charset="0"/>
                <a:cs typeface="Arial" pitchFamily="34" charset="0"/>
              </a:rPr>
              <a:t>                           И эхо страшного страданья</a:t>
            </a:r>
            <a:br>
              <a:rPr lang="ru-RU" sz="2000" b="1" dirty="0" smtClean="0">
                <a:solidFill>
                  <a:srgbClr val="C00000"/>
                </a:solidFill>
                <a:effectLst>
                  <a:glow rad="63500">
                    <a:schemeClr val="accent3">
                      <a:satMod val="175000"/>
                      <a:alpha val="40000"/>
                    </a:schemeClr>
                  </a:glow>
                </a:effectLst>
                <a:latin typeface="Arial" pitchFamily="34" charset="0"/>
                <a:ea typeface="Times New Roman" pitchFamily="18" charset="0"/>
                <a:cs typeface="Arial" pitchFamily="34" charset="0"/>
              </a:rPr>
            </a:br>
            <a:r>
              <a:rPr lang="ru-RU" sz="2000" b="1" dirty="0" smtClean="0">
                <a:solidFill>
                  <a:srgbClr val="C00000"/>
                </a:solidFill>
                <a:effectLst>
                  <a:glow rad="63500">
                    <a:schemeClr val="accent3">
                      <a:satMod val="175000"/>
                      <a:alpha val="40000"/>
                    </a:schemeClr>
                  </a:glow>
                </a:effectLst>
                <a:latin typeface="Arial" pitchFamily="34" charset="0"/>
                <a:ea typeface="Times New Roman" pitchFamily="18" charset="0"/>
                <a:cs typeface="Arial" pitchFamily="34" charset="0"/>
              </a:rPr>
              <a:t>                           Тысячелетья будет жить.</a:t>
            </a:r>
          </a:p>
          <a:p>
            <a:pPr lvl="0" eaLnBrk="0" fontAlgn="base" hangingPunct="0">
              <a:spcBef>
                <a:spcPct val="0"/>
              </a:spcBef>
              <a:spcAft>
                <a:spcPct val="0"/>
              </a:spcAft>
            </a:pPr>
            <a:endParaRPr lang="ru-RU" sz="2000" b="1" dirty="0" smtClean="0">
              <a:solidFill>
                <a:srgbClr val="C00000"/>
              </a:solidFill>
              <a:effectLst>
                <a:glow rad="63500">
                  <a:schemeClr val="accent3">
                    <a:satMod val="175000"/>
                    <a:alpha val="40000"/>
                  </a:schemeClr>
                </a:glow>
              </a:effectLst>
              <a:latin typeface="Arial" pitchFamily="34" charset="0"/>
              <a:cs typeface="Arial" pitchFamily="34" charset="0"/>
            </a:endParaRPr>
          </a:p>
          <a:p>
            <a:pPr lvl="0" eaLnBrk="0" fontAlgn="base" hangingPunct="0">
              <a:spcBef>
                <a:spcPct val="0"/>
              </a:spcBef>
              <a:spcAft>
                <a:spcPct val="0"/>
              </a:spcAft>
            </a:pPr>
            <a:endParaRPr lang="ru-RU" sz="2000" b="1" dirty="0" smtClean="0">
              <a:solidFill>
                <a:srgbClr val="C00000"/>
              </a:solidFill>
              <a:effectLst>
                <a:glow rad="63500">
                  <a:schemeClr val="accent3">
                    <a:satMod val="175000"/>
                    <a:alpha val="40000"/>
                  </a:schemeClr>
                </a:glow>
              </a:effectLst>
              <a:latin typeface="Arial" pitchFamily="34" charset="0"/>
              <a:cs typeface="Arial" pitchFamily="34" charset="0"/>
            </a:endParaRPr>
          </a:p>
          <a:p>
            <a:pPr lvl="0" eaLnBrk="0" fontAlgn="base" hangingPunct="0">
              <a:spcBef>
                <a:spcPct val="0"/>
              </a:spcBef>
              <a:spcAft>
                <a:spcPct val="0"/>
              </a:spcAft>
            </a:pPr>
            <a:endParaRPr lang="ru-RU" sz="2000" b="1" dirty="0" smtClean="0">
              <a:solidFill>
                <a:srgbClr val="C00000"/>
              </a:solidFill>
              <a:effectLst>
                <a:glow rad="63500">
                  <a:schemeClr val="accent3">
                    <a:satMod val="175000"/>
                    <a:alpha val="40000"/>
                  </a:schemeClr>
                </a:glow>
              </a:effectLst>
              <a:latin typeface="Arial" pitchFamily="34" charset="0"/>
              <a:cs typeface="Arial" pitchFamily="34" charset="0"/>
            </a:endParaRPr>
          </a:p>
        </p:txBody>
      </p:sp>
      <p:sp>
        <p:nvSpPr>
          <p:cNvPr id="10" name="Прямоугольник 9"/>
          <p:cNvSpPr/>
          <p:nvPr/>
        </p:nvSpPr>
        <p:spPr>
          <a:xfrm>
            <a:off x="3995936" y="3939902"/>
            <a:ext cx="4392488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b="1" dirty="0" smtClean="0">
                <a:solidFill>
                  <a:srgbClr val="C00000"/>
                </a:solidFill>
                <a:effectLst>
                  <a:glow rad="63500">
                    <a:schemeClr val="accent3">
                      <a:satMod val="175000"/>
                      <a:alpha val="40000"/>
                    </a:schemeClr>
                  </a:glow>
                </a:effectLst>
                <a:latin typeface="Arial" pitchFamily="34" charset="0"/>
                <a:cs typeface="Arial" pitchFamily="34" charset="0"/>
              </a:rPr>
              <a:t>Фридрих Мунусович Золотковский</a:t>
            </a:r>
            <a:endParaRPr lang="ru-RU" dirty="0">
              <a:solidFill>
                <a:srgbClr val="C00000"/>
              </a:solidFill>
              <a:effectLst>
                <a:glow rad="63500">
                  <a:schemeClr val="accent3">
                    <a:satMod val="175000"/>
                    <a:alpha val="40000"/>
                  </a:schemeClr>
                </a:glow>
              </a:effectLst>
              <a:latin typeface="Arial" pitchFamily="34" charset="0"/>
              <a:cs typeface="Arial" pitchFamily="34" charset="0"/>
            </a:endParaRPr>
          </a:p>
        </p:txBody>
      </p:sp>
    </p:spTree>
  </p:cSld>
  <p:clrMapOvr>
    <a:masterClrMapping/>
  </p:clrMapOvr>
  <p:transition spd="slow" advTm="12000">
    <p:circle/>
  </p:transition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4099" name="Picture 3" descr="C:\Users\User\Downloads\WhatsApp Image 2023-01-17 at 11.18.57.jpeg"/>
          <p:cNvPicPr>
            <a:picLocks noGrp="1" noChangeAspect="1" noChangeArrowheads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51435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Прямоугольник 2"/>
          <p:cNvSpPr/>
          <p:nvPr/>
        </p:nvSpPr>
        <p:spPr>
          <a:xfrm>
            <a:off x="0" y="3867894"/>
            <a:ext cx="8964488" cy="58477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3200" dirty="0" smtClean="0">
                <a:solidFill>
                  <a:srgbClr val="C00000"/>
                </a:solidFill>
                <a:effectLst>
                  <a:glow rad="63500">
                    <a:srgbClr val="F79646">
                      <a:satMod val="175000"/>
                      <a:alpha val="40000"/>
                    </a:srgbClr>
                  </a:glow>
                </a:effectLst>
                <a:latin typeface="Arial" panose="020B0604020202020204" pitchFamily="34" charset="0"/>
                <a:ea typeface="Times New Roman"/>
                <a:cs typeface="Arial" panose="020B0604020202020204" pitchFamily="34" charset="0"/>
              </a:rPr>
              <a:t> </a:t>
            </a:r>
            <a:r>
              <a:rPr lang="ru-RU" sz="3000" dirty="0" smtClean="0">
                <a:solidFill>
                  <a:srgbClr val="C00000"/>
                </a:solidFill>
                <a:effectLst>
                  <a:glow rad="63500">
                    <a:srgbClr val="F79646">
                      <a:satMod val="175000"/>
                      <a:alpha val="40000"/>
                    </a:srgbClr>
                  </a:glow>
                </a:effectLst>
                <a:latin typeface="Arial" panose="020B0604020202020204" pitchFamily="34" charset="0"/>
                <a:ea typeface="Times New Roman"/>
                <a:cs typeface="Arial" panose="020B0604020202020204" pitchFamily="34" charset="0"/>
              </a:rPr>
              <a:t>«Взгляд сквозь историю: память о Холокосте»</a:t>
            </a:r>
            <a:endParaRPr lang="ru-RU" sz="3000" dirty="0">
              <a:solidFill>
                <a:srgbClr val="C00000"/>
              </a:solidFill>
              <a:effectLst>
                <a:glow rad="63500">
                  <a:srgbClr val="F79646">
                    <a:satMod val="175000"/>
                    <a:alpha val="40000"/>
                  </a:srgbClr>
                </a:glow>
              </a:effectLst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pic>
        <p:nvPicPr>
          <p:cNvPr id="5" name="Picture 2" descr="C:\Users\User\Desktop\1580922990.png"/>
          <p:cNvPicPr>
            <a:picLocks noChangeAspect="1" noChangeArrowheads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 l="6733" t="12906" r="42050" b="13472"/>
          <a:stretch/>
        </p:blipFill>
        <p:spPr bwMode="auto">
          <a:xfrm>
            <a:off x="3060973" y="1422322"/>
            <a:ext cx="3094061" cy="2520280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Прямоугольник 3"/>
          <p:cNvSpPr/>
          <p:nvPr/>
        </p:nvSpPr>
        <p:spPr>
          <a:xfrm>
            <a:off x="755576" y="411510"/>
            <a:ext cx="7704856" cy="101566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 fontAlgn="base"/>
            <a:r>
              <a:rPr lang="ru-RU" sz="3000" dirty="0">
                <a:solidFill>
                  <a:srgbClr val="C00000"/>
                </a:solidFill>
                <a:effectLst>
                  <a:glow rad="63500">
                    <a:srgbClr val="F79646">
                      <a:satMod val="175000"/>
                      <a:alpha val="40000"/>
                    </a:srgbClr>
                  </a:glow>
                </a:effectLst>
                <a:latin typeface="Arial" panose="020B0604020202020204" pitchFamily="34" charset="0"/>
                <a:cs typeface="Arial" panose="020B0604020202020204" pitchFamily="34" charset="0"/>
              </a:rPr>
              <a:t>27 января Международный День </a:t>
            </a:r>
            <a:endParaRPr lang="ru-RU" sz="3000" dirty="0" smtClean="0">
              <a:solidFill>
                <a:srgbClr val="C00000"/>
              </a:solidFill>
              <a:effectLst>
                <a:glow rad="63500">
                  <a:srgbClr val="F79646">
                    <a:satMod val="175000"/>
                    <a:alpha val="40000"/>
                  </a:srgbClr>
                </a:glow>
              </a:effectLst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algn="ctr" fontAlgn="base"/>
            <a:r>
              <a:rPr lang="ru-RU" sz="3000" dirty="0" smtClean="0">
                <a:solidFill>
                  <a:srgbClr val="C00000"/>
                </a:solidFill>
                <a:effectLst>
                  <a:glow rad="63500">
                    <a:srgbClr val="F79646">
                      <a:satMod val="175000"/>
                      <a:alpha val="40000"/>
                    </a:srgbClr>
                  </a:glow>
                </a:effectLst>
                <a:latin typeface="Arial" panose="020B0604020202020204" pitchFamily="34" charset="0"/>
                <a:cs typeface="Arial" panose="020B0604020202020204" pitchFamily="34" charset="0"/>
              </a:rPr>
              <a:t>памяти </a:t>
            </a:r>
            <a:r>
              <a:rPr lang="ru-RU" sz="3000" dirty="0">
                <a:solidFill>
                  <a:srgbClr val="C00000"/>
                </a:solidFill>
                <a:effectLst>
                  <a:glow rad="63500">
                    <a:srgbClr val="F79646">
                      <a:satMod val="175000"/>
                      <a:alpha val="40000"/>
                    </a:srgbClr>
                  </a:glow>
                </a:effectLst>
                <a:latin typeface="Arial" panose="020B0604020202020204" pitchFamily="34" charset="0"/>
                <a:cs typeface="Arial" panose="020B0604020202020204" pitchFamily="34" charset="0"/>
              </a:rPr>
              <a:t>жертв Холокоста</a:t>
            </a:r>
          </a:p>
        </p:txBody>
      </p:sp>
    </p:spTree>
    <p:extLst>
      <p:ext uri="{BB962C8B-B14F-4D97-AF65-F5344CB8AC3E}">
        <p14:creationId xmlns:p14="http://schemas.microsoft.com/office/powerpoint/2010/main" xmlns="" val="988384485"/>
      </p:ext>
    </p:extLst>
  </p:cSld>
  <p:clrMapOvr>
    <a:masterClrMapping/>
  </p:clrMapOvr>
  <p:transition spd="slow" advTm="15000">
    <p:circle/>
  </p:transition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665</TotalTime>
  <Words>543</Words>
  <Application>Microsoft Office PowerPoint</Application>
  <PresentationFormat>Экран (16:9)</PresentationFormat>
  <Paragraphs>33</Paragraphs>
  <Slides>15</Slides>
  <Notes>0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15</vt:i4>
      </vt:variant>
    </vt:vector>
  </HeadingPairs>
  <TitlesOfParts>
    <vt:vector size="16" baseType="lpstr">
      <vt:lpstr>Тема Office</vt:lpstr>
      <vt:lpstr>Слайд 1</vt:lpstr>
      <vt:lpstr>Слайд 2</vt:lpstr>
      <vt:lpstr>Слайд 3</vt:lpstr>
      <vt:lpstr>Слайд 4</vt:lpstr>
      <vt:lpstr>Слайд 5</vt:lpstr>
      <vt:lpstr>Слайд 6</vt:lpstr>
      <vt:lpstr>Слайд 7</vt:lpstr>
      <vt:lpstr>Слайд 8</vt:lpstr>
      <vt:lpstr>Слайд 9</vt:lpstr>
      <vt:lpstr>Слайд 10</vt:lpstr>
      <vt:lpstr>Слайд 11</vt:lpstr>
      <vt:lpstr>Слайд 12</vt:lpstr>
      <vt:lpstr>Слайд 13</vt:lpstr>
      <vt:lpstr>Слайд 14</vt:lpstr>
      <vt:lpstr>Слайд 15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Презентация PowerPoint</dc:title>
  <dc:creator>User</dc:creator>
  <cp:lastModifiedBy>User</cp:lastModifiedBy>
  <cp:revision>69</cp:revision>
  <dcterms:created xsi:type="dcterms:W3CDTF">2023-01-17T03:33:36Z</dcterms:created>
  <dcterms:modified xsi:type="dcterms:W3CDTF">2025-12-24T02:45:54Z</dcterms:modified>
</cp:coreProperties>
</file>