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7"/>
  </p:notesMasterIdLst>
  <p:sldIdLst>
    <p:sldId id="323" r:id="rId2"/>
    <p:sldId id="319" r:id="rId3"/>
    <p:sldId id="328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318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8" r:id="rId27"/>
    <p:sldId id="289" r:id="rId28"/>
    <p:sldId id="290" r:id="rId29"/>
    <p:sldId id="291" r:id="rId30"/>
    <p:sldId id="292" r:id="rId31"/>
    <p:sldId id="293" r:id="rId32"/>
    <p:sldId id="281" r:id="rId33"/>
    <p:sldId id="282" r:id="rId34"/>
    <p:sldId id="283" r:id="rId35"/>
    <p:sldId id="284" r:id="rId36"/>
    <p:sldId id="285" r:id="rId37"/>
    <p:sldId id="294" r:id="rId38"/>
    <p:sldId id="295" r:id="rId39"/>
    <p:sldId id="287" r:id="rId40"/>
    <p:sldId id="296" r:id="rId41"/>
    <p:sldId id="297" r:id="rId42"/>
    <p:sldId id="298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3" r:id="rId56"/>
    <p:sldId id="314" r:id="rId57"/>
    <p:sldId id="320" r:id="rId58"/>
    <p:sldId id="321" r:id="rId59"/>
    <p:sldId id="322" r:id="rId60"/>
    <p:sldId id="324" r:id="rId61"/>
    <p:sldId id="325" r:id="rId62"/>
    <p:sldId id="326" r:id="rId63"/>
    <p:sldId id="327" r:id="rId64"/>
    <p:sldId id="317" r:id="rId65"/>
    <p:sldId id="329" r:id="rId6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09" autoAdjust="0"/>
    <p:restoredTop sz="94660"/>
  </p:normalViewPr>
  <p:slideViewPr>
    <p:cSldViewPr>
      <p:cViewPr varScale="1">
        <p:scale>
          <a:sx n="69" d="100"/>
          <a:sy n="69" d="100"/>
        </p:scale>
        <p:origin x="54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AA772F-7CF7-413B-BB4C-86FE7E44F006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BEC1FD-E961-4F2A-A1E2-7523374F37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12765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EC1FD-E961-4F2A-A1E2-7523374F378D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EC1FD-E961-4F2A-A1E2-7523374F378D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EC1FD-E961-4F2A-A1E2-7523374F378D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EC1FD-E961-4F2A-A1E2-7523374F378D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EC1FD-E961-4F2A-A1E2-7523374F378D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EC1FD-E961-4F2A-A1E2-7523374F378D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EC1FD-E961-4F2A-A1E2-7523374F378D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EC1FD-E961-4F2A-A1E2-7523374F378D}" type="slidenum">
              <a:rPr lang="ru-RU" smtClean="0"/>
              <a:pPr/>
              <a:t>32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EC1FD-E961-4F2A-A1E2-7523374F378D}" type="slidenum">
              <a:rPr lang="ru-RU" smtClean="0"/>
              <a:pPr/>
              <a:t>34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EC1FD-E961-4F2A-A1E2-7523374F378D}" type="slidenum">
              <a:rPr lang="ru-RU" smtClean="0"/>
              <a:pPr/>
              <a:t>35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EC1FD-E961-4F2A-A1E2-7523374F378D}" type="slidenum">
              <a:rPr lang="ru-RU" smtClean="0"/>
              <a:pPr/>
              <a:t>36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EC1FD-E961-4F2A-A1E2-7523374F378D}" type="slidenum">
              <a:rPr lang="ru-RU" smtClean="0"/>
              <a:pPr/>
              <a:t>44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EC1FD-E961-4F2A-A1E2-7523374F378D}" type="slidenum">
              <a:rPr lang="ru-RU" smtClean="0"/>
              <a:pPr/>
              <a:t>45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EC1FD-E961-4F2A-A1E2-7523374F378D}" type="slidenum">
              <a:rPr lang="ru-RU" smtClean="0"/>
              <a:pPr/>
              <a:t>49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EC1FD-E961-4F2A-A1E2-7523374F378D}" type="slidenum">
              <a:rPr lang="ru-RU" smtClean="0"/>
              <a:pPr/>
              <a:t>52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EC1FD-E961-4F2A-A1E2-7523374F378D}" type="slidenum">
              <a:rPr lang="ru-RU" smtClean="0"/>
              <a:pPr/>
              <a:t>56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29.10.2021</a:t>
            </a:fld>
            <a:endParaRPr lang="ru-RU" dirty="0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Лерм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48680"/>
            <a:ext cx="3168352" cy="554461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491880" y="1196752"/>
            <a:ext cx="5256584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БРЕЙН-РИНГ</a:t>
            </a:r>
            <a:endParaRPr lang="ru-RU" sz="4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«Я-или бог или –никто!»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М.Ю.Лермонтов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endParaRPr lang="ru-RU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(игра, посвящённая жизни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творчеству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М.Ю.Лермонтова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148064" y="5157191"/>
            <a:ext cx="352839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Автор: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Семенюта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Ю.П.</a:t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учитель русского языка и литературы </a:t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МБОУ «ООШ №1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г.Анадыря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36907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систематизация и обобщение знаний обучающихся о жизни и творчестве поэта.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1) Пробудить </a:t>
            </a:r>
            <a:r>
              <a:rPr lang="ru-RU" sz="2000" dirty="0" smtClean="0">
                <a:latin typeface="Times New Roman" panose="02020603050405020304" pitchFamily="18" charset="0"/>
                <a:cs typeface="Times New Roman" pitchFamily="18" charset="0"/>
              </a:rPr>
              <a:t>интерес учеников к творчеству великого поэта 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Ю.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Лермонтова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Стимулировать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познавательную активность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детей</a:t>
            </a:r>
          </a:p>
          <a:p>
            <a:pPr>
              <a:buNone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Расширять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кругозор обучающихся, словарный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запас</a:t>
            </a:r>
          </a:p>
          <a:p>
            <a:pPr>
              <a:buNone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Развивать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коммуникативные навыки, навыки сотрудничества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</a:t>
            </a:r>
          </a:p>
          <a:p>
            <a:pPr>
              <a:buNone/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взаимодействия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Воспитывать любовь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 русской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литературе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365104"/>
            <a:ext cx="1610280" cy="2087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70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23728" y="764704"/>
            <a:ext cx="6527696" cy="518457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Целевая аудитория: 6 класс</a:t>
            </a:r>
          </a:p>
          <a:p>
            <a:pPr algn="ctr">
              <a:buNone/>
            </a:pPr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ПРАВИЛА ИГРЫ:</a:t>
            </a:r>
          </a:p>
          <a:p>
            <a:pPr marL="514350" indent="-51435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Команда – 5 человек.</a:t>
            </a:r>
          </a:p>
          <a:p>
            <a:pPr marL="514350" indent="-51435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У каждой команды по 4 сигнальных</a:t>
            </a:r>
          </a:p>
          <a:p>
            <a:pPr marL="514350" indent="-51435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карточки: «А», «Б», «В», «Г».</a:t>
            </a:r>
          </a:p>
          <a:p>
            <a:pPr marL="514350" indent="-51435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Члены жюри – 3 человека.</a:t>
            </a:r>
          </a:p>
          <a:p>
            <a:pPr marL="514350" indent="-51435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Баллы:</a:t>
            </a:r>
          </a:p>
          <a:p>
            <a:pPr marL="514350" indent="-514350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1-26, 28, 29 вопрос – по 1 баллу за правильный ответ;</a:t>
            </a:r>
          </a:p>
          <a:p>
            <a:pPr marL="514350" indent="-514350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27 вопрос – 3 балла;</a:t>
            </a:r>
          </a:p>
          <a:p>
            <a:pPr marL="514350" indent="-514350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30 вопрос – 4 балла.</a:t>
            </a:r>
          </a:p>
          <a:p>
            <a:pPr marL="0" indent="0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ИТОГО: 35 баллов</a:t>
            </a:r>
          </a:p>
          <a:p>
            <a:pPr marL="514350" indent="-514350">
              <a:buFont typeface="Wingdings" pitchFamily="2" charset="2"/>
              <a:buChar char="v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arenR"/>
            </a:pPr>
            <a:endParaRPr lang="ru-RU" dirty="0"/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 В каком русском городе родился </a:t>
            </a:r>
          </a:p>
          <a:p>
            <a:pPr algn="ctr">
              <a:buNone/>
            </a:pPr>
            <a:r>
              <a:rPr lang="ru-RU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М.Ю.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Лермонтов?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а) В Москве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б) В Санкт-Петербурге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в) В Туле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г) В Пензе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  <p:pic>
        <p:nvPicPr>
          <p:cNvPr id="5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7936" y="43734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Содержимое 19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3978768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а) В Москве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Picture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47864" y="2204864"/>
            <a:ext cx="5328592" cy="4032448"/>
          </a:xfrm>
          <a:prstGeom prst="rect">
            <a:avLst/>
          </a:prstGeom>
        </p:spPr>
      </p:pic>
      <p:pic>
        <p:nvPicPr>
          <p:cNvPr id="22" name="Picture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2. Дата рождения М.Ю. Лермонтова?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а) 3(15)октября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1814г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б) 5 октября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1812г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в) 16 октября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1811г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124744"/>
            <a:ext cx="4752528" cy="2322584"/>
          </a:xfrm>
        </p:spPr>
        <p:txBody>
          <a:bodyPr/>
          <a:lstStyle/>
          <a:p>
            <a:pPr lvl="0"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а) 3(15)октября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1814г</a:t>
            </a: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  <p:pic>
        <p:nvPicPr>
          <p:cNvPr id="1026" name="Picture 2" descr="C:\Users\1\Desktop\Участие в конкурсах Я\картинки лермонтов\1944-19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764704"/>
            <a:ext cx="3554760" cy="51125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600" b="1" dirty="0" smtClean="0">
                <a:solidFill>
                  <a:srgbClr val="000000"/>
                </a:solidFill>
                <a:latin typeface="Times New Roman"/>
              </a:rPr>
              <a:t>3. Где прошло детство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000000"/>
                </a:solidFill>
                <a:latin typeface="Times New Roman"/>
              </a:rPr>
              <a:t>М.Ю. Лермонтова?</a:t>
            </a:r>
            <a:endParaRPr lang="ru-RU" sz="3600" dirty="0" smtClean="0"/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/>
              </a:rPr>
              <a:t>а) В Ясной поляне</a:t>
            </a:r>
            <a:endParaRPr lang="ru-RU" sz="3600" dirty="0" smtClean="0"/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/>
              </a:rPr>
              <a:t>б) В Абрамцево</a:t>
            </a:r>
            <a:endParaRPr lang="ru-RU" sz="3600" dirty="0" smtClean="0"/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/>
              </a:rPr>
              <a:t>в) В Тарханах</a:t>
            </a:r>
            <a:endParaRPr lang="ru-RU" sz="3600" dirty="0" smtClean="0"/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/>
              </a:rPr>
              <a:t>г) В Пенатах</a:t>
            </a:r>
            <a:endParaRPr lang="ru-RU" sz="3600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Picture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796136" y="1772816"/>
            <a:ext cx="2892368" cy="4104456"/>
          </a:xfrm>
          <a:prstGeom prst="rect">
            <a:avLst/>
          </a:prstGeom>
        </p:spPr>
      </p:pic>
      <p:pic>
        <p:nvPicPr>
          <p:cNvPr id="5" name="Picture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в) В Тарханах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Grp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2627784" y="1772816"/>
            <a:ext cx="5982234" cy="40680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 Кто воспитывал Михаила?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а) Мама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б) Отец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в) Бабушка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Picture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  <p:pic>
        <p:nvPicPr>
          <p:cNvPr id="5" name="Picture 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779912" y="1556792"/>
            <a:ext cx="4896544" cy="4320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1268760"/>
            <a:ext cx="4141088" cy="344954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в) Бабушка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1\Desktop\Участие в конкурсах Я\картинки лермонтов\slide-1 —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908720"/>
            <a:ext cx="3864694" cy="4968551"/>
          </a:xfrm>
          <a:prstGeom prst="rect">
            <a:avLst/>
          </a:prstGeom>
          <a:noFill/>
        </p:spPr>
      </p:pic>
      <p:pic>
        <p:nvPicPr>
          <p:cNvPr id="5" name="Picture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530352"/>
            <a:ext cx="8291264" cy="418795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5. На этом портрете  изображен </a:t>
            </a:r>
          </a:p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М. Ю. Лермонтов 3 – 4 лет. Какую склонность  мальчика передал художник?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а) К рисованию</a:t>
            </a: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б) К сочинению стихов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4168" y="2564904"/>
            <a:ext cx="2242717" cy="33125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48680"/>
            <a:ext cx="7957512" cy="79208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а) К рисованию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200" y="1340768"/>
            <a:ext cx="6491248" cy="46085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376274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Ужасная судьба отца и сына –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Жить розно и в разлуке умереть.</a:t>
            </a:r>
          </a:p>
          <a:p>
            <a:pPr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6. Эти строки написаны Лермонтовым о себе и о своём отце, потому что…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а) Отец Лермонтова не хотел заниматься воспитанием </a:t>
            </a:r>
          </a:p>
          <a:p>
            <a:pPr lvl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сына, и все заботы взяла на себя бабушка.</a:t>
            </a:r>
          </a:p>
          <a:p>
            <a:pPr lvl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б) Бабушка Лермонтова, занимавшаяся его </a:t>
            </a:r>
          </a:p>
          <a:p>
            <a:pPr lvl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воспитанием, находилась в ссоре с его отцом и не</a:t>
            </a:r>
          </a:p>
          <a:p>
            <a:pPr lvl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давала им видеться.</a:t>
            </a:r>
          </a:p>
          <a:p>
            <a:endParaRPr lang="ru-RU" dirty="0"/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б) Бабушка Лермонтова, занимавшаяся его воспитанием, находилась в ссоре с его отцом и не давала им видеться.</a:t>
            </a:r>
          </a:p>
          <a:p>
            <a:endParaRPr lang="ru-RU" dirty="0"/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  <p:pic>
        <p:nvPicPr>
          <p:cNvPr id="5" name="Picture 4" descr="отец 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2852936"/>
            <a:ext cx="2304256" cy="3384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7. В каком возрасте Михаил Лермонтов составил</a:t>
            </a:r>
            <a:r>
              <a:rPr lang="ru-RU" dirty="0" smtClean="0"/>
              <a:t>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первый рукописный сборник своих произведений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?</a:t>
            </a:r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а) В 12 лет</a:t>
            </a:r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б) В 15 лет</a:t>
            </a:r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в) В 18 лет</a:t>
            </a:r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г) В 22 года</a:t>
            </a:r>
            <a:endParaRPr lang="ru-RU" dirty="0"/>
          </a:p>
        </p:txBody>
      </p:sp>
      <p:pic>
        <p:nvPicPr>
          <p:cNvPr id="4" name="Picture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707904" y="2060848"/>
            <a:ext cx="4896544" cy="3816424"/>
          </a:xfrm>
          <a:prstGeom prst="rect">
            <a:avLst/>
          </a:prstGeom>
        </p:spPr>
      </p:pic>
      <p:pic>
        <p:nvPicPr>
          <p:cNvPr id="5" name="Picture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908720"/>
            <a:ext cx="3781048" cy="3809584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а) В 12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лет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11960" y="548680"/>
            <a:ext cx="4320480" cy="5328592"/>
          </a:xfrm>
          <a:prstGeom prst="rect">
            <a:avLst/>
          </a:prstGeom>
        </p:spPr>
      </p:pic>
      <p:pic>
        <p:nvPicPr>
          <p:cNvPr id="5" name="Picture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369073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8. Какими европейскими языками владел  М.Ю.Лермонтов?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а) Английским и испанским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б) Французским и немецким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в) Итальянским и венгерским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г) Болгарским и польским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Picture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б) Французским и немецким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67944" y="1556792"/>
            <a:ext cx="4536504" cy="4200688"/>
          </a:xfrm>
          <a:prstGeom prst="rect">
            <a:avLst/>
          </a:prstGeom>
        </p:spPr>
      </p:pic>
      <p:pic>
        <p:nvPicPr>
          <p:cNvPr id="5" name="Picture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3618728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9. На каких музыкальных инструментах играл поэт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Лермонтов?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а) Скрипка и фортепиано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б) Гитара и фортепиано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 Аккордеон и мандолина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г) Кларнет и саксофон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а) Скрипка и фортепиано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28600" y="2276872"/>
            <a:ext cx="4847856" cy="3525968"/>
          </a:xfrm>
          <a:prstGeom prst="rect">
            <a:avLst/>
          </a:prstGeom>
        </p:spPr>
      </p:pic>
      <p:pic>
        <p:nvPicPr>
          <p:cNvPr id="5" name="Picture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361872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10. Горный массив, столь любимый Лермонтовым и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сыгравший в его жизни немаловажную роль, – это: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а) Уральские горы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б) Кавказ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в) Карпаты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г) Альпы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3528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б) Кавказ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99792" y="1556792"/>
            <a:ext cx="5904656" cy="4248472"/>
          </a:xfrm>
          <a:prstGeom prst="rect">
            <a:avLst/>
          </a:prstGeom>
        </p:spPr>
      </p:pic>
      <p:pic>
        <p:nvPicPr>
          <p:cNvPr id="5" name="Picture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11. По какой причине Лермонтов</a:t>
            </a:r>
          </a:p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впервые оказался на Кавказе?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а) Его туда повезла бабушка</a:t>
            </a: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б) Его туда сослал царь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а) Его туда повезла бабушка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  <p:pic>
        <p:nvPicPr>
          <p:cNvPr id="5" name="Picture 7" descr="mche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2060848"/>
            <a:ext cx="5703168" cy="3741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12. В феврале 1837г  Лермонтов был переведён в драгунский полк, стоявший на Кавказе. Какова причина первой ссылки поэта?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а) Стихи</a:t>
            </a:r>
          </a:p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б) Дуэль</a:t>
            </a:r>
          </a:p>
          <a:p>
            <a:endParaRPr lang="ru-RU" dirty="0"/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а) Стихи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  <p:pic>
        <p:nvPicPr>
          <p:cNvPr id="6" name="Picture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987824" y="1412776"/>
            <a:ext cx="5634696" cy="43924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13. В каком году была написана поэма «Мцыри»?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а)1836</a:t>
            </a:r>
          </a:p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б)1839</a:t>
            </a:r>
          </a:p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в)1837</a:t>
            </a:r>
          </a:p>
          <a:p>
            <a:endParaRPr lang="ru-RU" dirty="0"/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б) 1839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  <p:pic>
        <p:nvPicPr>
          <p:cNvPr id="6146" name="Picture 2" descr="C:\Users\1\Desktop\Участие в конкурсах Я\картинки лермонтов\img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84784"/>
            <a:ext cx="6192688" cy="43924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14. Кто такой «Мцыри»?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а)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Неслужащий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монах</a:t>
            </a:r>
          </a:p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б) Монах-отшельник</a:t>
            </a:r>
          </a:p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в) Священник</a:t>
            </a:r>
          </a:p>
          <a:p>
            <a:endParaRPr lang="ru-RU" dirty="0"/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а)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Неслужащий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монах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  <p:pic>
        <p:nvPicPr>
          <p:cNvPr id="7170" name="Picture 2" descr="C:\Users\1\Desktop\Участие в конкурсах Я\картинки лермонтов\origin_5_6d75a087eb3c72e4f93d7865860147e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1412776"/>
            <a:ext cx="4537695" cy="44234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476672"/>
            <a:ext cx="8280920" cy="3600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15. Какое произведение сделало имя Лермонтова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знаменитым?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а) «Парус»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б) «Герой нашего времени»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в) «Маскарад»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г) «Смерть поэта»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95936" y="4149080"/>
            <a:ext cx="1263240" cy="1771200"/>
          </a:xfrm>
          <a:prstGeom prst="rect">
            <a:avLst/>
          </a:prstGeom>
        </p:spPr>
      </p:pic>
      <p:pic>
        <p:nvPicPr>
          <p:cNvPr id="5" name="Picture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796136" y="3789040"/>
            <a:ext cx="1244880" cy="1724400"/>
          </a:xfrm>
          <a:prstGeom prst="rect">
            <a:avLst/>
          </a:prstGeom>
        </p:spPr>
      </p:pic>
      <p:pic>
        <p:nvPicPr>
          <p:cNvPr id="6" name="Picture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308304" y="2852936"/>
            <a:ext cx="1183680" cy="1724400"/>
          </a:xfrm>
          <a:prstGeom prst="rect">
            <a:avLst/>
          </a:prstGeom>
        </p:spPr>
      </p:pic>
      <p:pic>
        <p:nvPicPr>
          <p:cNvPr id="7" name="Picture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а) «Парус»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  <p:pic>
        <p:nvPicPr>
          <p:cNvPr id="14338" name="Picture 2" descr="nlp_elena_maksimov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1556792"/>
            <a:ext cx="5832648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3690736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16. Сколько четверостиший в стихотворении  М.Ю.Лермонтова «Парус»?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а) Одно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б) Два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в) Три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г) Четыре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Picture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436096" y="2492896"/>
            <a:ext cx="3219120" cy="3381120"/>
          </a:xfrm>
          <a:prstGeom prst="rect">
            <a:avLst/>
          </a:prstGeom>
        </p:spPr>
      </p:pic>
      <p:pic>
        <p:nvPicPr>
          <p:cNvPr id="5" name="Picture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6445344" cy="3618728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ru-RU" sz="7600" b="1" dirty="0" smtClean="0">
                <a:solidFill>
                  <a:srgbClr val="000000"/>
                </a:solidFill>
                <a:latin typeface="Times New Roman"/>
              </a:rPr>
              <a:t>в) ТРИ</a:t>
            </a:r>
          </a:p>
          <a:p>
            <a:endParaRPr lang="ru-RU" b="1" dirty="0" smtClean="0">
              <a:solidFill>
                <a:srgbClr val="000000"/>
              </a:solidFill>
              <a:latin typeface="Times New Roman"/>
            </a:endParaRPr>
          </a:p>
          <a:p>
            <a:pPr algn="ctr">
              <a:buNone/>
            </a:pPr>
            <a:r>
              <a:rPr lang="ru-RU" sz="8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Парус</a:t>
            </a:r>
            <a:r>
              <a:rPr lang="ru-RU" sz="8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
Белеет парус одинокой
В тумане моря голубом!..
Что ищет он в стране далекой?
Что кинул он в краю родном?..
Играют волны - ветер свищет,
И мачта гнется и скрипит...
Увы! он </a:t>
            </a:r>
            <a:r>
              <a:rPr lang="ru-RU" sz="80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счастия</a:t>
            </a:r>
            <a:r>
              <a:rPr lang="ru-RU" sz="8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не ищет
И не от </a:t>
            </a:r>
            <a:r>
              <a:rPr lang="ru-RU" sz="80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счастия</a:t>
            </a:r>
            <a:r>
              <a:rPr lang="ru-RU" sz="8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бежит!
Под ним струя светлей лазури,
Над ним луч солнца золотой...
А он, мятежный, просит бури,
Как будто в бурях есть покой</a:t>
            </a:r>
            <a:r>
              <a:rPr lang="ru-RU" sz="5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sz="5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5" name="Picture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  <p:pic>
        <p:nvPicPr>
          <p:cNvPr id="13314" name="Picture 2" descr="eHYBqLr3Cz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3501008"/>
            <a:ext cx="3052763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17. Какое стихотворение Лермонтов посвятил</a:t>
            </a: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А.С.Пушкину?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а) «Слава»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б) «Поэт»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в) «Смерть поэта»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г) «Пророк»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Picture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16016" y="3140968"/>
            <a:ext cx="4032368" cy="2808288"/>
          </a:xfrm>
          <a:prstGeom prst="rect">
            <a:avLst/>
          </a:prstGeom>
        </p:spPr>
      </p:pic>
      <p:pic>
        <p:nvPicPr>
          <p:cNvPr id="5" name="Picture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в) «Смерть поэта»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84168" y="1556792"/>
            <a:ext cx="2558992" cy="4320480"/>
          </a:xfrm>
          <a:prstGeom prst="rect">
            <a:avLst/>
          </a:prstGeom>
        </p:spPr>
      </p:pic>
      <p:pic>
        <p:nvPicPr>
          <p:cNvPr id="5" name="Picture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47864" y="1556792"/>
            <a:ext cx="2736088" cy="4320480"/>
          </a:xfrm>
          <a:prstGeom prst="rect">
            <a:avLst/>
          </a:prstGeom>
        </p:spPr>
      </p:pic>
      <p:pic>
        <p:nvPicPr>
          <p:cNvPr id="6" name="Picture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18. Назовите имя возлюбленной поэта, изображённой на портрете?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а) Екатерина Сушкова</a:t>
            </a:r>
          </a:p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б) Варвара Лопухина</a:t>
            </a:r>
          </a:p>
          <a:p>
            <a:endParaRPr lang="ru-RU" dirty="0"/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772816"/>
            <a:ext cx="2962672" cy="44847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980728"/>
            <a:ext cx="4933176" cy="373757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б) Варвара Лопухина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  <p:pic>
        <p:nvPicPr>
          <p:cNvPr id="8194" name="Picture 2" descr="C:\Users\1\Desktop\Участие в конкурсах Я\картинки лермонтов\img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43480" y="692696"/>
            <a:ext cx="3132976" cy="51845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19. От чьего имени ведется рассказ в стихотворении «Бородино»?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а) От имени поэта</a:t>
            </a:r>
          </a:p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б) От имени участника битвы</a:t>
            </a:r>
          </a:p>
          <a:p>
            <a:endParaRPr lang="ru-RU" dirty="0"/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б) От имени участника битвы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  <p:pic>
        <p:nvPicPr>
          <p:cNvPr id="9218" name="Picture 2" descr="C:\Users\1\Desktop\Участие в конкурсах Я\картинки лермонтов\img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1268760"/>
            <a:ext cx="4752528" cy="46243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3834752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20. Какое слово пропущено в </a:t>
            </a:r>
            <a:r>
              <a:rPr lang="ru-RU" sz="3600" b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лермонтовском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афоризме: «Все это было бы смешно, когда бы не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было так …»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а) Нудно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б) Трудно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в) Грустно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г) Опасно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в) Грустно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  <p:pic>
        <p:nvPicPr>
          <p:cNvPr id="10242" name="Picture 2" descr="C:\Users\1\Desktop\Участие в конкурсах Я\картинки лермонтов\2dcb1d789464e5be46dca4ccf3b7d4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1844824"/>
            <a:ext cx="6408712" cy="40547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3762744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21. Какие слова пропущены в приведённой ниже строфе из стихотворения М.Ю.Лермонтова «Тучи»:</a:t>
            </a:r>
            <a:endParaRPr lang="ru-RU" sz="3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500" b="1" i="1" dirty="0" smtClean="0">
                <a:latin typeface="Times New Roman" pitchFamily="18" charset="0"/>
                <a:cs typeface="Times New Roman" pitchFamily="18" charset="0"/>
              </a:rPr>
              <a:t>Нет, вам наскучили нивы бесплодные...</a:t>
            </a:r>
            <a:endParaRPr lang="ru-RU" sz="3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500" b="1" i="1" dirty="0" smtClean="0">
                <a:latin typeface="Times New Roman" pitchFamily="18" charset="0"/>
                <a:cs typeface="Times New Roman" pitchFamily="18" charset="0"/>
              </a:rPr>
              <a:t>Чужды вам ____ и чужды страдания;</a:t>
            </a:r>
            <a:endParaRPr lang="ru-RU" sz="35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а) Страсти</a:t>
            </a:r>
          </a:p>
          <a:p>
            <a:pPr lvl="0"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б) Тайны</a:t>
            </a:r>
          </a:p>
          <a:p>
            <a:pPr lvl="0"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в) Муки</a:t>
            </a:r>
          </a:p>
          <a:p>
            <a:pPr lvl="0"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г) Ласки</a:t>
            </a:r>
          </a:p>
          <a:p>
            <a:endParaRPr lang="ru-RU" dirty="0"/>
          </a:p>
        </p:txBody>
      </p:sp>
      <p:pic>
        <p:nvPicPr>
          <p:cNvPr id="4" name="Picture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39952" y="908720"/>
            <a:ext cx="4546848" cy="380958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а) Страсти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  <p:pic>
        <p:nvPicPr>
          <p:cNvPr id="6" name="Рисунок 5" descr="мцыри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71800" y="1628800"/>
            <a:ext cx="3407693" cy="42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22. О каком дереве Лермонтов написал «На Севере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диком стоит одиноко»?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а) Дуб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б) Ель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в) Сосна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г) Клён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980728"/>
            <a:ext cx="4141088" cy="373757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в) Сосна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44008" y="764704"/>
            <a:ext cx="3892848" cy="5119008"/>
          </a:xfrm>
          <a:prstGeom prst="rect">
            <a:avLst/>
          </a:prstGeom>
        </p:spPr>
      </p:pic>
      <p:pic>
        <p:nvPicPr>
          <p:cNvPr id="5" name="Picture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23. Где и как погиб М.Ю. Лермонтов?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а) В Тарханах от болезни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б) В бою при </a:t>
            </a:r>
            <a:r>
              <a:rPr lang="ru-RU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Валерике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в) В Пятигорске на дуэли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г) В горах под завалом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Picture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16016" y="2852936"/>
            <a:ext cx="3809520" cy="2923624"/>
          </a:xfrm>
          <a:prstGeom prst="rect">
            <a:avLst/>
          </a:prstGeom>
        </p:spPr>
      </p:pic>
      <p:pic>
        <p:nvPicPr>
          <p:cNvPr id="5" name="Picture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в) В Пятигорске на дуэли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99792" y="1700808"/>
            <a:ext cx="5976240" cy="4176464"/>
          </a:xfrm>
          <a:prstGeom prst="rect">
            <a:avLst/>
          </a:prstGeom>
        </p:spPr>
      </p:pic>
      <p:pic>
        <p:nvPicPr>
          <p:cNvPr id="5" name="Picture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24. Как звали убийцу М.Ю. Лермонтова?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а) Н. Мартынов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б) К. </a:t>
            </a:r>
            <a:r>
              <a:rPr lang="ru-RU" sz="36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Данзас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в) Ж. Дантес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г) А. </a:t>
            </a:r>
            <a:r>
              <a:rPr lang="ru-RU" sz="36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Дельвиг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27984" y="2492896"/>
            <a:ext cx="4104456" cy="3384000"/>
          </a:xfrm>
          <a:prstGeom prst="rect">
            <a:avLst/>
          </a:prstGeom>
        </p:spPr>
      </p:pic>
      <p:pic>
        <p:nvPicPr>
          <p:cNvPr id="5" name="Picture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а) Н.Мартынов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95936" y="1484784"/>
            <a:ext cx="4608048" cy="4251664"/>
          </a:xfrm>
          <a:prstGeom prst="rect">
            <a:avLst/>
          </a:prstGeom>
        </p:spPr>
      </p:pic>
      <p:pic>
        <p:nvPicPr>
          <p:cNvPr id="5" name="Picture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25. Где похоронен М.Ю. Лермонтов?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а) В Пятигорске</a:t>
            </a:r>
          </a:p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б) В Тарханах</a:t>
            </a:r>
          </a:p>
          <a:p>
            <a:endParaRPr lang="ru-RU" dirty="0"/>
          </a:p>
        </p:txBody>
      </p:sp>
      <p:pic>
        <p:nvPicPr>
          <p:cNvPr id="4" name="Picture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б) В Тарханах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  <p:pic>
        <p:nvPicPr>
          <p:cNvPr id="11266" name="Picture 2" descr="C:\Users\1\Desktop\Участие в конкурсах Я\картинки лермонтов\11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628800"/>
            <a:ext cx="6002337" cy="41487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3690736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26. Вставьте пропущенное слово в строки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Лермонтова, ставшие афоризмом: «Делить веселье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все готовы. Никто не хочет ... делить».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а) Горе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б) Труд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в) Грусть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г) Срок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в) Грусть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  <p:pic>
        <p:nvPicPr>
          <p:cNvPr id="12290" name="Picture 2" descr="C:\Users\1\Desktop\Участие в конкурсах Я\картинки лермонтов\pamyatnik-lermontovu-pyatigors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484784"/>
            <a:ext cx="5040560" cy="43924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79712" y="530352"/>
            <a:ext cx="6707088" cy="549093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27. Доскажи слово!</a:t>
            </a:r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1.Могучее, лихое племя:</a:t>
            </a:r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…………..- не вы.</a:t>
            </a:r>
            <a:endParaRPr lang="ru-RU" dirty="0" smtClean="0"/>
          </a:p>
          <a:p>
            <a:pPr>
              <a:buNone/>
            </a:pPr>
            <a:endParaRPr lang="ru-RU" dirty="0" smtClean="0">
              <a:solidFill>
                <a:srgbClr val="000000"/>
              </a:solidFill>
              <a:latin typeface="Times New Roman"/>
            </a:endParaRPr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2. Повсюду стали слышны речи:</a:t>
            </a:r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«Пора добраться до картечи!»</a:t>
            </a:r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И вот на поле грозной …….</a:t>
            </a:r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Ночная пала тень.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3. Ведь были ж схватки боевые?</a:t>
            </a:r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Да, говорят, ещё какие!</a:t>
            </a:r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Недаром помнит вся………….</a:t>
            </a:r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Про день Бородина!</a:t>
            </a:r>
            <a:endParaRPr lang="ru-RU" dirty="0"/>
          </a:p>
        </p:txBody>
      </p:sp>
      <p:pic>
        <p:nvPicPr>
          <p:cNvPr id="4" name="Picture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11760" y="530352"/>
            <a:ext cx="6275040" cy="527491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1.Могучее, лихое племя:</a:t>
            </a:r>
            <a:endParaRPr lang="ru-RU" dirty="0" smtClean="0"/>
          </a:p>
          <a:p>
            <a:pPr>
              <a:buNone/>
            </a:pPr>
            <a:r>
              <a:rPr lang="ru-RU" sz="3600" b="1" dirty="0" smtClean="0">
                <a:solidFill>
                  <a:srgbClr val="000000"/>
                </a:solidFill>
                <a:latin typeface="Times New Roman"/>
              </a:rPr>
              <a:t>Богатыри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- не вы.</a:t>
            </a:r>
            <a:endParaRPr lang="ru-RU" dirty="0" smtClean="0"/>
          </a:p>
          <a:p>
            <a:pPr>
              <a:buNone/>
            </a:pPr>
            <a:endParaRPr lang="ru-RU" dirty="0" smtClean="0">
              <a:solidFill>
                <a:srgbClr val="000000"/>
              </a:solidFill>
              <a:latin typeface="Times New Roman"/>
            </a:endParaRPr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2. Повсюду стали слышны речи:</a:t>
            </a:r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«Пора добраться до картечи!»</a:t>
            </a:r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И вот на поле грозной </a:t>
            </a:r>
            <a:r>
              <a:rPr lang="ru-RU" sz="3600" b="1" dirty="0" smtClean="0">
                <a:solidFill>
                  <a:srgbClr val="000000"/>
                </a:solidFill>
                <a:latin typeface="Times New Roman"/>
              </a:rPr>
              <a:t>сечи</a:t>
            </a:r>
            <a:endParaRPr lang="ru-RU" sz="3600" b="1" dirty="0" smtClean="0"/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Ночная пала тень.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3. Ведь были ж схватки боевые?</a:t>
            </a:r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Да, говорят, ещё какие!</a:t>
            </a:r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Недаром помнит вся </a:t>
            </a:r>
            <a:r>
              <a:rPr lang="ru-RU" sz="3400" b="1" dirty="0" smtClean="0">
                <a:solidFill>
                  <a:srgbClr val="000000"/>
                </a:solidFill>
                <a:latin typeface="Times New Roman"/>
              </a:rPr>
              <a:t>Россия</a:t>
            </a:r>
            <a:endParaRPr lang="ru-RU" sz="3400" b="1" dirty="0" smtClean="0"/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Про день Бородина!</a:t>
            </a:r>
            <a:endParaRPr lang="ru-RU" dirty="0"/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530352"/>
            <a:ext cx="8147248" cy="3834752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28. В  стихотворении М.Ю.Лермонтова «Три пальмы» есть строки: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И, стан худощавый к луке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наклоня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Араб горячил вороного коня.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Какого цвета был конь у араба?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а) Светло – каштанового</a:t>
            </a:r>
          </a:p>
          <a:p>
            <a:pPr lvl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б) Светло - жёлтого</a:t>
            </a:r>
          </a:p>
          <a:p>
            <a:pPr lvl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Тёмно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жёлтого</a:t>
            </a:r>
          </a:p>
          <a:p>
            <a:pPr lvl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г) Чёрного</a:t>
            </a:r>
          </a:p>
          <a:p>
            <a:endParaRPr lang="ru-RU" dirty="0"/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г) Чёрного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340768"/>
            <a:ext cx="5753100" cy="44908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29. Определите тип рифмы стихотворения «Тучи»: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а) Парная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б) Перекрестная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в) Кольцевая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б) Перекрестная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Рисунок 1" descr="Черкес - рисунок Лермонт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772816"/>
            <a:ext cx="5400600" cy="4062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30. Составьте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синквейн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1.«М.Ю.Лермонтов»</a:t>
            </a: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2…</a:t>
            </a: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3…</a:t>
            </a: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4…</a:t>
            </a: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5…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3690736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Синквейн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14350" indent="-51435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1. М.Ю.Лермонтов</a:t>
            </a:r>
          </a:p>
          <a:p>
            <a:pPr marL="514350" indent="-51435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2. Великий (поэт), талантливый</a:t>
            </a:r>
          </a:p>
          <a:p>
            <a:pPr marL="514350" indent="-51435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3. Сочинял, боролся, погиб</a:t>
            </a:r>
          </a:p>
          <a:p>
            <a:pPr marL="514350" indent="-51435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4. «Я - или Бог или – никто» (М.Ю.Лермонтов) </a:t>
            </a: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(Могут быть и другие варианты ответа)</a:t>
            </a:r>
          </a:p>
          <a:p>
            <a:pPr marL="514350" indent="-51435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5. Поэт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1610280" cy="22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764704"/>
            <a:ext cx="7632848" cy="402560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«Поэзия  Лермонтова  –  поэзия  глубокой  мысли,  </a:t>
            </a:r>
          </a:p>
          <a:p>
            <a:pPr algn="ctr">
              <a:buNone/>
            </a:pP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гражданского долга  и  жажды  жизни. Его стихи согреты чувством великой любви к народу». </a:t>
            </a:r>
          </a:p>
          <a:p>
            <a:pPr algn="ctr">
              <a:buNone/>
            </a:pPr>
            <a:endParaRPr lang="ru-RU" sz="3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(Н. И. Громов).</a:t>
            </a:r>
          </a:p>
        </p:txBody>
      </p:sp>
      <p:pic>
        <p:nvPicPr>
          <p:cNvPr id="4" name="Рисунок 3" descr="лермонтов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996952"/>
            <a:ext cx="3312368" cy="36724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698848"/>
          </a:xfrm>
        </p:spPr>
        <p:txBody>
          <a:bodyPr/>
          <a:lstStyle/>
          <a:p>
            <a:pPr marL="0" indent="0" algn="ctr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4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 </a:t>
            </a:r>
          </a:p>
          <a:p>
            <a:pPr marL="0" indent="0" algn="ctr">
              <a:buNone/>
            </a:pPr>
            <a:r>
              <a:rPr lang="ru-RU" sz="4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</a:t>
            </a:r>
            <a:endParaRPr lang="ru-RU" sz="4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90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293</TotalTime>
  <Words>1302</Words>
  <Application>Microsoft Office PowerPoint</Application>
  <PresentationFormat>Экран (4:3)</PresentationFormat>
  <Paragraphs>254</Paragraphs>
  <Slides>65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65</vt:i4>
      </vt:variant>
    </vt:vector>
  </HeadingPairs>
  <TitlesOfParts>
    <vt:vector size="71" baseType="lpstr">
      <vt:lpstr>Calibri</vt:lpstr>
      <vt:lpstr>Times New Roman</vt:lpstr>
      <vt:lpstr>Verdana</vt:lpstr>
      <vt:lpstr>Wingdings</vt:lpstr>
      <vt:lpstr>Wingdings 2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Автор: Семенюта Ю.П. учитель русского языка и литературы  МБОУ «ООШ №1 г.Анадыря»</dc:title>
  <dc:creator>1</dc:creator>
  <cp:lastModifiedBy>k2-105</cp:lastModifiedBy>
  <cp:revision>41</cp:revision>
  <dcterms:created xsi:type="dcterms:W3CDTF">2021-10-17T06:45:28Z</dcterms:created>
  <dcterms:modified xsi:type="dcterms:W3CDTF">2021-10-28T23:13:06Z</dcterms:modified>
</cp:coreProperties>
</file>