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315" r:id="rId2"/>
    <p:sldId id="316" r:id="rId3"/>
    <p:sldId id="287" r:id="rId4"/>
    <p:sldId id="288" r:id="rId5"/>
    <p:sldId id="289" r:id="rId6"/>
    <p:sldId id="290" r:id="rId7"/>
    <p:sldId id="291" r:id="rId8"/>
    <p:sldId id="298" r:id="rId9"/>
    <p:sldId id="299" r:id="rId10"/>
    <p:sldId id="292" r:id="rId11"/>
    <p:sldId id="310" r:id="rId12"/>
    <p:sldId id="300" r:id="rId13"/>
    <p:sldId id="293" r:id="rId14"/>
    <p:sldId id="307" r:id="rId15"/>
    <p:sldId id="294" r:id="rId16"/>
    <p:sldId id="301" r:id="rId17"/>
    <p:sldId id="302" r:id="rId18"/>
    <p:sldId id="295" r:id="rId19"/>
    <p:sldId id="303" r:id="rId20"/>
    <p:sldId id="304" r:id="rId21"/>
    <p:sldId id="296" r:id="rId22"/>
    <p:sldId id="305" r:id="rId23"/>
    <p:sldId id="306" r:id="rId24"/>
    <p:sldId id="308" r:id="rId25"/>
    <p:sldId id="313" r:id="rId26"/>
    <p:sldId id="309" r:id="rId27"/>
    <p:sldId id="314" r:id="rId28"/>
    <p:sldId id="283" r:id="rId2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eorgia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eorgia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eorgia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eorgia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eorgia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eorgia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eorgia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eorgia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eorgia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F4F5"/>
    <a:srgbClr val="99FF66"/>
    <a:srgbClr val="000099"/>
    <a:srgbClr val="A40000"/>
    <a:srgbClr val="FF0000"/>
    <a:srgbClr val="FFFF00"/>
    <a:srgbClr val="FF33CC"/>
    <a:srgbClr val="006600"/>
    <a:srgbClr val="3F0470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632" autoAdjust="0"/>
    <p:restoredTop sz="94660"/>
  </p:normalViewPr>
  <p:slideViewPr>
    <p:cSldViewPr>
      <p:cViewPr varScale="1">
        <p:scale>
          <a:sx n="83" d="100"/>
          <a:sy n="83" d="100"/>
        </p:scale>
        <p:origin x="1358" y="67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08338F-7F57-4B8C-AD21-D85797D8B120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E28C33-41B2-4E05-AC2F-417FE8A0476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28C33-41B2-4E05-AC2F-417FE8A0476D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ECEBDE-C248-4121-9A67-0698F820D34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194835-6B17-40E6-8DE7-4C7F95D6628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DA11C8-02D3-4581-9C15-A4F906FCCBB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1873CC-0853-41A3-B985-8BB50894F94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F54F3E-C295-46C2-BB62-6387D8ADDF3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DCCFCA-AAD2-466F-A88A-92942AC59AA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3A40F8-B830-4880-AB55-24FB36BCFCC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13F1CA-1633-47B4-A390-304B2A3AB53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9E2CA2-4DA7-4B12-B362-D28F1080969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A2F46F-DF3C-4AD0-AB35-C2B32AEF74C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46E183-D27C-4133-95EE-894CFF76BB9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C0BD42BA-21D9-41B0-AB48-AA62EB22F9C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27.xml"/><Relationship Id="rId3" Type="http://schemas.openxmlformats.org/officeDocument/2006/relationships/slide" Target="slide15.xml"/><Relationship Id="rId7" Type="http://schemas.openxmlformats.org/officeDocument/2006/relationships/slide" Target="slide21.xml"/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3.xml"/><Relationship Id="rId5" Type="http://schemas.openxmlformats.org/officeDocument/2006/relationships/slide" Target="slide18.xml"/><Relationship Id="rId4" Type="http://schemas.openxmlformats.org/officeDocument/2006/relationships/slide" Target="slide10.xml"/><Relationship Id="rId9" Type="http://schemas.openxmlformats.org/officeDocument/2006/relationships/slide" Target="slide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13" Type="http://schemas.openxmlformats.org/officeDocument/2006/relationships/image" Target="../media/image1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9.gif"/><Relationship Id="rId12" Type="http://schemas.openxmlformats.org/officeDocument/2006/relationships/image" Target="../media/image14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8.gif"/><Relationship Id="rId11" Type="http://schemas.openxmlformats.org/officeDocument/2006/relationships/image" Target="../media/image13.gif"/><Relationship Id="rId5" Type="http://schemas.openxmlformats.org/officeDocument/2006/relationships/image" Target="../media/image7.jpeg"/><Relationship Id="rId10" Type="http://schemas.openxmlformats.org/officeDocument/2006/relationships/image" Target="../media/image12.png"/><Relationship Id="rId4" Type="http://schemas.openxmlformats.org/officeDocument/2006/relationships/slide" Target="slide6.xml"/><Relationship Id="rId9" Type="http://schemas.openxmlformats.org/officeDocument/2006/relationships/image" Target="../media/image1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radikal.ru/F/i004.radikal.ru/0809/d8/3f826cb5db36.png.html" TargetMode="External"/><Relationship Id="rId2" Type="http://schemas.openxmlformats.org/officeDocument/2006/relationships/hyperlink" Target="http://www.allforchildren.ru/pictures/showimg/school22/school2230jpg.htm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00100" y="761510"/>
            <a:ext cx="77153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/>
              <a:t>Муниципальное бюджетное  общеобразовательное учреждение</a:t>
            </a:r>
          </a:p>
          <a:p>
            <a:pPr algn="ctr"/>
            <a:r>
              <a:rPr lang="ru-RU" sz="1400" dirty="0" smtClean="0"/>
              <a:t>Образовательный комплекс «Перспектива» городского округа</a:t>
            </a:r>
            <a:endParaRPr lang="ru-RU" sz="1400" dirty="0" smtClean="0"/>
          </a:p>
          <a:p>
            <a:pPr algn="ctr"/>
            <a:r>
              <a:rPr lang="ru-RU" sz="1400" dirty="0" smtClean="0"/>
              <a:t> город Кумертау  Республики Башкортостан</a:t>
            </a:r>
            <a:endParaRPr lang="ru-RU" sz="1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57224" y="2002216"/>
            <a:ext cx="764386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i="1" kern="10" dirty="0" smtClean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20000"/>
                    </a:gs>
                    <a:gs pos="100000">
                      <a:srgbClr val="A20000"/>
                    </a:gs>
                  </a:gsLst>
                  <a:lin ang="5400000" scaled="1"/>
                </a:gradFill>
                <a:latin typeface="Georgia"/>
              </a:rPr>
              <a:t>Мастер класс</a:t>
            </a:r>
          </a:p>
          <a:p>
            <a:pPr algn="ctr"/>
            <a:r>
              <a:rPr lang="ru-RU" sz="3200" i="1" kern="10" dirty="0" smtClean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20000"/>
                    </a:gs>
                    <a:gs pos="100000">
                      <a:srgbClr val="A20000"/>
                    </a:gs>
                  </a:gsLst>
                  <a:lin ang="5400000" scaled="1"/>
                </a:gradFill>
                <a:latin typeface="Georgia"/>
              </a:rPr>
              <a:t>«Выявление и развитие одаренности во внеклассной работе»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786314" y="3994856"/>
            <a:ext cx="407196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/>
              <a:t>Мастер класс подготовила:</a:t>
            </a:r>
          </a:p>
          <a:p>
            <a:pPr algn="ctr"/>
            <a:r>
              <a:rPr lang="ru-RU" sz="1600" dirty="0" smtClean="0"/>
              <a:t>Учитель математики </a:t>
            </a:r>
          </a:p>
          <a:p>
            <a:pPr algn="ctr"/>
            <a:r>
              <a:rPr lang="ru-RU" sz="1600" dirty="0" smtClean="0"/>
              <a:t>и информатики МБОУ </a:t>
            </a:r>
            <a:r>
              <a:rPr lang="ru-RU" sz="1600" dirty="0" smtClean="0"/>
              <a:t>ОК </a:t>
            </a:r>
            <a:r>
              <a:rPr lang="ru-RU" sz="1600" dirty="0" smtClean="0"/>
              <a:t>«ПЕРСПЕКТИВА»</a:t>
            </a:r>
            <a:endParaRPr lang="ru-RU" sz="1600" dirty="0" smtClean="0"/>
          </a:p>
          <a:p>
            <a:pPr algn="ctr"/>
            <a:r>
              <a:rPr lang="ru-RU" sz="1600" dirty="0" smtClean="0"/>
              <a:t>Мухортова Наталья Вячеславовна. 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571472" y="1071546"/>
            <a:ext cx="8072494" cy="3831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</a:rPr>
              <a:t>Интеллектуальные игры 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</a:rPr>
              <a:t>направлены на развитие интеллектуальных способностей детей в условиях творческой среды. Так, старшим обучающимися, можно поручить подобрать материал и разработать мероприятие. Затем, создать интерактивную, яркую и интересную   презентацию. И провести в средних классах игру с привлечением старших ребят в качестве ведущих и судей. Учитель</a:t>
            </a:r>
            <a:r>
              <a:rPr lang="ru-RU" i="1" baseline="0" dirty="0" smtClean="0">
                <a:solidFill>
                  <a:srgbClr val="000000"/>
                </a:solidFill>
                <a:latin typeface="+mj-lt"/>
                <a:ea typeface="Times New Roman" pitchFamily="18" charset="0"/>
              </a:rPr>
              <a:t>-</a:t>
            </a:r>
            <a:r>
              <a:rPr kumimoji="0" lang="ru-RU" b="0" i="1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</a:rPr>
              <a:t>наблюдатель выявляет активных детей и приглашает их посещать  кружок, либо занимается на дополнительных занятиях . 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</a:rPr>
              <a:t>Одну из таких обучающих игр представляю вашему вниманию. </a:t>
            </a:r>
            <a:endParaRPr kumimoji="0" lang="ru-RU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WordArt 2"/>
          <p:cNvSpPr>
            <a:spLocks noChangeArrowheads="1" noChangeShapeType="1" noTextEdit="1"/>
          </p:cNvSpPr>
          <p:nvPr/>
        </p:nvSpPr>
        <p:spPr bwMode="auto">
          <a:xfrm>
            <a:off x="1154141" y="714356"/>
            <a:ext cx="7561263" cy="85725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604"/>
              </a:avLst>
            </a:prstTxWarp>
          </a:bodyPr>
          <a:lstStyle/>
          <a:p>
            <a:pPr algn="ctr"/>
            <a:r>
              <a:rPr lang="ru-RU" sz="5400" i="1" kern="10" dirty="0" smtClean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20000"/>
                    </a:gs>
                    <a:gs pos="100000">
                      <a:srgbClr val="A20000"/>
                    </a:gs>
                  </a:gsLst>
                  <a:lin ang="5400000" scaled="1"/>
                </a:gradFill>
                <a:latin typeface="Georgia"/>
              </a:rPr>
              <a:t>  ПРИЕМЫ   </a:t>
            </a:r>
          </a:p>
        </p:txBody>
      </p:sp>
      <p:sp>
        <p:nvSpPr>
          <p:cNvPr id="2051" name="Text Box 18"/>
          <p:cNvSpPr txBox="1">
            <a:spLocks noChangeArrowheads="1"/>
          </p:cNvSpPr>
          <p:nvPr/>
        </p:nvSpPr>
        <p:spPr bwMode="auto">
          <a:xfrm>
            <a:off x="2786050" y="3786190"/>
            <a:ext cx="6032514" cy="1444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10000"/>
              </a:lnSpc>
            </a:pPr>
            <a:r>
              <a:rPr lang="ru-RU" altLang="ru-RU" sz="2400" i="1" dirty="0" smtClean="0">
                <a:solidFill>
                  <a:srgbClr val="000099"/>
                </a:solidFill>
              </a:rPr>
              <a:t>Подготовила мастер класс:</a:t>
            </a:r>
          </a:p>
          <a:p>
            <a:pPr>
              <a:lnSpc>
                <a:spcPct val="110000"/>
              </a:lnSpc>
            </a:pPr>
            <a:r>
              <a:rPr lang="ru-RU" altLang="ru-RU" sz="2400" i="1" dirty="0" smtClean="0">
                <a:solidFill>
                  <a:srgbClr val="000099"/>
                </a:solidFill>
              </a:rPr>
              <a:t>Наталья Вячеславовна Мухортова учитель математики и информатики.</a:t>
            </a:r>
            <a:endParaRPr lang="ru-RU" altLang="ru-RU" sz="2400" i="1" dirty="0">
              <a:solidFill>
                <a:srgbClr val="000099"/>
              </a:solidFill>
            </a:endParaRPr>
          </a:p>
        </p:txBody>
      </p:sp>
      <p:sp>
        <p:nvSpPr>
          <p:cNvPr id="4" name="WordArt 2"/>
          <p:cNvSpPr>
            <a:spLocks noChangeArrowheads="1" noChangeShapeType="1" noTextEdit="1"/>
          </p:cNvSpPr>
          <p:nvPr/>
        </p:nvSpPr>
        <p:spPr bwMode="auto">
          <a:xfrm rot="257774">
            <a:off x="961027" y="1866182"/>
            <a:ext cx="7593323" cy="1137119"/>
          </a:xfrm>
          <a:prstGeom prst="rect">
            <a:avLst/>
          </a:prstGeom>
        </p:spPr>
        <p:txBody>
          <a:bodyPr wrap="none" fromWordArt="1">
            <a:prstTxWarp prst="textCascadeDown">
              <a:avLst>
                <a:gd name="adj" fmla="val 52444"/>
              </a:avLst>
            </a:prstTxWarp>
          </a:bodyPr>
          <a:lstStyle/>
          <a:p>
            <a:pPr algn="ctr"/>
            <a:r>
              <a:rPr lang="ru-RU" sz="5400" i="1" kern="10" dirty="0" smtClean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20000"/>
                    </a:gs>
                    <a:gs pos="100000">
                      <a:srgbClr val="A20000"/>
                    </a:gs>
                  </a:gsLst>
                  <a:lin ang="5400000" scaled="1"/>
                </a:gradFill>
                <a:latin typeface="Georgia"/>
              </a:rPr>
              <a:t>устного счета</a:t>
            </a:r>
            <a:endParaRPr lang="ru-RU" sz="5400" i="1" kern="10" dirty="0">
              <a:ln w="9525">
                <a:solidFill>
                  <a:srgbClr val="8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20000"/>
                  </a:gs>
                  <a:gs pos="100000">
                    <a:srgbClr val="A20000"/>
                  </a:gs>
                </a:gsLst>
                <a:lin ang="5400000" scaled="1"/>
              </a:gradFill>
              <a:latin typeface="Georg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6"/>
          <p:cNvSpPr>
            <a:spLocks noChangeArrowheads="1"/>
          </p:cNvSpPr>
          <p:nvPr/>
        </p:nvSpPr>
        <p:spPr bwMode="auto">
          <a:xfrm>
            <a:off x="611188" y="1341438"/>
            <a:ext cx="8064500" cy="2426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ru-RU" altLang="ru-RU" sz="2800" b="1" i="1" dirty="0">
                <a:solidFill>
                  <a:srgbClr val="000099"/>
                </a:solidFill>
              </a:rPr>
              <a:t>Устный счёт</a:t>
            </a:r>
            <a:r>
              <a:rPr lang="ru-RU" altLang="ru-RU" sz="2800" i="1" dirty="0">
                <a:solidFill>
                  <a:srgbClr val="000099"/>
                </a:solidFill>
              </a:rPr>
              <a:t> — это наидревнейший вид математических вычислений, осуществляемых человеком </a:t>
            </a:r>
            <a:endParaRPr lang="ru-RU" altLang="ru-RU" sz="2800" i="1" dirty="0" smtClean="0">
              <a:solidFill>
                <a:srgbClr val="000099"/>
              </a:solidFill>
            </a:endParaRPr>
          </a:p>
          <a:p>
            <a:pPr algn="ctr">
              <a:lnSpc>
                <a:spcPct val="110000"/>
              </a:lnSpc>
            </a:pPr>
            <a:r>
              <a:rPr lang="ru-RU" altLang="ru-RU" sz="2800" i="1" dirty="0" smtClean="0">
                <a:solidFill>
                  <a:srgbClr val="000099"/>
                </a:solidFill>
              </a:rPr>
              <a:t>без </a:t>
            </a:r>
            <a:r>
              <a:rPr lang="ru-RU" altLang="ru-RU" sz="2800" i="1" dirty="0">
                <a:solidFill>
                  <a:srgbClr val="000099"/>
                </a:solidFill>
              </a:rPr>
              <a:t>помощи дополнительных </a:t>
            </a:r>
            <a:endParaRPr lang="ru-RU" altLang="ru-RU" sz="2800" i="1" dirty="0" smtClean="0">
              <a:solidFill>
                <a:srgbClr val="000099"/>
              </a:solidFill>
            </a:endParaRPr>
          </a:p>
          <a:p>
            <a:pPr algn="ctr">
              <a:lnSpc>
                <a:spcPct val="110000"/>
              </a:lnSpc>
            </a:pPr>
            <a:r>
              <a:rPr lang="ru-RU" altLang="ru-RU" sz="2800" i="1" dirty="0" smtClean="0">
                <a:solidFill>
                  <a:srgbClr val="000099"/>
                </a:solidFill>
              </a:rPr>
              <a:t>устройств </a:t>
            </a:r>
            <a:r>
              <a:rPr lang="ru-RU" altLang="ru-RU" sz="2800" i="1" dirty="0">
                <a:solidFill>
                  <a:srgbClr val="000099"/>
                </a:solidFill>
              </a:rPr>
              <a:t>и приспособлений 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00562" y="1142984"/>
            <a:ext cx="442915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/>
              <a:t>Урок математики из далекого прошлого</a:t>
            </a:r>
            <a:endParaRPr lang="ru-RU" sz="2400" dirty="0" smtClean="0"/>
          </a:p>
          <a:p>
            <a:endParaRPr lang="ru-RU" sz="2400" b="1" dirty="0" smtClean="0"/>
          </a:p>
          <a:p>
            <a:r>
              <a:rPr lang="ru-RU" sz="2400" b="1" dirty="0" smtClean="0"/>
              <a:t>Н.П. Богданов-Бельский </a:t>
            </a:r>
            <a:r>
              <a:rPr lang="ru-RU" sz="2400" b="1" i="1" dirty="0" smtClean="0"/>
              <a:t>Устный счёт. </a:t>
            </a:r>
          </a:p>
          <a:p>
            <a:r>
              <a:rPr lang="ru-RU" sz="2400" b="1" i="1" dirty="0" smtClean="0"/>
              <a:t>В народной школе С. А. Рачинского</a:t>
            </a:r>
            <a:r>
              <a:rPr lang="ru-RU" sz="2400" dirty="0" smtClean="0"/>
              <a:t>, 1895</a:t>
            </a:r>
            <a:endParaRPr lang="ru-RU" sz="2400" dirty="0"/>
          </a:p>
        </p:txBody>
      </p:sp>
      <p:pic>
        <p:nvPicPr>
          <p:cNvPr id="3" name="Рисунок 2" descr="Богданов-Бельский. Устный счёт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571480"/>
            <a:ext cx="3643338" cy="50720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кругленный прямоугольник 2">
            <a:hlinkClick r:id="rId2" action="ppaction://hlinksldjump"/>
          </p:cNvPr>
          <p:cNvSpPr/>
          <p:nvPr/>
        </p:nvSpPr>
        <p:spPr>
          <a:xfrm>
            <a:off x="357158" y="571480"/>
            <a:ext cx="4071966" cy="1785950"/>
          </a:xfrm>
          <a:prstGeom prst="roundRect">
            <a:avLst/>
          </a:prstGeom>
          <a:solidFill>
            <a:srgbClr val="3333FF"/>
          </a:solidFill>
          <a:ln>
            <a:solidFill>
              <a:srgbClr val="333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solidFill>
                  <a:schemeClr val="accent5"/>
                </a:solidFill>
              </a:rPr>
              <a:t>Умножение</a:t>
            </a:r>
          </a:p>
          <a:p>
            <a:pPr algn="ctr"/>
            <a:r>
              <a:rPr lang="ru-RU" sz="3600" b="1" i="1" dirty="0" smtClean="0">
                <a:solidFill>
                  <a:schemeClr val="accent5"/>
                </a:solidFill>
              </a:rPr>
              <a:t>на  12</a:t>
            </a:r>
            <a:endParaRPr lang="ru-RU" sz="3600" b="1" i="1" dirty="0">
              <a:solidFill>
                <a:schemeClr val="accent5"/>
              </a:solidFill>
            </a:endParaRPr>
          </a:p>
        </p:txBody>
      </p:sp>
      <p:sp>
        <p:nvSpPr>
          <p:cNvPr id="7" name="Скругленный прямоугольник 6">
            <a:hlinkClick r:id="rId3" action="ppaction://hlinksldjump"/>
          </p:cNvPr>
          <p:cNvSpPr/>
          <p:nvPr/>
        </p:nvSpPr>
        <p:spPr>
          <a:xfrm>
            <a:off x="4714876" y="571480"/>
            <a:ext cx="4071966" cy="1785950"/>
          </a:xfrm>
          <a:prstGeom prst="roundRect">
            <a:avLst/>
          </a:prstGeom>
          <a:solidFill>
            <a:srgbClr val="FF33CC"/>
          </a:solidFill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>
                <a:solidFill>
                  <a:srgbClr val="3F0470"/>
                </a:solidFill>
              </a:rPr>
              <a:t>Умножение</a:t>
            </a:r>
          </a:p>
          <a:p>
            <a:pPr algn="ctr"/>
            <a:r>
              <a:rPr lang="ru-RU" sz="3600" b="1" i="1" dirty="0">
                <a:solidFill>
                  <a:srgbClr val="3F0470"/>
                </a:solidFill>
              </a:rPr>
              <a:t>на  11, 101, 111</a:t>
            </a:r>
          </a:p>
        </p:txBody>
      </p:sp>
      <p:sp>
        <p:nvSpPr>
          <p:cNvPr id="8" name="Скругленный прямоугольник 7">
            <a:hlinkClick r:id="rId4" action="ppaction://hlinksldjump"/>
          </p:cNvPr>
          <p:cNvSpPr/>
          <p:nvPr/>
        </p:nvSpPr>
        <p:spPr>
          <a:xfrm>
            <a:off x="357158" y="2643182"/>
            <a:ext cx="4071966" cy="1785950"/>
          </a:xfrm>
          <a:prstGeom prst="roundRect">
            <a:avLst/>
          </a:prstGeom>
          <a:solidFill>
            <a:srgbClr val="FF6801"/>
          </a:solidFill>
          <a:ln>
            <a:solidFill>
              <a:srgbClr val="FF68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>
                <a:solidFill>
                  <a:schemeClr val="accent6">
                    <a:lumMod val="50000"/>
                  </a:schemeClr>
                </a:solidFill>
              </a:rPr>
              <a:t>Умножение</a:t>
            </a:r>
          </a:p>
          <a:p>
            <a:pPr algn="ctr"/>
            <a:r>
              <a:rPr lang="ru-RU" sz="3600" b="1" i="1" dirty="0">
                <a:solidFill>
                  <a:schemeClr val="accent6">
                    <a:lumMod val="50000"/>
                  </a:schemeClr>
                </a:solidFill>
              </a:rPr>
              <a:t>на  9, 99, 999</a:t>
            </a:r>
          </a:p>
        </p:txBody>
      </p:sp>
      <p:sp>
        <p:nvSpPr>
          <p:cNvPr id="9" name="Скругленный прямоугольник 8">
            <a:hlinkClick r:id="rId5" action="ppaction://hlinksldjump"/>
          </p:cNvPr>
          <p:cNvSpPr/>
          <p:nvPr/>
        </p:nvSpPr>
        <p:spPr>
          <a:xfrm>
            <a:off x="4714876" y="2643182"/>
            <a:ext cx="4071966" cy="1785950"/>
          </a:xfrm>
          <a:prstGeom prst="round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>
                <a:solidFill>
                  <a:srgbClr val="FFFFCC"/>
                </a:solidFill>
              </a:rPr>
              <a:t>Умножение</a:t>
            </a:r>
          </a:p>
          <a:p>
            <a:pPr algn="ctr"/>
            <a:r>
              <a:rPr lang="ru-RU" sz="3600" b="1" i="1" dirty="0">
                <a:solidFill>
                  <a:srgbClr val="FFFFCC"/>
                </a:solidFill>
              </a:rPr>
              <a:t>на  5, </a:t>
            </a:r>
            <a:r>
              <a:rPr lang="ru-RU" sz="3600" b="1" i="1" dirty="0" smtClean="0">
                <a:solidFill>
                  <a:srgbClr val="FFFFCC"/>
                </a:solidFill>
              </a:rPr>
              <a:t>25</a:t>
            </a:r>
            <a:r>
              <a:rPr lang="ru-RU" sz="3600" b="1" i="1" dirty="0">
                <a:solidFill>
                  <a:srgbClr val="FFFFCC"/>
                </a:solidFill>
              </a:rPr>
              <a:t>, </a:t>
            </a:r>
            <a:r>
              <a:rPr lang="ru-RU" sz="3600" b="1" i="1" dirty="0" smtClean="0">
                <a:solidFill>
                  <a:srgbClr val="FFFFCC"/>
                </a:solidFill>
              </a:rPr>
              <a:t>50</a:t>
            </a:r>
            <a:endParaRPr lang="ru-RU" sz="3600" b="1" i="1" dirty="0">
              <a:solidFill>
                <a:srgbClr val="FFFFCC"/>
              </a:solidFill>
            </a:endParaRPr>
          </a:p>
        </p:txBody>
      </p:sp>
      <p:sp>
        <p:nvSpPr>
          <p:cNvPr id="10" name="Скругленный прямоугольник 9">
            <a:hlinkClick r:id="rId6" action="ppaction://hlinksldjump"/>
          </p:cNvPr>
          <p:cNvSpPr/>
          <p:nvPr/>
        </p:nvSpPr>
        <p:spPr>
          <a:xfrm>
            <a:off x="357158" y="4786322"/>
            <a:ext cx="4071966" cy="1785950"/>
          </a:xfrm>
          <a:prstGeom prst="roundRect">
            <a:avLst/>
          </a:prstGeom>
          <a:solidFill>
            <a:srgbClr val="893BC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>
                <a:solidFill>
                  <a:schemeClr val="accent5"/>
                </a:solidFill>
              </a:rPr>
              <a:t>Возведение </a:t>
            </a:r>
          </a:p>
          <a:p>
            <a:pPr algn="ctr"/>
            <a:r>
              <a:rPr lang="ru-RU" sz="3600" b="1" i="1" dirty="0">
                <a:solidFill>
                  <a:schemeClr val="accent5"/>
                </a:solidFill>
              </a:rPr>
              <a:t>в  квадрат</a:t>
            </a:r>
          </a:p>
        </p:txBody>
      </p:sp>
      <p:sp>
        <p:nvSpPr>
          <p:cNvPr id="11" name="Скругленный прямоугольник 10">
            <a:hlinkClick r:id="rId7" action="ppaction://hlinksldjump"/>
          </p:cNvPr>
          <p:cNvSpPr/>
          <p:nvPr/>
        </p:nvSpPr>
        <p:spPr>
          <a:xfrm>
            <a:off x="4714876" y="4786322"/>
            <a:ext cx="4071966" cy="178595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>
                <a:solidFill>
                  <a:srgbClr val="006600"/>
                </a:solidFill>
              </a:rPr>
              <a:t>Умножение</a:t>
            </a:r>
          </a:p>
          <a:p>
            <a:pPr algn="ctr"/>
            <a:r>
              <a:rPr lang="ru-RU" sz="3600" b="1" i="1" dirty="0">
                <a:solidFill>
                  <a:srgbClr val="006600"/>
                </a:solidFill>
              </a:rPr>
              <a:t>десятичных дробей</a:t>
            </a:r>
          </a:p>
        </p:txBody>
      </p:sp>
      <p:sp>
        <p:nvSpPr>
          <p:cNvPr id="12" name="Овал 11">
            <a:hlinkClick r:id="rId8" action="ppaction://hlinksldjump"/>
          </p:cNvPr>
          <p:cNvSpPr/>
          <p:nvPr/>
        </p:nvSpPr>
        <p:spPr>
          <a:xfrm>
            <a:off x="4143372" y="2071678"/>
            <a:ext cx="857256" cy="857256"/>
          </a:xfrm>
          <a:prstGeom prst="ellipse">
            <a:avLst/>
          </a:prstGeom>
          <a:solidFill>
            <a:srgbClr val="92D05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>
            <a:hlinkClick r:id="rId9" action="ppaction://hlinksldjump"/>
          </p:cNvPr>
          <p:cNvSpPr/>
          <p:nvPr/>
        </p:nvSpPr>
        <p:spPr>
          <a:xfrm>
            <a:off x="4143372" y="4214818"/>
            <a:ext cx="857256" cy="857256"/>
          </a:xfrm>
          <a:prstGeom prst="ellipse">
            <a:avLst/>
          </a:prstGeom>
          <a:solidFill>
            <a:srgbClr val="92D05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500034" y="285728"/>
            <a:ext cx="8072494" cy="785818"/>
          </a:xfrm>
          <a:prstGeom prst="roundRect">
            <a:avLst/>
          </a:prstGeom>
          <a:solidFill>
            <a:srgbClr val="3333FF"/>
          </a:solidFill>
          <a:ln>
            <a:solidFill>
              <a:srgbClr val="333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solidFill>
                  <a:schemeClr val="accent5"/>
                </a:solidFill>
              </a:rPr>
              <a:t>Умножение   на  12</a:t>
            </a:r>
            <a:endParaRPr lang="ru-RU" sz="3600" b="1" i="1" dirty="0">
              <a:solidFill>
                <a:schemeClr val="accent5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14348" y="1571612"/>
            <a:ext cx="7715304" cy="38502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spcAft>
                <a:spcPts val="500"/>
              </a:spcAft>
              <a:buFont typeface="Wingdings" pitchFamily="2" charset="2"/>
              <a:buNone/>
              <a:defRPr/>
            </a:pPr>
            <a:r>
              <a:rPr lang="ru-RU" sz="2400" b="1" i="1" dirty="0" smtClean="0"/>
              <a:t>			      4      </a:t>
            </a:r>
            <a:r>
              <a:rPr lang="ru-RU" sz="2400" b="1" i="1" dirty="0"/>
              <a:t>2</a:t>
            </a:r>
          </a:p>
          <a:p>
            <a:pPr algn="ctr" eaLnBrk="1" hangingPunct="1">
              <a:spcAft>
                <a:spcPts val="500"/>
              </a:spcAft>
              <a:buFont typeface="Wingdings" pitchFamily="2" charset="2"/>
              <a:buNone/>
              <a:defRPr/>
            </a:pPr>
            <a:r>
              <a:rPr lang="ru-RU" sz="3200" b="1" i="1" dirty="0"/>
              <a:t>14 </a:t>
            </a:r>
            <a:r>
              <a:rPr lang="ru-RU" sz="3200" b="1" i="1" dirty="0" smtClean="0"/>
              <a:t>∙ 12 =</a:t>
            </a:r>
            <a:endParaRPr lang="ru-RU" sz="3200" b="1" i="1" dirty="0"/>
          </a:p>
          <a:p>
            <a:pPr eaLnBrk="1" hangingPunct="1">
              <a:spcAft>
                <a:spcPts val="500"/>
              </a:spcAft>
              <a:buFont typeface="Wingdings" pitchFamily="2" charset="2"/>
              <a:buNone/>
              <a:defRPr/>
            </a:pPr>
            <a:r>
              <a:rPr lang="ru-RU" sz="2400" b="1" i="1" dirty="0" smtClean="0"/>
              <a:t>Числа </a:t>
            </a:r>
            <a:r>
              <a:rPr lang="ru-RU" sz="2400" b="1" i="1" dirty="0"/>
              <a:t>4 и 2 – дополнения. </a:t>
            </a:r>
          </a:p>
          <a:p>
            <a:pPr eaLnBrk="1" hangingPunct="1">
              <a:spcAft>
                <a:spcPts val="500"/>
              </a:spcAft>
              <a:buFont typeface="Wingdings" pitchFamily="2" charset="2"/>
              <a:buNone/>
              <a:defRPr/>
            </a:pPr>
            <a:r>
              <a:rPr lang="ru-RU" sz="2400" b="1" i="1" dirty="0"/>
              <a:t>14 + 2 = 16  и  12 + 4 = 16</a:t>
            </a:r>
          </a:p>
          <a:p>
            <a:pPr eaLnBrk="1" hangingPunct="1">
              <a:spcAft>
                <a:spcPts val="500"/>
              </a:spcAft>
              <a:buFont typeface="Wingdings" pitchFamily="2" charset="2"/>
              <a:buNone/>
              <a:defRPr/>
            </a:pPr>
            <a:r>
              <a:rPr lang="ru-RU" sz="2400" b="1" i="1" dirty="0"/>
              <a:t>Эта сумма равна числу десятков искомого произведения. </a:t>
            </a:r>
            <a:endParaRPr lang="ru-RU" sz="2400" b="1" i="1" dirty="0" smtClean="0"/>
          </a:p>
          <a:p>
            <a:pPr eaLnBrk="1" hangingPunct="1">
              <a:spcAft>
                <a:spcPts val="500"/>
              </a:spcAft>
              <a:buFont typeface="Wingdings" pitchFamily="2" charset="2"/>
              <a:buNone/>
              <a:defRPr/>
            </a:pPr>
            <a:r>
              <a:rPr lang="ru-RU" sz="2400" b="1" i="1" dirty="0" smtClean="0"/>
              <a:t>Перемножим дополнения </a:t>
            </a:r>
            <a:r>
              <a:rPr lang="ru-RU" sz="2400" b="1" i="1" dirty="0"/>
              <a:t>и получим число единиц, равное 8. </a:t>
            </a:r>
            <a:endParaRPr lang="ru-RU" sz="2400" b="1" i="1" dirty="0" smtClean="0"/>
          </a:p>
          <a:p>
            <a:pPr eaLnBrk="1" hangingPunct="1">
              <a:lnSpc>
                <a:spcPct val="80000"/>
              </a:lnSpc>
              <a:spcAft>
                <a:spcPts val="500"/>
              </a:spcAft>
              <a:buFont typeface="Wingdings" pitchFamily="2" charset="2"/>
              <a:buNone/>
              <a:defRPr/>
            </a:pPr>
            <a:endParaRPr lang="ru-RU" sz="2400" b="1" i="1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5857884" y="2000240"/>
            <a:ext cx="6429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C00000"/>
                </a:solidFill>
              </a:rPr>
              <a:t>8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57818" y="2000240"/>
            <a:ext cx="7858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C00000"/>
                </a:solidFill>
              </a:rPr>
              <a:t>16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28926" y="5286388"/>
            <a:ext cx="22145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>
              <a:spcAft>
                <a:spcPts val="500"/>
              </a:spcAft>
              <a:buFont typeface="Wingdings" pitchFamily="2" charset="2"/>
              <a:buNone/>
              <a:defRPr/>
            </a:pPr>
            <a:r>
              <a:rPr lang="ru-RU" sz="3200" b="1" i="1" dirty="0"/>
              <a:t> </a:t>
            </a:r>
            <a:r>
              <a:rPr lang="ru-RU" sz="3200" b="1" i="1" dirty="0" smtClean="0"/>
              <a:t>   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500034" y="285728"/>
            <a:ext cx="8072494" cy="785818"/>
          </a:xfrm>
          <a:prstGeom prst="roundRect">
            <a:avLst/>
          </a:prstGeom>
          <a:solidFill>
            <a:srgbClr val="3333FF"/>
          </a:solidFill>
          <a:ln>
            <a:solidFill>
              <a:srgbClr val="333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solidFill>
                  <a:schemeClr val="accent5"/>
                </a:solidFill>
              </a:rPr>
              <a:t>Умножение   на  12</a:t>
            </a:r>
            <a:endParaRPr lang="ru-RU" sz="3600" b="1" i="1" dirty="0">
              <a:solidFill>
                <a:schemeClr val="accent5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14348" y="1571612"/>
            <a:ext cx="77153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spcAft>
                <a:spcPts val="500"/>
              </a:spcAft>
              <a:buFont typeface="Wingdings" pitchFamily="2" charset="2"/>
              <a:buNone/>
              <a:defRPr/>
            </a:pPr>
            <a:r>
              <a:rPr lang="ru-RU" sz="2400" b="1" i="1" dirty="0" smtClean="0"/>
              <a:t>			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928926" y="5286388"/>
            <a:ext cx="22145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>
              <a:spcAft>
                <a:spcPts val="500"/>
              </a:spcAft>
              <a:buFont typeface="Wingdings" pitchFamily="2" charset="2"/>
              <a:buNone/>
              <a:defRPr/>
            </a:pPr>
            <a:r>
              <a:rPr lang="ru-RU" sz="3200" b="1" i="1" dirty="0"/>
              <a:t> </a:t>
            </a:r>
            <a:r>
              <a:rPr lang="ru-RU" sz="3200" b="1" i="1" dirty="0" smtClean="0"/>
              <a:t>   </a:t>
            </a:r>
            <a:endParaRPr lang="ru-RU" sz="3200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00034" y="1357298"/>
            <a:ext cx="7929618" cy="42148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1" hangingPunct="1">
              <a:spcAft>
                <a:spcPts val="500"/>
              </a:spcAft>
              <a:buFont typeface="Wingdings" pitchFamily="2" charset="2"/>
              <a:buNone/>
              <a:defRPr/>
            </a:pPr>
            <a:r>
              <a:rPr lang="ru-RU" sz="3200" b="1" i="1" dirty="0" smtClean="0">
                <a:solidFill>
                  <a:srgbClr val="000099"/>
                </a:solidFill>
              </a:rPr>
              <a:t>                           </a:t>
            </a:r>
            <a:r>
              <a:rPr lang="ru-RU" sz="3200" b="1" i="1" dirty="0" smtClean="0">
                <a:solidFill>
                  <a:srgbClr val="0070C0"/>
                </a:solidFill>
              </a:rPr>
              <a:t>3     2</a:t>
            </a:r>
          </a:p>
          <a:p>
            <a:pPr algn="ctr" eaLnBrk="1" hangingPunct="1">
              <a:spcAft>
                <a:spcPts val="500"/>
              </a:spcAft>
              <a:buFont typeface="Wingdings" pitchFamily="2" charset="2"/>
              <a:buNone/>
              <a:defRPr/>
            </a:pPr>
            <a:r>
              <a:rPr lang="ru-RU" sz="3200" b="1" i="1" dirty="0" smtClean="0">
                <a:solidFill>
                  <a:srgbClr val="000099"/>
                </a:solidFill>
              </a:rPr>
              <a:t>13 ∙ 12 =</a:t>
            </a:r>
          </a:p>
          <a:p>
            <a:pPr algn="ctr" eaLnBrk="1" hangingPunct="1">
              <a:spcAft>
                <a:spcPts val="500"/>
              </a:spcAft>
              <a:buFont typeface="Wingdings" pitchFamily="2" charset="2"/>
              <a:buNone/>
              <a:defRPr/>
            </a:pPr>
            <a:r>
              <a:rPr lang="ru-RU" sz="3200" b="1" i="1" dirty="0" smtClean="0">
                <a:solidFill>
                  <a:srgbClr val="000099"/>
                </a:solidFill>
              </a:rPr>
              <a:t>13 + 2 = 15</a:t>
            </a:r>
          </a:p>
          <a:p>
            <a:pPr algn="ctr" eaLnBrk="1" hangingPunct="1">
              <a:spcAft>
                <a:spcPts val="500"/>
              </a:spcAft>
              <a:buFont typeface="Wingdings" pitchFamily="2" charset="2"/>
              <a:buNone/>
              <a:defRPr/>
            </a:pPr>
            <a:r>
              <a:rPr lang="ru-RU" sz="3200" b="1" i="1" dirty="0" smtClean="0">
                <a:solidFill>
                  <a:srgbClr val="000099"/>
                </a:solidFill>
              </a:rPr>
              <a:t>3 ∙ 2 = 6</a:t>
            </a:r>
            <a:endParaRPr lang="ru-RU" sz="3200" dirty="0">
              <a:solidFill>
                <a:srgbClr val="000099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5214942" y="2714620"/>
            <a:ext cx="11430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>
                <a:solidFill>
                  <a:srgbClr val="C00000"/>
                </a:solidFill>
                <a:latin typeface="+mn-lt"/>
              </a:rPr>
              <a:t>156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500034" y="285728"/>
            <a:ext cx="8072494" cy="785818"/>
          </a:xfrm>
          <a:prstGeom prst="roundRect">
            <a:avLst/>
          </a:prstGeom>
          <a:solidFill>
            <a:srgbClr val="3333FF"/>
          </a:solidFill>
          <a:ln>
            <a:solidFill>
              <a:srgbClr val="333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solidFill>
                  <a:schemeClr val="accent5"/>
                </a:solidFill>
              </a:rPr>
              <a:t>Умножение   на  12</a:t>
            </a:r>
            <a:endParaRPr lang="ru-RU" sz="3600" b="1" i="1" dirty="0">
              <a:solidFill>
                <a:schemeClr val="accent5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14348" y="1571612"/>
            <a:ext cx="77153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spcAft>
                <a:spcPts val="500"/>
              </a:spcAft>
              <a:buFont typeface="Wingdings" pitchFamily="2" charset="2"/>
              <a:buNone/>
              <a:defRPr/>
            </a:pPr>
            <a:r>
              <a:rPr lang="ru-RU" sz="2400" b="1" i="1" dirty="0" smtClean="0"/>
              <a:t>			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928926" y="5286388"/>
            <a:ext cx="22145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>
              <a:spcAft>
                <a:spcPts val="500"/>
              </a:spcAft>
              <a:buFont typeface="Wingdings" pitchFamily="2" charset="2"/>
              <a:buNone/>
              <a:defRPr/>
            </a:pPr>
            <a:r>
              <a:rPr lang="ru-RU" sz="3200" b="1" i="1" dirty="0"/>
              <a:t> </a:t>
            </a:r>
            <a:r>
              <a:rPr lang="ru-RU" sz="3200" b="1" i="1" dirty="0" smtClean="0"/>
              <a:t>   </a:t>
            </a:r>
            <a:endParaRPr lang="ru-RU" sz="3200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00034" y="1357298"/>
            <a:ext cx="7929618" cy="42148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spcAft>
                <a:spcPts val="500"/>
              </a:spcAft>
              <a:buFont typeface="Wingdings" pitchFamily="2" charset="2"/>
              <a:buNone/>
              <a:defRPr/>
            </a:pPr>
            <a:r>
              <a:rPr lang="ru-RU" sz="3200" b="1" i="1" dirty="0" smtClean="0">
                <a:solidFill>
                  <a:srgbClr val="000099"/>
                </a:solidFill>
              </a:rPr>
              <a:t>12 ∙ 12 =</a:t>
            </a:r>
          </a:p>
          <a:p>
            <a:pPr algn="ctr">
              <a:spcAft>
                <a:spcPts val="500"/>
              </a:spcAft>
              <a:defRPr/>
            </a:pPr>
            <a:r>
              <a:rPr lang="ru-RU" sz="3200" b="1" i="1" dirty="0" smtClean="0">
                <a:solidFill>
                  <a:srgbClr val="000099"/>
                </a:solidFill>
              </a:rPr>
              <a:t>16 </a:t>
            </a:r>
            <a:r>
              <a:rPr lang="ru-RU" sz="3200" b="1" i="1" dirty="0">
                <a:solidFill>
                  <a:srgbClr val="000099"/>
                </a:solidFill>
              </a:rPr>
              <a:t>∙ 12 =</a:t>
            </a:r>
          </a:p>
          <a:p>
            <a:pPr algn="ctr">
              <a:spcAft>
                <a:spcPts val="500"/>
              </a:spcAft>
              <a:defRPr/>
            </a:pPr>
            <a:r>
              <a:rPr lang="ru-RU" sz="3200" b="1" i="1" dirty="0" smtClean="0">
                <a:solidFill>
                  <a:srgbClr val="000099"/>
                </a:solidFill>
              </a:rPr>
              <a:t>15 </a:t>
            </a:r>
            <a:r>
              <a:rPr lang="ru-RU" sz="3200" b="1" i="1" dirty="0">
                <a:solidFill>
                  <a:srgbClr val="000099"/>
                </a:solidFill>
              </a:rPr>
              <a:t>∙ 12 =</a:t>
            </a:r>
          </a:p>
          <a:p>
            <a:pPr algn="ctr" eaLnBrk="1" hangingPunct="1">
              <a:spcAft>
                <a:spcPts val="500"/>
              </a:spcAft>
              <a:buFont typeface="Wingdings" pitchFamily="2" charset="2"/>
              <a:buNone/>
              <a:defRPr/>
            </a:pPr>
            <a:endParaRPr lang="ru-RU" sz="3200" b="1" i="1" dirty="0" smtClean="0">
              <a:solidFill>
                <a:srgbClr val="000099"/>
              </a:solidFill>
            </a:endParaRPr>
          </a:p>
          <a:p>
            <a:pPr algn="ctr" eaLnBrk="1" hangingPunct="1">
              <a:spcAft>
                <a:spcPts val="500"/>
              </a:spcAft>
              <a:buFont typeface="Wingdings" pitchFamily="2" charset="2"/>
              <a:buNone/>
              <a:defRPr/>
            </a:pPr>
            <a:endParaRPr lang="ru-RU" sz="3200" dirty="0">
              <a:solidFill>
                <a:srgbClr val="000099"/>
              </a:solidFill>
            </a:endParaRPr>
          </a:p>
          <a:p>
            <a:pPr algn="ctr"/>
            <a:endParaRPr lang="ru-RU" dirty="0"/>
          </a:p>
        </p:txBody>
      </p:sp>
      <p:pic>
        <p:nvPicPr>
          <p:cNvPr id="21506" name="Picture 2" descr="http://lisyonok.ucoz.ru/_ld/0/86571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72" y="5643578"/>
            <a:ext cx="1018032" cy="9286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500034" y="357166"/>
            <a:ext cx="8072494" cy="785818"/>
          </a:xfrm>
          <a:prstGeom prst="roundRect">
            <a:avLst/>
          </a:prstGeom>
          <a:solidFill>
            <a:srgbClr val="FF6801"/>
          </a:solidFill>
          <a:ln>
            <a:solidFill>
              <a:srgbClr val="FF68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solidFill>
                  <a:schemeClr val="accent6">
                    <a:lumMod val="50000"/>
                  </a:schemeClr>
                </a:solidFill>
              </a:rPr>
              <a:t>Умножение на  </a:t>
            </a:r>
            <a:r>
              <a:rPr lang="ru-RU" sz="3600" b="1" i="1" dirty="0">
                <a:solidFill>
                  <a:schemeClr val="accent6">
                    <a:lumMod val="50000"/>
                  </a:schemeClr>
                </a:solidFill>
              </a:rPr>
              <a:t>9, 99, 999</a:t>
            </a:r>
          </a:p>
        </p:txBody>
      </p:sp>
      <p:pic>
        <p:nvPicPr>
          <p:cNvPr id="10" name="Рисунок 9" descr="Умножение на 9"/>
          <p:cNvPicPr/>
          <p:nvPr/>
        </p:nvPicPr>
        <p:blipFill>
          <a:blip r:embed="rId2"/>
          <a:srcRect b="6109"/>
          <a:stretch>
            <a:fillRect/>
          </a:stretch>
        </p:blipFill>
        <p:spPr bwMode="auto">
          <a:xfrm>
            <a:off x="1857356" y="1643050"/>
            <a:ext cx="5417820" cy="38204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500034" y="357166"/>
            <a:ext cx="8072494" cy="785818"/>
          </a:xfrm>
          <a:prstGeom prst="roundRect">
            <a:avLst/>
          </a:prstGeom>
          <a:solidFill>
            <a:srgbClr val="FF6801"/>
          </a:solidFill>
          <a:ln>
            <a:solidFill>
              <a:srgbClr val="FF68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solidFill>
                  <a:schemeClr val="accent6">
                    <a:lumMod val="50000"/>
                  </a:schemeClr>
                </a:solidFill>
              </a:rPr>
              <a:t>Умножение на  </a:t>
            </a:r>
            <a:r>
              <a:rPr lang="ru-RU" sz="3600" b="1" i="1" dirty="0">
                <a:solidFill>
                  <a:schemeClr val="accent6">
                    <a:lumMod val="50000"/>
                  </a:schemeClr>
                </a:solidFill>
              </a:rPr>
              <a:t>9, 99, 999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1643050"/>
            <a:ext cx="7929618" cy="33034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ru-RU" sz="2400" b="1" i="1" dirty="0" smtClean="0"/>
              <a:t>	Чтобы </a:t>
            </a:r>
            <a:r>
              <a:rPr lang="ru-RU" sz="2400" b="1" i="1" dirty="0"/>
              <a:t>устно умножить число на 9</a:t>
            </a:r>
            <a:r>
              <a:rPr lang="ru-RU" sz="2400" b="1" i="1" dirty="0" smtClean="0"/>
              <a:t>, 99, 999  </a:t>
            </a:r>
            <a:r>
              <a:rPr lang="ru-RU" sz="2400" b="1" i="1" dirty="0"/>
              <a:t>приписывают к нему </a:t>
            </a:r>
            <a:r>
              <a:rPr lang="ru-RU" sz="2400" b="1" i="1" dirty="0" smtClean="0"/>
              <a:t>столько нолей, сколько девяток </a:t>
            </a:r>
            <a:r>
              <a:rPr lang="ru-RU" sz="2400" b="1" i="1" dirty="0"/>
              <a:t>и отнимают множимое. </a:t>
            </a:r>
            <a:endParaRPr lang="ru-RU" sz="2400" b="1" i="1" dirty="0" smtClean="0"/>
          </a:p>
          <a:p>
            <a:r>
              <a:rPr lang="ru-RU" sz="2400" b="1" i="1" dirty="0"/>
              <a:t> </a:t>
            </a:r>
            <a:r>
              <a:rPr lang="ru-RU" sz="2400" b="1" i="1" dirty="0" smtClean="0"/>
              <a:t>     Например</a:t>
            </a:r>
            <a:r>
              <a:rPr lang="ru-RU" sz="2400" b="1" i="1" dirty="0"/>
              <a:t>:</a:t>
            </a:r>
          </a:p>
          <a:p>
            <a:r>
              <a:rPr lang="ru-RU" sz="2400" b="1" i="1" dirty="0"/>
              <a:t> </a:t>
            </a:r>
            <a:r>
              <a:rPr lang="ru-RU" sz="3200" b="1" i="1" dirty="0" smtClean="0"/>
              <a:t>62 ∙  9 =</a:t>
            </a:r>
          </a:p>
          <a:p>
            <a:pPr>
              <a:spcAft>
                <a:spcPts val="1000"/>
              </a:spcAft>
            </a:pPr>
            <a:endParaRPr lang="ru-RU" sz="3200" b="1" i="1" dirty="0" smtClean="0"/>
          </a:p>
          <a:p>
            <a:pPr>
              <a:spcAft>
                <a:spcPts val="1000"/>
              </a:spcAft>
            </a:pPr>
            <a:r>
              <a:rPr lang="ru-RU" sz="3200" b="1" i="1" dirty="0" smtClean="0"/>
              <a:t>48 ∙  99 =</a:t>
            </a:r>
            <a:endParaRPr lang="ru-RU" sz="3200" b="1" i="1" dirty="0"/>
          </a:p>
        </p:txBody>
      </p:sp>
      <p:sp>
        <p:nvSpPr>
          <p:cNvPr id="5" name="TextBox 4"/>
          <p:cNvSpPr txBox="1"/>
          <p:nvPr/>
        </p:nvSpPr>
        <p:spPr>
          <a:xfrm>
            <a:off x="2357422" y="3214686"/>
            <a:ext cx="24288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/>
              <a:t>620 – 62 =</a:t>
            </a:r>
            <a:endParaRPr lang="ru-RU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4643438" y="3214686"/>
            <a:ext cx="26432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/>
              <a:t>600 – 42 =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6929454" y="3214686"/>
            <a:ext cx="12858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C00000"/>
                </a:solidFill>
              </a:rPr>
              <a:t>558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00298" y="4286256"/>
            <a:ext cx="32147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/>
              <a:t>4800 – 48 = </a:t>
            </a:r>
            <a:endParaRPr lang="ru-RU" sz="3200" dirty="0"/>
          </a:p>
        </p:txBody>
      </p:sp>
      <p:sp>
        <p:nvSpPr>
          <p:cNvPr id="9" name="TextBox 8"/>
          <p:cNvSpPr txBox="1"/>
          <p:nvPr/>
        </p:nvSpPr>
        <p:spPr>
          <a:xfrm>
            <a:off x="5143504" y="4286256"/>
            <a:ext cx="1571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C00000"/>
                </a:solidFill>
              </a:rPr>
              <a:t>4752</a:t>
            </a:r>
            <a:endParaRPr lang="ru-RU" sz="32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5" grpId="0"/>
      <p:bldP spid="6" grpId="0"/>
      <p:bldP spid="7" grpId="0"/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500034" y="357166"/>
            <a:ext cx="8072494" cy="785818"/>
          </a:xfrm>
          <a:prstGeom prst="roundRect">
            <a:avLst/>
          </a:prstGeom>
          <a:solidFill>
            <a:srgbClr val="FF6801"/>
          </a:solidFill>
          <a:ln>
            <a:solidFill>
              <a:srgbClr val="FF68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solidFill>
                  <a:schemeClr val="accent6">
                    <a:lumMod val="50000"/>
                  </a:schemeClr>
                </a:solidFill>
              </a:rPr>
              <a:t>Умножение на  </a:t>
            </a:r>
            <a:r>
              <a:rPr lang="ru-RU" sz="3600" b="1" i="1" dirty="0">
                <a:solidFill>
                  <a:schemeClr val="accent6">
                    <a:lumMod val="50000"/>
                  </a:schemeClr>
                </a:solidFill>
              </a:rPr>
              <a:t>9, 99, 999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1643050"/>
            <a:ext cx="79296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ru-RU" sz="2400" b="1" i="1" dirty="0" smtClean="0"/>
              <a:t>	</a:t>
            </a:r>
            <a:endParaRPr lang="ru-RU" sz="3200" b="1" i="1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00034" y="1357298"/>
            <a:ext cx="7929618" cy="42148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1" hangingPunct="1">
              <a:spcAft>
                <a:spcPts val="500"/>
              </a:spcAft>
              <a:buFont typeface="Wingdings" pitchFamily="2" charset="2"/>
              <a:buNone/>
              <a:defRPr/>
            </a:pPr>
            <a:r>
              <a:rPr lang="ru-RU" sz="3200" b="1" i="1" dirty="0" smtClean="0">
                <a:solidFill>
                  <a:srgbClr val="000099"/>
                </a:solidFill>
              </a:rPr>
              <a:t>                           35 ∙ 9 =</a:t>
            </a:r>
          </a:p>
          <a:p>
            <a:pPr algn="ctr" eaLnBrk="1" hangingPunct="1">
              <a:spcAft>
                <a:spcPts val="500"/>
              </a:spcAft>
              <a:buFont typeface="Wingdings" pitchFamily="2" charset="2"/>
              <a:buNone/>
              <a:defRPr/>
            </a:pPr>
            <a:r>
              <a:rPr lang="ru-RU" sz="3200" b="1" i="1" dirty="0" smtClean="0">
                <a:solidFill>
                  <a:srgbClr val="000099"/>
                </a:solidFill>
              </a:rPr>
              <a:t>75 </a:t>
            </a:r>
            <a:r>
              <a:rPr lang="ru-RU" sz="3200" b="1" i="1" dirty="0">
                <a:solidFill>
                  <a:srgbClr val="000099"/>
                </a:solidFill>
              </a:rPr>
              <a:t>∙</a:t>
            </a:r>
            <a:r>
              <a:rPr lang="ru-RU" sz="3200" b="1" i="1" dirty="0" smtClean="0">
                <a:solidFill>
                  <a:srgbClr val="000099"/>
                </a:solidFill>
              </a:rPr>
              <a:t> 9 = </a:t>
            </a:r>
          </a:p>
          <a:p>
            <a:pPr algn="ctr" eaLnBrk="1" hangingPunct="1">
              <a:spcAft>
                <a:spcPts val="500"/>
              </a:spcAft>
              <a:buFont typeface="Wingdings" pitchFamily="2" charset="2"/>
              <a:buNone/>
              <a:defRPr/>
            </a:pPr>
            <a:r>
              <a:rPr lang="ru-RU" sz="3200" b="1" i="1" dirty="0" smtClean="0">
                <a:solidFill>
                  <a:srgbClr val="000099"/>
                </a:solidFill>
              </a:rPr>
              <a:t>  49 ∙ 99 =</a:t>
            </a:r>
          </a:p>
          <a:p>
            <a:pPr algn="ctr" eaLnBrk="1" hangingPunct="1">
              <a:spcAft>
                <a:spcPts val="500"/>
              </a:spcAft>
              <a:buFont typeface="Wingdings" pitchFamily="2" charset="2"/>
              <a:buNone/>
              <a:defRPr/>
            </a:pPr>
            <a:r>
              <a:rPr lang="ru-RU" sz="3200" b="1" i="1" dirty="0">
                <a:solidFill>
                  <a:srgbClr val="000099"/>
                </a:solidFill>
              </a:rPr>
              <a:t> </a:t>
            </a:r>
            <a:r>
              <a:rPr lang="ru-RU" sz="3200" b="1" i="1" dirty="0" smtClean="0">
                <a:solidFill>
                  <a:srgbClr val="000099"/>
                </a:solidFill>
              </a:rPr>
              <a:t>547 </a:t>
            </a:r>
            <a:r>
              <a:rPr lang="ru-RU" sz="3200" b="1" i="1" dirty="0">
                <a:solidFill>
                  <a:srgbClr val="000099"/>
                </a:solidFill>
              </a:rPr>
              <a:t>∙ </a:t>
            </a:r>
            <a:r>
              <a:rPr lang="ru-RU" sz="3200" b="1" i="1" dirty="0" smtClean="0">
                <a:solidFill>
                  <a:srgbClr val="000099"/>
                </a:solidFill>
              </a:rPr>
              <a:t>999 </a:t>
            </a:r>
            <a:r>
              <a:rPr lang="ru-RU" sz="3200" b="1" i="1" dirty="0">
                <a:solidFill>
                  <a:srgbClr val="000099"/>
                </a:solidFill>
              </a:rPr>
              <a:t>=</a:t>
            </a:r>
            <a:endParaRPr lang="ru-RU" sz="3200" b="1" i="1" dirty="0" smtClean="0">
              <a:solidFill>
                <a:srgbClr val="000099"/>
              </a:solidFill>
            </a:endParaRPr>
          </a:p>
          <a:p>
            <a:pPr algn="ctr" eaLnBrk="1" hangingPunct="1">
              <a:spcAft>
                <a:spcPts val="500"/>
              </a:spcAft>
              <a:buFont typeface="Wingdings" pitchFamily="2" charset="2"/>
              <a:buNone/>
              <a:defRPr/>
            </a:pPr>
            <a:r>
              <a:rPr lang="ru-RU" sz="3200" b="1" i="1" dirty="0" smtClean="0">
                <a:solidFill>
                  <a:srgbClr val="000099"/>
                </a:solidFill>
              </a:rPr>
              <a:t> </a:t>
            </a:r>
            <a:endParaRPr lang="ru-RU" sz="3200" dirty="0" smtClean="0">
              <a:solidFill>
                <a:srgbClr val="000099"/>
              </a:solidFill>
            </a:endParaRPr>
          </a:p>
          <a:p>
            <a:pPr algn="ctr"/>
            <a:endParaRPr lang="ru-RU" dirty="0"/>
          </a:p>
        </p:txBody>
      </p:sp>
      <p:pic>
        <p:nvPicPr>
          <p:cNvPr id="12" name="Picture 2" descr="http://lisyonok.ucoz.ru/_ld/0/86571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72" y="5643578"/>
            <a:ext cx="1018032" cy="9286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500034" y="357166"/>
            <a:ext cx="8072494" cy="785818"/>
          </a:xfrm>
          <a:prstGeom prst="roundRect">
            <a:avLst/>
          </a:prstGeom>
          <a:solidFill>
            <a:srgbClr val="893BC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solidFill>
                  <a:schemeClr val="accent5"/>
                </a:solidFill>
              </a:rPr>
              <a:t>Возведение  в  </a:t>
            </a:r>
            <a:r>
              <a:rPr lang="ru-RU" sz="3600" b="1" i="1" dirty="0">
                <a:solidFill>
                  <a:schemeClr val="accent5"/>
                </a:solidFill>
              </a:rPr>
              <a:t>квадрат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85786" y="1857365"/>
            <a:ext cx="7786742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spcAft>
                <a:spcPts val="800"/>
              </a:spcAft>
              <a:buFont typeface="Wingdings" pitchFamily="2" charset="2"/>
              <a:buNone/>
              <a:defRPr/>
            </a:pPr>
            <a:r>
              <a:rPr lang="ru-RU" sz="2400" b="1" i="1" dirty="0" smtClean="0"/>
              <a:t>    Умножьте </a:t>
            </a:r>
            <a:r>
              <a:rPr lang="ru-RU" sz="2400" b="1" i="1" dirty="0"/>
              <a:t>цифру десятков на </a:t>
            </a:r>
            <a:r>
              <a:rPr lang="ru-RU" sz="2400" b="1" i="1" dirty="0" smtClean="0"/>
              <a:t>следующую</a:t>
            </a:r>
          </a:p>
          <a:p>
            <a:pPr eaLnBrk="1" hangingPunct="1">
              <a:spcAft>
                <a:spcPts val="800"/>
              </a:spcAft>
              <a:buFont typeface="Wingdings" pitchFamily="2" charset="2"/>
              <a:buNone/>
              <a:defRPr/>
            </a:pPr>
            <a:r>
              <a:rPr lang="ru-RU" sz="2400" b="1" i="1" dirty="0" smtClean="0"/>
              <a:t> </a:t>
            </a:r>
            <a:r>
              <a:rPr lang="ru-RU" sz="2400" b="1" i="1" dirty="0"/>
              <a:t>за ней цифру, </a:t>
            </a:r>
            <a:r>
              <a:rPr lang="ru-RU" sz="2400" b="1" i="1" dirty="0" smtClean="0"/>
              <a:t>а </a:t>
            </a:r>
            <a:r>
              <a:rPr lang="ru-RU" sz="2400" b="1" i="1" dirty="0"/>
              <a:t>5 возвести в </a:t>
            </a:r>
            <a:r>
              <a:rPr lang="ru-RU" sz="2400" b="1" i="1" dirty="0" smtClean="0"/>
              <a:t>квадрат. </a:t>
            </a:r>
          </a:p>
          <a:p>
            <a:pPr eaLnBrk="1" hangingPunct="1">
              <a:spcAft>
                <a:spcPts val="800"/>
              </a:spcAft>
              <a:buFont typeface="Wingdings" pitchFamily="2" charset="2"/>
              <a:buNone/>
              <a:defRPr/>
            </a:pPr>
            <a:r>
              <a:rPr lang="ru-RU" sz="2400" b="1" i="1" dirty="0" smtClean="0"/>
              <a:t>Приписать </a:t>
            </a:r>
            <a:r>
              <a:rPr lang="ru-RU" sz="2400" b="1" i="1" dirty="0"/>
              <a:t>результат 25 после </a:t>
            </a:r>
            <a:endParaRPr lang="ru-RU" sz="2400" b="1" i="1" dirty="0" smtClean="0"/>
          </a:p>
          <a:p>
            <a:pPr eaLnBrk="1" hangingPunct="1">
              <a:spcAft>
                <a:spcPts val="1200"/>
              </a:spcAft>
              <a:buFont typeface="Wingdings" pitchFamily="2" charset="2"/>
              <a:buNone/>
              <a:defRPr/>
            </a:pPr>
            <a:r>
              <a:rPr lang="ru-RU" sz="2400" b="1" i="1" dirty="0" smtClean="0"/>
              <a:t>полученного </a:t>
            </a:r>
            <a:r>
              <a:rPr lang="ru-RU" sz="2400" b="1" i="1" dirty="0"/>
              <a:t>произведения</a:t>
            </a:r>
            <a:r>
              <a:rPr lang="ru-RU" sz="2400" b="1" i="1" dirty="0" smtClean="0"/>
              <a:t>.</a:t>
            </a:r>
          </a:p>
          <a:p>
            <a:pPr>
              <a:spcAft>
                <a:spcPts val="800"/>
              </a:spcAft>
              <a:defRPr/>
            </a:pPr>
            <a:r>
              <a:rPr lang="ru-RU" sz="2400" i="1" dirty="0" smtClean="0"/>
              <a:t> </a:t>
            </a:r>
            <a:r>
              <a:rPr lang="ru-RU" sz="2400" b="1" dirty="0"/>
              <a:t>35</a:t>
            </a:r>
            <a:r>
              <a:rPr lang="ru-RU" sz="2400" b="1" baseline="30000" dirty="0"/>
              <a:t>2</a:t>
            </a:r>
            <a:r>
              <a:rPr lang="ru-RU" sz="2400" b="1" dirty="0"/>
              <a:t> = (3 </a:t>
            </a:r>
            <a:r>
              <a:rPr lang="ru-RU" sz="2400" b="1" i="1" dirty="0"/>
              <a:t>∙</a:t>
            </a:r>
            <a:r>
              <a:rPr lang="ru-RU" sz="2400" b="1" dirty="0" smtClean="0"/>
              <a:t> </a:t>
            </a:r>
            <a:r>
              <a:rPr lang="ru-RU" sz="2400" b="1" dirty="0"/>
              <a:t>4</a:t>
            </a:r>
            <a:r>
              <a:rPr lang="ru-RU" sz="2400" b="1" dirty="0" smtClean="0"/>
              <a:t>)_(</a:t>
            </a:r>
            <a:r>
              <a:rPr lang="ru-RU" sz="2400" b="1" dirty="0"/>
              <a:t>5 </a:t>
            </a:r>
            <a:r>
              <a:rPr lang="ru-RU" sz="2400" b="1" i="1" dirty="0"/>
              <a:t>∙</a:t>
            </a:r>
            <a:r>
              <a:rPr lang="ru-RU" sz="2400" b="1" dirty="0" smtClean="0"/>
              <a:t> </a:t>
            </a:r>
            <a:r>
              <a:rPr lang="ru-RU" sz="2400" b="1" dirty="0"/>
              <a:t>5) = </a:t>
            </a:r>
            <a:endParaRPr lang="ru-RU" sz="2400" b="1" dirty="0" smtClean="0"/>
          </a:p>
          <a:p>
            <a:pPr>
              <a:spcAft>
                <a:spcPts val="800"/>
              </a:spcAft>
              <a:defRPr/>
            </a:pPr>
            <a:endParaRPr lang="ru-RU" sz="2400" b="1" dirty="0"/>
          </a:p>
          <a:p>
            <a:pPr>
              <a:spcAft>
                <a:spcPts val="800"/>
              </a:spcAft>
              <a:defRPr/>
            </a:pPr>
            <a:r>
              <a:rPr lang="ru-RU" sz="2400" b="1" dirty="0"/>
              <a:t>85</a:t>
            </a:r>
            <a:r>
              <a:rPr lang="ru-RU" sz="2400" b="1" baseline="30000" dirty="0"/>
              <a:t>2</a:t>
            </a:r>
            <a:r>
              <a:rPr lang="ru-RU" sz="2400" b="1" dirty="0"/>
              <a:t> = (8 </a:t>
            </a:r>
            <a:r>
              <a:rPr lang="ru-RU" sz="2400" b="1" i="1" dirty="0" smtClean="0"/>
              <a:t>∙ </a:t>
            </a:r>
            <a:r>
              <a:rPr lang="ru-RU" sz="2400" b="1" dirty="0" smtClean="0"/>
              <a:t> </a:t>
            </a:r>
            <a:r>
              <a:rPr lang="ru-RU" sz="2400" b="1" dirty="0"/>
              <a:t>9)_(5 </a:t>
            </a:r>
            <a:r>
              <a:rPr lang="ru-RU" sz="2400" b="1" i="1" dirty="0" smtClean="0"/>
              <a:t>∙</a:t>
            </a:r>
            <a:r>
              <a:rPr lang="ru-RU" sz="2400" b="1" dirty="0" smtClean="0"/>
              <a:t> </a:t>
            </a:r>
            <a:r>
              <a:rPr lang="ru-RU" sz="2400" b="1" dirty="0"/>
              <a:t>5) = </a:t>
            </a:r>
            <a:endParaRPr lang="ru-RU" sz="2400" dirty="0"/>
          </a:p>
          <a:p>
            <a:pPr>
              <a:spcAft>
                <a:spcPts val="500"/>
              </a:spcAft>
              <a:defRPr/>
            </a:pPr>
            <a:endParaRPr lang="ru-RU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143372" y="3643314"/>
            <a:ext cx="17859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1225</a:t>
            </a:r>
          </a:p>
          <a:p>
            <a:endParaRPr lang="ru-RU" sz="3200" b="1" dirty="0"/>
          </a:p>
          <a:p>
            <a:r>
              <a:rPr lang="ru-RU" sz="3200" b="1" dirty="0"/>
              <a:t>7225</a:t>
            </a:r>
          </a:p>
        </p:txBody>
      </p:sp>
      <p:sp>
        <p:nvSpPr>
          <p:cNvPr id="7" name="Минус 6"/>
          <p:cNvSpPr/>
          <p:nvPr/>
        </p:nvSpPr>
        <p:spPr>
          <a:xfrm>
            <a:off x="4643438" y="4071942"/>
            <a:ext cx="571504" cy="214314"/>
          </a:xfrm>
          <a:prstGeom prst="mathMinus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Минус 7"/>
          <p:cNvSpPr/>
          <p:nvPr/>
        </p:nvSpPr>
        <p:spPr>
          <a:xfrm>
            <a:off x="4143372" y="4071942"/>
            <a:ext cx="571504" cy="214314"/>
          </a:xfrm>
          <a:prstGeom prst="mathMinus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Минус 8"/>
          <p:cNvSpPr/>
          <p:nvPr/>
        </p:nvSpPr>
        <p:spPr>
          <a:xfrm>
            <a:off x="4643438" y="5072074"/>
            <a:ext cx="571504" cy="214314"/>
          </a:xfrm>
          <a:prstGeom prst="mathMinus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Минус 9"/>
          <p:cNvSpPr/>
          <p:nvPr/>
        </p:nvSpPr>
        <p:spPr>
          <a:xfrm>
            <a:off x="4143372" y="5072074"/>
            <a:ext cx="571504" cy="214314"/>
          </a:xfrm>
          <a:prstGeom prst="mathMinus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500034" y="357166"/>
            <a:ext cx="8072494" cy="785818"/>
          </a:xfrm>
          <a:prstGeom prst="roundRect">
            <a:avLst/>
          </a:prstGeom>
          <a:solidFill>
            <a:srgbClr val="893BC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solidFill>
                  <a:schemeClr val="accent5"/>
                </a:solidFill>
              </a:rPr>
              <a:t>Возведение  в  </a:t>
            </a:r>
            <a:r>
              <a:rPr lang="ru-RU" sz="3600" b="1" i="1" dirty="0">
                <a:solidFill>
                  <a:schemeClr val="accent5"/>
                </a:solidFill>
              </a:rPr>
              <a:t>квадрат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00034" y="1357298"/>
            <a:ext cx="7929618" cy="42148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040063">
              <a:spcAft>
                <a:spcPts val="500"/>
              </a:spcAft>
            </a:pPr>
            <a:r>
              <a:rPr lang="ru-RU" sz="3200" b="1" dirty="0" smtClean="0">
                <a:solidFill>
                  <a:srgbClr val="000099"/>
                </a:solidFill>
              </a:rPr>
              <a:t>25</a:t>
            </a:r>
            <a:r>
              <a:rPr lang="ru-RU" sz="3200" b="1" baseline="30000" dirty="0" smtClean="0">
                <a:solidFill>
                  <a:srgbClr val="000099"/>
                </a:solidFill>
              </a:rPr>
              <a:t>2</a:t>
            </a:r>
            <a:r>
              <a:rPr lang="ru-RU" sz="3200" b="1" dirty="0" smtClean="0">
                <a:solidFill>
                  <a:srgbClr val="000099"/>
                </a:solidFill>
              </a:rPr>
              <a:t> </a:t>
            </a:r>
            <a:endParaRPr lang="ru-RU" sz="3200" dirty="0">
              <a:solidFill>
                <a:srgbClr val="000099"/>
              </a:solidFill>
            </a:endParaRPr>
          </a:p>
          <a:p>
            <a:pPr marL="3040063">
              <a:spcAft>
                <a:spcPts val="500"/>
              </a:spcAft>
            </a:pPr>
            <a:r>
              <a:rPr lang="ru-RU" sz="3200" b="1" dirty="0">
                <a:solidFill>
                  <a:srgbClr val="000099"/>
                </a:solidFill>
              </a:rPr>
              <a:t>75</a:t>
            </a:r>
            <a:r>
              <a:rPr lang="ru-RU" sz="3200" b="1" baseline="30000" dirty="0">
                <a:solidFill>
                  <a:srgbClr val="000099"/>
                </a:solidFill>
              </a:rPr>
              <a:t>2</a:t>
            </a:r>
            <a:r>
              <a:rPr lang="ru-RU" sz="3200" b="1" dirty="0">
                <a:solidFill>
                  <a:srgbClr val="000099"/>
                </a:solidFill>
              </a:rPr>
              <a:t> </a:t>
            </a:r>
            <a:endParaRPr lang="ru-RU" sz="3200" dirty="0">
              <a:solidFill>
                <a:srgbClr val="000099"/>
              </a:solidFill>
            </a:endParaRPr>
          </a:p>
          <a:p>
            <a:pPr marL="3040063">
              <a:spcAft>
                <a:spcPts val="500"/>
              </a:spcAft>
            </a:pPr>
            <a:r>
              <a:rPr lang="ru-RU" sz="3200" b="1" dirty="0" smtClean="0">
                <a:solidFill>
                  <a:srgbClr val="000099"/>
                </a:solidFill>
              </a:rPr>
              <a:t>45</a:t>
            </a:r>
            <a:r>
              <a:rPr lang="ru-RU" sz="3200" b="1" baseline="30000" dirty="0" smtClean="0">
                <a:solidFill>
                  <a:srgbClr val="000099"/>
                </a:solidFill>
              </a:rPr>
              <a:t>2</a:t>
            </a:r>
            <a:endParaRPr lang="ru-RU" sz="3200" b="1" i="1" dirty="0" smtClean="0">
              <a:solidFill>
                <a:srgbClr val="000099"/>
              </a:solidFill>
            </a:endParaRPr>
          </a:p>
          <a:p>
            <a:pPr algn="ctr" eaLnBrk="1" hangingPunct="1">
              <a:spcAft>
                <a:spcPts val="500"/>
              </a:spcAft>
              <a:buFont typeface="Wingdings" pitchFamily="2" charset="2"/>
              <a:buNone/>
              <a:defRPr/>
            </a:pPr>
            <a:r>
              <a:rPr lang="ru-RU" sz="3200" b="1" i="1" dirty="0" smtClean="0">
                <a:solidFill>
                  <a:srgbClr val="000099"/>
                </a:solidFill>
              </a:rPr>
              <a:t> </a:t>
            </a:r>
            <a:endParaRPr lang="ru-RU" sz="3200" dirty="0" smtClean="0">
              <a:solidFill>
                <a:srgbClr val="000099"/>
              </a:solidFill>
            </a:endParaRPr>
          </a:p>
          <a:p>
            <a:pPr algn="ctr"/>
            <a:endParaRPr lang="ru-RU" dirty="0"/>
          </a:p>
        </p:txBody>
      </p:sp>
      <p:pic>
        <p:nvPicPr>
          <p:cNvPr id="13" name="Picture 2" descr="http://lisyonok.ucoz.ru/_ld/0/86571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72" y="5643578"/>
            <a:ext cx="1018032" cy="9286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500034" y="357166"/>
            <a:ext cx="8072494" cy="785818"/>
          </a:xfrm>
          <a:prstGeom prst="roundRect">
            <a:avLst/>
          </a:prstGeom>
          <a:solidFill>
            <a:srgbClr val="FF33CC"/>
          </a:solidFill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solidFill>
                  <a:srgbClr val="3F0470"/>
                </a:solidFill>
              </a:rPr>
              <a:t>Умножение на  </a:t>
            </a:r>
            <a:r>
              <a:rPr lang="ru-RU" sz="3600" b="1" i="1" dirty="0">
                <a:solidFill>
                  <a:srgbClr val="3F0470"/>
                </a:solidFill>
              </a:rPr>
              <a:t>11, 101, 111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14348" y="2928934"/>
            <a:ext cx="7715304" cy="10182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spcAft>
                <a:spcPts val="500"/>
              </a:spcAft>
              <a:buFont typeface="Wingdings" pitchFamily="2" charset="2"/>
              <a:buNone/>
              <a:defRPr/>
            </a:pPr>
            <a:r>
              <a:rPr lang="ru-RU" sz="2400" b="1" i="1" dirty="0" smtClean="0"/>
              <a:t>			</a:t>
            </a:r>
            <a:endParaRPr lang="ru-RU" sz="3200" b="1" i="1" dirty="0" smtClean="0"/>
          </a:p>
          <a:p>
            <a:pPr eaLnBrk="1" hangingPunct="1">
              <a:spcAft>
                <a:spcPts val="500"/>
              </a:spcAft>
              <a:buFont typeface="Wingdings" pitchFamily="2" charset="2"/>
              <a:buNone/>
              <a:defRPr/>
            </a:pPr>
            <a:endParaRPr lang="ru-RU" sz="3200" b="1" i="1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3143240" y="1571612"/>
            <a:ext cx="2000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/>
              <a:t>25 ∙ 11 =</a:t>
            </a:r>
            <a:endParaRPr lang="ru-RU" sz="3200" dirty="0"/>
          </a:p>
        </p:txBody>
      </p:sp>
      <p:sp>
        <p:nvSpPr>
          <p:cNvPr id="9" name="Выгнутая вниз стрелка 8"/>
          <p:cNvSpPr/>
          <p:nvPr/>
        </p:nvSpPr>
        <p:spPr>
          <a:xfrm>
            <a:off x="3643306" y="2143116"/>
            <a:ext cx="1928826" cy="428628"/>
          </a:xfrm>
          <a:prstGeom prst="curvedUpArrow">
            <a:avLst/>
          </a:prstGeom>
          <a:solidFill>
            <a:srgbClr val="FF000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86380" y="1558341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/>
              <a:t>5</a:t>
            </a:r>
            <a:endParaRPr lang="ru-RU" sz="3200" dirty="0"/>
          </a:p>
        </p:txBody>
      </p:sp>
      <p:sp>
        <p:nvSpPr>
          <p:cNvPr id="11" name="TextBox 10"/>
          <p:cNvSpPr txBox="1"/>
          <p:nvPr/>
        </p:nvSpPr>
        <p:spPr>
          <a:xfrm>
            <a:off x="2857488" y="2571744"/>
            <a:ext cx="228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/>
              <a:t>2 + 5 = 7</a:t>
            </a:r>
            <a:endParaRPr lang="ru-RU" sz="3200" dirty="0"/>
          </a:p>
        </p:txBody>
      </p:sp>
      <p:cxnSp>
        <p:nvCxnSpPr>
          <p:cNvPr id="13" name="Прямая со стрелкой 12"/>
          <p:cNvCxnSpPr/>
          <p:nvPr/>
        </p:nvCxnSpPr>
        <p:spPr>
          <a:xfrm rot="5400000">
            <a:off x="2893207" y="2321711"/>
            <a:ext cx="571504" cy="214314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stCxn id="9" idx="2"/>
          </p:cNvCxnSpPr>
          <p:nvPr/>
        </p:nvCxnSpPr>
        <p:spPr>
          <a:xfrm rot="16200000" flipH="1">
            <a:off x="3455781" y="2384220"/>
            <a:ext cx="571504" cy="89297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Стрелка вверх 15"/>
          <p:cNvSpPr/>
          <p:nvPr/>
        </p:nvSpPr>
        <p:spPr>
          <a:xfrm rot="1942981">
            <a:off x="4924503" y="2147648"/>
            <a:ext cx="116380" cy="687454"/>
          </a:xfrm>
          <a:prstGeom prst="upArrow">
            <a:avLst/>
          </a:prstGeom>
          <a:solidFill>
            <a:srgbClr val="FF000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5000628" y="1558341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/>
              <a:t>7</a:t>
            </a:r>
            <a:endParaRPr lang="ru-RU" sz="3200" b="1" i="1" dirty="0"/>
          </a:p>
        </p:txBody>
      </p:sp>
      <p:sp>
        <p:nvSpPr>
          <p:cNvPr id="18" name="Выгнутая вниз стрелка 17"/>
          <p:cNvSpPr/>
          <p:nvPr/>
        </p:nvSpPr>
        <p:spPr>
          <a:xfrm>
            <a:off x="3286116" y="2071678"/>
            <a:ext cx="1785950" cy="428628"/>
          </a:xfrm>
          <a:prstGeom prst="curvedUpArrow">
            <a:avLst/>
          </a:prstGeom>
          <a:solidFill>
            <a:srgbClr val="FF000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786314" y="157161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2</a:t>
            </a:r>
            <a:endParaRPr lang="ru-RU" sz="3200" b="1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1928794" y="3429000"/>
            <a:ext cx="22413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 smtClean="0"/>
              <a:t>58 ∙ 101 = </a:t>
            </a:r>
            <a:endParaRPr lang="ru-RU" sz="3200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3929058" y="3429000"/>
            <a:ext cx="7072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 smtClean="0">
                <a:solidFill>
                  <a:srgbClr val="C00000"/>
                </a:solidFill>
              </a:rPr>
              <a:t>58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4500562" y="3429000"/>
            <a:ext cx="7072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 smtClean="0">
                <a:solidFill>
                  <a:srgbClr val="C00000"/>
                </a:solidFill>
              </a:rPr>
              <a:t>58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25" name="Выгнутая вниз стрелка 24"/>
          <p:cNvSpPr/>
          <p:nvPr/>
        </p:nvSpPr>
        <p:spPr>
          <a:xfrm>
            <a:off x="2285984" y="4000504"/>
            <a:ext cx="1928826" cy="428628"/>
          </a:xfrm>
          <a:prstGeom prst="curvedUpArrow">
            <a:avLst/>
          </a:prstGeom>
          <a:solidFill>
            <a:srgbClr val="000099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6" name="Выгнутая вниз стрелка 25"/>
          <p:cNvSpPr/>
          <p:nvPr/>
        </p:nvSpPr>
        <p:spPr>
          <a:xfrm>
            <a:off x="2285984" y="4000504"/>
            <a:ext cx="2714644" cy="428628"/>
          </a:xfrm>
          <a:prstGeom prst="curvedUpArrow">
            <a:avLst/>
          </a:prstGeom>
          <a:solidFill>
            <a:srgbClr val="000099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7" presetClass="entr" presetSubtype="10" fill="hold" grpId="0" nodeType="after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7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700"/>
                            </p:stCondLst>
                            <p:childTnLst>
                              <p:par>
                                <p:cTn id="77" presetID="1" presetClass="exit" presetSubtype="0" fill="hold" grpId="1" nodeType="after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/>
      <p:bldP spid="11" grpId="0"/>
      <p:bldP spid="11" grpId="1"/>
      <p:bldP spid="16" grpId="0" animBg="1"/>
      <p:bldP spid="16" grpId="1" animBg="1"/>
      <p:bldP spid="18" grpId="0" animBg="1"/>
      <p:bldP spid="18" grpId="1" animBg="1"/>
      <p:bldP spid="19" grpId="0"/>
      <p:bldP spid="21" grpId="0"/>
      <p:bldP spid="23" grpId="0"/>
      <p:bldP spid="24" grpId="0"/>
      <p:bldP spid="25" grpId="0" animBg="1"/>
      <p:bldP spid="25" grpId="1" animBg="1"/>
      <p:bldP spid="26" grpId="0" animBg="1"/>
      <p:bldP spid="26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500034" y="357166"/>
            <a:ext cx="8072494" cy="785818"/>
          </a:xfrm>
          <a:prstGeom prst="roundRect">
            <a:avLst/>
          </a:prstGeom>
          <a:solidFill>
            <a:srgbClr val="FF33CC"/>
          </a:solidFill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solidFill>
                  <a:srgbClr val="3F0470"/>
                </a:solidFill>
              </a:rPr>
              <a:t>Умножение на  </a:t>
            </a:r>
            <a:r>
              <a:rPr lang="ru-RU" sz="3600" b="1" i="1" dirty="0">
                <a:solidFill>
                  <a:srgbClr val="3F0470"/>
                </a:solidFill>
              </a:rPr>
              <a:t>11, 101, 111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14348" y="2928934"/>
            <a:ext cx="7715304" cy="10182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spcAft>
                <a:spcPts val="500"/>
              </a:spcAft>
              <a:buFont typeface="Wingdings" pitchFamily="2" charset="2"/>
              <a:buNone/>
              <a:defRPr/>
            </a:pPr>
            <a:r>
              <a:rPr lang="ru-RU" sz="2400" b="1" i="1" dirty="0" smtClean="0"/>
              <a:t>			</a:t>
            </a:r>
            <a:endParaRPr lang="ru-RU" sz="3200" b="1" i="1" dirty="0" smtClean="0"/>
          </a:p>
          <a:p>
            <a:pPr eaLnBrk="1" hangingPunct="1">
              <a:spcAft>
                <a:spcPts val="500"/>
              </a:spcAft>
              <a:buFont typeface="Wingdings" pitchFamily="2" charset="2"/>
              <a:buNone/>
              <a:defRPr/>
            </a:pPr>
            <a:endParaRPr lang="ru-RU" sz="3200" b="1" i="1" dirty="0" smtClean="0"/>
          </a:p>
        </p:txBody>
      </p:sp>
      <p:sp>
        <p:nvSpPr>
          <p:cNvPr id="20" name="Объект 2"/>
          <p:cNvSpPr txBox="1">
            <a:spLocks/>
          </p:cNvSpPr>
          <p:nvPr/>
        </p:nvSpPr>
        <p:spPr>
          <a:xfrm>
            <a:off x="642910" y="1357298"/>
            <a:ext cx="8143932" cy="5000279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i="1" dirty="0"/>
              <a:t>4327  ∙  11</a:t>
            </a:r>
          </a:p>
          <a:p>
            <a:pPr marL="457200" lvl="0" indent="-457200" eaLnBrk="0" hangingPunct="0">
              <a:spcBef>
                <a:spcPct val="20000"/>
              </a:spcBef>
              <a:buAutoNum type="arabicPlain" startAt="7"/>
            </a:pPr>
            <a:r>
              <a:rPr lang="ru-RU" sz="2800" b="1" i="1" dirty="0"/>
              <a:t>- </a:t>
            </a:r>
            <a:r>
              <a:rPr lang="ru-RU" sz="2800" b="1" i="1" dirty="0" smtClean="0"/>
              <a:t> </a:t>
            </a:r>
            <a:r>
              <a:rPr lang="ru-RU" sz="2400" b="1" i="1" dirty="0" smtClean="0"/>
              <a:t>последняя </a:t>
            </a:r>
            <a:r>
              <a:rPr lang="ru-RU" sz="2400" b="1" i="1" dirty="0"/>
              <a:t>цифра произведения. </a:t>
            </a:r>
          </a:p>
          <a:p>
            <a:pPr marL="457200" lvl="0" indent="-457200" eaLnBrk="0" hangingPunct="0">
              <a:spcBef>
                <a:spcPct val="20000"/>
              </a:spcBef>
            </a:pPr>
            <a:r>
              <a:rPr lang="ru-RU" sz="2800" b="1" i="1" dirty="0"/>
              <a:t>2 + 7 = 9   -  </a:t>
            </a:r>
            <a:r>
              <a:rPr lang="ru-RU" sz="2400" b="1" i="1" dirty="0"/>
              <a:t>четвертая цифра произведения.</a:t>
            </a:r>
          </a:p>
          <a:p>
            <a:pPr marL="457200" lvl="0" indent="-457200" eaLnBrk="0" hangingPunct="0">
              <a:spcBef>
                <a:spcPct val="20000"/>
              </a:spcBef>
            </a:pPr>
            <a:r>
              <a:rPr lang="ru-RU" sz="2800" b="1" i="1" dirty="0"/>
              <a:t>3 + 2 = 5   </a:t>
            </a:r>
            <a:r>
              <a:rPr lang="ru-RU" sz="2400" b="1" i="1" dirty="0"/>
              <a:t>– третья цифра произведения.</a:t>
            </a:r>
          </a:p>
          <a:p>
            <a:pPr marL="457200" lvl="0" indent="-457200" eaLnBrk="0" hangingPunct="0">
              <a:spcBef>
                <a:spcPct val="20000"/>
              </a:spcBef>
            </a:pPr>
            <a:r>
              <a:rPr lang="ru-RU" sz="2800" b="1" i="1" dirty="0"/>
              <a:t>4 + 3 = 7   </a:t>
            </a:r>
            <a:r>
              <a:rPr lang="ru-RU" sz="2400" b="1" i="1" dirty="0" smtClean="0"/>
              <a:t>- вторая </a:t>
            </a:r>
            <a:r>
              <a:rPr lang="ru-RU" sz="2400" b="1" i="1" dirty="0"/>
              <a:t>цифра произведения.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i="1" dirty="0"/>
              <a:t>4   - </a:t>
            </a:r>
            <a:r>
              <a:rPr lang="ru-RU" sz="2400" b="1" i="1" dirty="0"/>
              <a:t>первая цифра произведения.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i="1" dirty="0"/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i="1" dirty="0"/>
              <a:t> </a:t>
            </a:r>
            <a:r>
              <a:rPr lang="ru-RU" sz="2800" b="1" i="1" dirty="0"/>
              <a:t>Следовательно,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i="1" dirty="0"/>
              <a:t>                4327 ∙ 11 = 47597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500034" y="357166"/>
            <a:ext cx="8072494" cy="785818"/>
          </a:xfrm>
          <a:prstGeom prst="roundRect">
            <a:avLst/>
          </a:prstGeom>
          <a:solidFill>
            <a:srgbClr val="FF33CC"/>
          </a:solidFill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solidFill>
                  <a:srgbClr val="3F0470"/>
                </a:solidFill>
              </a:rPr>
              <a:t>Умножение на  </a:t>
            </a:r>
            <a:r>
              <a:rPr lang="ru-RU" sz="3600" b="1" i="1" dirty="0">
                <a:solidFill>
                  <a:srgbClr val="3F0470"/>
                </a:solidFill>
              </a:rPr>
              <a:t>11, 101, 111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14348" y="2928934"/>
            <a:ext cx="7715304" cy="10182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spcAft>
                <a:spcPts val="500"/>
              </a:spcAft>
              <a:buFont typeface="Wingdings" pitchFamily="2" charset="2"/>
              <a:buNone/>
              <a:defRPr/>
            </a:pPr>
            <a:r>
              <a:rPr lang="ru-RU" sz="2400" b="1" i="1" dirty="0" smtClean="0"/>
              <a:t>			</a:t>
            </a:r>
            <a:endParaRPr lang="ru-RU" sz="3200" b="1" i="1" dirty="0" smtClean="0"/>
          </a:p>
          <a:p>
            <a:pPr eaLnBrk="1" hangingPunct="1">
              <a:spcAft>
                <a:spcPts val="500"/>
              </a:spcAft>
              <a:buFont typeface="Wingdings" pitchFamily="2" charset="2"/>
              <a:buNone/>
              <a:defRPr/>
            </a:pPr>
            <a:endParaRPr lang="ru-RU" sz="3200" b="1" i="1" dirty="0" smtClean="0"/>
          </a:p>
        </p:txBody>
      </p:sp>
      <p:sp>
        <p:nvSpPr>
          <p:cNvPr id="20" name="Объект 2"/>
          <p:cNvSpPr txBox="1">
            <a:spLocks/>
          </p:cNvSpPr>
          <p:nvPr/>
        </p:nvSpPr>
        <p:spPr>
          <a:xfrm>
            <a:off x="642910" y="1357298"/>
            <a:ext cx="8143932" cy="5000279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sz="3200" b="1" i="1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00034" y="1357298"/>
            <a:ext cx="7929618" cy="42148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spcAft>
                <a:spcPts val="500"/>
              </a:spcAft>
              <a:buFont typeface="Wingdings" pitchFamily="2" charset="2"/>
              <a:buNone/>
              <a:defRPr/>
            </a:pPr>
            <a:r>
              <a:rPr lang="ru-RU" sz="3200" b="1" i="1" dirty="0" smtClean="0">
                <a:solidFill>
                  <a:srgbClr val="000099"/>
                </a:solidFill>
              </a:rPr>
              <a:t>36 ∙ 11 =</a:t>
            </a:r>
          </a:p>
          <a:p>
            <a:pPr algn="ctr">
              <a:spcAft>
                <a:spcPts val="500"/>
              </a:spcAft>
              <a:defRPr/>
            </a:pPr>
            <a:r>
              <a:rPr lang="ru-RU" sz="3200" b="1" i="1" dirty="0" smtClean="0">
                <a:solidFill>
                  <a:srgbClr val="000099"/>
                </a:solidFill>
              </a:rPr>
              <a:t>74 </a:t>
            </a:r>
            <a:r>
              <a:rPr lang="ru-RU" sz="3200" b="1" i="1" dirty="0">
                <a:solidFill>
                  <a:srgbClr val="000099"/>
                </a:solidFill>
              </a:rPr>
              <a:t>∙ </a:t>
            </a:r>
            <a:r>
              <a:rPr lang="ru-RU" sz="3200" b="1" i="1" dirty="0" smtClean="0">
                <a:solidFill>
                  <a:srgbClr val="000099"/>
                </a:solidFill>
              </a:rPr>
              <a:t>11 </a:t>
            </a:r>
            <a:r>
              <a:rPr lang="ru-RU" sz="3200" b="1" i="1" dirty="0">
                <a:solidFill>
                  <a:srgbClr val="000099"/>
                </a:solidFill>
              </a:rPr>
              <a:t>=</a:t>
            </a:r>
          </a:p>
          <a:p>
            <a:pPr algn="ctr">
              <a:spcAft>
                <a:spcPts val="500"/>
              </a:spcAft>
              <a:defRPr/>
            </a:pPr>
            <a:r>
              <a:rPr lang="ru-RU" sz="3200" b="1" i="1" dirty="0" smtClean="0">
                <a:solidFill>
                  <a:srgbClr val="000099"/>
                </a:solidFill>
              </a:rPr>
              <a:t>29 </a:t>
            </a:r>
            <a:r>
              <a:rPr lang="ru-RU" sz="3200" b="1" i="1" dirty="0">
                <a:solidFill>
                  <a:srgbClr val="000099"/>
                </a:solidFill>
              </a:rPr>
              <a:t>∙ </a:t>
            </a:r>
            <a:r>
              <a:rPr lang="ru-RU" sz="3200" b="1" i="1" dirty="0" smtClean="0">
                <a:solidFill>
                  <a:srgbClr val="000099"/>
                </a:solidFill>
              </a:rPr>
              <a:t>101 =</a:t>
            </a:r>
          </a:p>
          <a:p>
            <a:pPr algn="ctr">
              <a:spcAft>
                <a:spcPts val="500"/>
              </a:spcAft>
              <a:defRPr/>
            </a:pPr>
            <a:r>
              <a:rPr lang="ru-RU" sz="3200" b="1" i="1" dirty="0" smtClean="0">
                <a:solidFill>
                  <a:srgbClr val="000099"/>
                </a:solidFill>
              </a:rPr>
              <a:t>5342 </a:t>
            </a:r>
            <a:r>
              <a:rPr lang="ru-RU" sz="3200" b="1" i="1" dirty="0">
                <a:solidFill>
                  <a:srgbClr val="000099"/>
                </a:solidFill>
              </a:rPr>
              <a:t>∙ </a:t>
            </a:r>
            <a:r>
              <a:rPr lang="ru-RU" sz="3200" b="1" i="1" dirty="0" smtClean="0">
                <a:solidFill>
                  <a:srgbClr val="000099"/>
                </a:solidFill>
              </a:rPr>
              <a:t>11 </a:t>
            </a:r>
            <a:r>
              <a:rPr lang="ru-RU" sz="3200" b="1" i="1" dirty="0">
                <a:solidFill>
                  <a:srgbClr val="000099"/>
                </a:solidFill>
              </a:rPr>
              <a:t>=</a:t>
            </a:r>
          </a:p>
          <a:p>
            <a:pPr algn="ctr" eaLnBrk="1" hangingPunct="1">
              <a:spcAft>
                <a:spcPts val="500"/>
              </a:spcAft>
              <a:buFont typeface="Wingdings" pitchFamily="2" charset="2"/>
              <a:buNone/>
              <a:defRPr/>
            </a:pPr>
            <a:endParaRPr lang="ru-RU" sz="3200" b="1" i="1" dirty="0" smtClean="0">
              <a:solidFill>
                <a:srgbClr val="000099"/>
              </a:solidFill>
            </a:endParaRPr>
          </a:p>
          <a:p>
            <a:pPr algn="ctr" eaLnBrk="1" hangingPunct="1">
              <a:spcAft>
                <a:spcPts val="500"/>
              </a:spcAft>
              <a:buFont typeface="Wingdings" pitchFamily="2" charset="2"/>
              <a:buNone/>
              <a:defRPr/>
            </a:pPr>
            <a:endParaRPr lang="ru-RU" sz="3200" dirty="0">
              <a:solidFill>
                <a:srgbClr val="000099"/>
              </a:solidFill>
            </a:endParaRPr>
          </a:p>
          <a:p>
            <a:pPr algn="ctr"/>
            <a:endParaRPr lang="ru-RU" dirty="0"/>
          </a:p>
        </p:txBody>
      </p:sp>
      <p:pic>
        <p:nvPicPr>
          <p:cNvPr id="8" name="Picture 2" descr="http://lisyonok.ucoz.ru/_ld/0/86571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72" y="5643578"/>
            <a:ext cx="1018032" cy="9286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500034" y="357166"/>
            <a:ext cx="8072494" cy="785818"/>
          </a:xfrm>
          <a:prstGeom prst="round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solidFill>
                  <a:srgbClr val="FFFFCC"/>
                </a:solidFill>
              </a:rPr>
              <a:t>Умножение на  5 , 25, 50</a:t>
            </a:r>
            <a:endParaRPr lang="ru-RU" sz="3600" b="1" i="1" dirty="0">
              <a:solidFill>
                <a:srgbClr val="FFFFCC"/>
              </a:solidFill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642910" y="1357299"/>
            <a:ext cx="8143932" cy="192882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i="1" dirty="0" smtClean="0"/>
              <a:t>5 = 10 : 2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i="1" dirty="0" smtClean="0"/>
              <a:t>25 = 100 : 4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i="1" dirty="0" smtClean="0"/>
              <a:t>50 = 100 : 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500034" y="357166"/>
            <a:ext cx="8072494" cy="785818"/>
          </a:xfrm>
          <a:prstGeom prst="round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solidFill>
                  <a:srgbClr val="FFFFCC"/>
                </a:solidFill>
              </a:rPr>
              <a:t>Умножение на  5 , 25, 50</a:t>
            </a:r>
            <a:endParaRPr lang="ru-RU" sz="3600" b="1" i="1" dirty="0">
              <a:solidFill>
                <a:srgbClr val="FFFFCC"/>
              </a:solidFill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642910" y="1571613"/>
            <a:ext cx="3429024" cy="192882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889000" lvl="0" eaLnBrk="0" hangingPunct="0">
              <a:spcBef>
                <a:spcPct val="20000"/>
              </a:spcBef>
            </a:pPr>
            <a:r>
              <a:rPr lang="ru-RU" sz="3200" b="1" i="1" dirty="0" smtClean="0"/>
              <a:t>284 ∙ 5 =</a:t>
            </a:r>
          </a:p>
          <a:p>
            <a:pPr marL="889000" lvl="0" eaLnBrk="0" hangingPunct="0">
              <a:spcBef>
                <a:spcPct val="20000"/>
              </a:spcBef>
            </a:pPr>
            <a:r>
              <a:rPr lang="ru-RU" sz="3200" b="1" i="1" dirty="0" smtClean="0"/>
              <a:t>128 ∙ 25 =</a:t>
            </a:r>
          </a:p>
          <a:p>
            <a:pPr marL="889000" lvl="0" eaLnBrk="0" hangingPunct="0">
              <a:spcBef>
                <a:spcPct val="20000"/>
              </a:spcBef>
            </a:pPr>
            <a:r>
              <a:rPr lang="ru-RU" sz="3200" b="1" i="1" dirty="0" smtClean="0"/>
              <a:t>87 ∙ 50 =</a:t>
            </a: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3571868" y="1571613"/>
            <a:ext cx="3786214" cy="1928825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defTabSz="271463" eaLnBrk="0" hangingPunct="0">
              <a:spcBef>
                <a:spcPct val="20000"/>
              </a:spcBef>
            </a:pPr>
            <a:r>
              <a:rPr lang="ru-RU" sz="3200" b="1" i="1" dirty="0" smtClean="0"/>
              <a:t>2840 :  2 =  1420</a:t>
            </a:r>
          </a:p>
          <a:p>
            <a:pPr lvl="0" defTabSz="271463" eaLnBrk="0" hangingPunct="0">
              <a:spcBef>
                <a:spcPct val="20000"/>
              </a:spcBef>
            </a:pPr>
            <a:r>
              <a:rPr lang="ru-RU" sz="3200" b="1" i="1" dirty="0" smtClean="0"/>
              <a:t>12800 : 4 = 3200</a:t>
            </a:r>
          </a:p>
          <a:p>
            <a:pPr lvl="0" defTabSz="271463" eaLnBrk="0" hangingPunct="0">
              <a:spcBef>
                <a:spcPct val="20000"/>
              </a:spcBef>
            </a:pPr>
            <a:r>
              <a:rPr lang="ru-RU" sz="3200" b="1" i="1" dirty="0" smtClean="0"/>
              <a:t>8700 : 2 = 4350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500034" y="357166"/>
            <a:ext cx="8072494" cy="785818"/>
          </a:xfrm>
          <a:prstGeom prst="round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solidFill>
                  <a:srgbClr val="FFFFCC"/>
                </a:solidFill>
              </a:rPr>
              <a:t>Умножение на  5 , 25, 50</a:t>
            </a:r>
            <a:endParaRPr lang="ru-RU" sz="3600" b="1" i="1" dirty="0">
              <a:solidFill>
                <a:srgbClr val="FFFFCC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00034" y="1357298"/>
            <a:ext cx="7929618" cy="42148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spcAft>
                <a:spcPts val="500"/>
              </a:spcAft>
              <a:buFont typeface="Wingdings" pitchFamily="2" charset="2"/>
              <a:buNone/>
              <a:defRPr/>
            </a:pPr>
            <a:r>
              <a:rPr lang="ru-RU" sz="3200" b="1" i="1" dirty="0" smtClean="0">
                <a:solidFill>
                  <a:srgbClr val="000099"/>
                </a:solidFill>
              </a:rPr>
              <a:t>462 ∙ 5 =</a:t>
            </a:r>
          </a:p>
          <a:p>
            <a:pPr algn="ctr">
              <a:spcAft>
                <a:spcPts val="500"/>
              </a:spcAft>
              <a:defRPr/>
            </a:pPr>
            <a:r>
              <a:rPr lang="ru-RU" sz="3200" b="1" i="1" dirty="0" smtClean="0">
                <a:solidFill>
                  <a:srgbClr val="000099"/>
                </a:solidFill>
              </a:rPr>
              <a:t>728 ∙ 5 =</a:t>
            </a:r>
            <a:endParaRPr lang="ru-RU" sz="3200" b="1" i="1" dirty="0">
              <a:solidFill>
                <a:srgbClr val="000099"/>
              </a:solidFill>
            </a:endParaRPr>
          </a:p>
          <a:p>
            <a:pPr algn="ctr">
              <a:spcAft>
                <a:spcPts val="500"/>
              </a:spcAft>
              <a:defRPr/>
            </a:pPr>
            <a:r>
              <a:rPr lang="ru-RU" sz="3200" b="1" i="1" dirty="0" smtClean="0">
                <a:solidFill>
                  <a:srgbClr val="000099"/>
                </a:solidFill>
              </a:rPr>
              <a:t>164 ∙ 25 =</a:t>
            </a:r>
          </a:p>
          <a:p>
            <a:pPr algn="ctr">
              <a:spcAft>
                <a:spcPts val="500"/>
              </a:spcAft>
              <a:defRPr/>
            </a:pPr>
            <a:r>
              <a:rPr lang="ru-RU" sz="3200" b="1" i="1" dirty="0" smtClean="0">
                <a:solidFill>
                  <a:srgbClr val="000099"/>
                </a:solidFill>
              </a:rPr>
              <a:t>632 ∙ 50 =</a:t>
            </a:r>
            <a:endParaRPr lang="ru-RU" sz="3200" b="1" i="1" dirty="0">
              <a:solidFill>
                <a:srgbClr val="000099"/>
              </a:solidFill>
            </a:endParaRPr>
          </a:p>
          <a:p>
            <a:pPr algn="ctr" eaLnBrk="1" hangingPunct="1">
              <a:spcAft>
                <a:spcPts val="500"/>
              </a:spcAft>
              <a:buFont typeface="Wingdings" pitchFamily="2" charset="2"/>
              <a:buNone/>
              <a:defRPr/>
            </a:pPr>
            <a:endParaRPr lang="ru-RU" sz="3200" b="1" i="1" dirty="0" smtClean="0">
              <a:solidFill>
                <a:srgbClr val="000099"/>
              </a:solidFill>
            </a:endParaRPr>
          </a:p>
          <a:p>
            <a:pPr algn="ctr" eaLnBrk="1" hangingPunct="1">
              <a:spcAft>
                <a:spcPts val="500"/>
              </a:spcAft>
              <a:buFont typeface="Wingdings" pitchFamily="2" charset="2"/>
              <a:buNone/>
              <a:defRPr/>
            </a:pPr>
            <a:endParaRPr lang="ru-RU" sz="3200" dirty="0">
              <a:solidFill>
                <a:srgbClr val="000099"/>
              </a:solidFill>
            </a:endParaRPr>
          </a:p>
          <a:p>
            <a:pPr algn="ctr"/>
            <a:endParaRPr lang="ru-RU" dirty="0"/>
          </a:p>
        </p:txBody>
      </p:sp>
      <p:pic>
        <p:nvPicPr>
          <p:cNvPr id="9" name="Picture 2" descr="http://lisyonok.ucoz.ru/_ld/0/86571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72" y="5643578"/>
            <a:ext cx="1018032" cy="9286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500034" y="357166"/>
            <a:ext cx="8072494" cy="78581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solidFill>
                  <a:srgbClr val="006600"/>
                </a:solidFill>
              </a:rPr>
              <a:t>Умножение десятичных </a:t>
            </a:r>
            <a:r>
              <a:rPr lang="ru-RU" sz="3600" b="1" i="1" dirty="0">
                <a:solidFill>
                  <a:srgbClr val="006600"/>
                </a:solidFill>
              </a:rPr>
              <a:t>дробей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143108" y="1643050"/>
            <a:ext cx="2428892" cy="18261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ru-RU" sz="2400" b="1" i="1" dirty="0" smtClean="0"/>
              <a:t>	 </a:t>
            </a:r>
            <a:r>
              <a:rPr lang="ru-RU" sz="3200" b="1" i="1" dirty="0" smtClean="0"/>
              <a:t>0,5  =</a:t>
            </a:r>
          </a:p>
          <a:p>
            <a:pPr>
              <a:spcAft>
                <a:spcPts val="1000"/>
              </a:spcAft>
            </a:pPr>
            <a:endParaRPr lang="ru-RU" sz="3200" b="1" i="1" dirty="0" smtClean="0"/>
          </a:p>
          <a:p>
            <a:pPr>
              <a:spcAft>
                <a:spcPts val="1000"/>
              </a:spcAft>
            </a:pPr>
            <a:r>
              <a:rPr lang="ru-RU" sz="3200" b="1" i="1" dirty="0" smtClean="0"/>
              <a:t>	1,5  =</a:t>
            </a:r>
            <a:endParaRPr lang="ru-RU" sz="3200" b="1" i="1" dirty="0"/>
          </a:p>
        </p:txBody>
      </p:sp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38664" y="1428736"/>
            <a:ext cx="247650" cy="981075"/>
          </a:xfrm>
          <a:prstGeom prst="rect">
            <a:avLst/>
          </a:prstGeom>
          <a:noFill/>
        </p:spPr>
      </p:pic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0" y="14382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</a:endParaRPr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10168" y="2714620"/>
            <a:ext cx="247650" cy="981075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4357686" y="2857496"/>
            <a:ext cx="857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1 +</a:t>
            </a:r>
            <a:endParaRPr lang="ru-RU" sz="32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/>
          <p:cNvSpPr txBox="1">
            <a:spLocks/>
          </p:cNvSpPr>
          <p:nvPr/>
        </p:nvSpPr>
        <p:spPr>
          <a:xfrm>
            <a:off x="642910" y="1571613"/>
            <a:ext cx="3429024" cy="192882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889000" lvl="0" eaLnBrk="0" hangingPunct="0">
              <a:spcBef>
                <a:spcPct val="20000"/>
              </a:spcBef>
            </a:pPr>
            <a:r>
              <a:rPr lang="ru-RU" sz="3200" b="1" i="1" dirty="0" smtClean="0"/>
              <a:t>84 ∙ 0,5 =</a:t>
            </a:r>
          </a:p>
          <a:p>
            <a:pPr marL="889000" lvl="0" eaLnBrk="0" hangingPunct="0">
              <a:spcBef>
                <a:spcPct val="20000"/>
              </a:spcBef>
            </a:pPr>
            <a:r>
              <a:rPr lang="ru-RU" sz="3200" b="1" i="1" dirty="0" smtClean="0"/>
              <a:t>76 ∙ 0,5 =</a:t>
            </a:r>
          </a:p>
          <a:p>
            <a:pPr marL="889000" lvl="0" eaLnBrk="0" hangingPunct="0">
              <a:spcBef>
                <a:spcPct val="20000"/>
              </a:spcBef>
            </a:pPr>
            <a:r>
              <a:rPr lang="ru-RU" sz="3200" b="1" i="1" dirty="0" smtClean="0"/>
              <a:t>42 ∙ 1,5=</a:t>
            </a: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3571868" y="1571613"/>
            <a:ext cx="4500594" cy="1928825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defTabSz="271463" eaLnBrk="0" hangingPunct="0">
              <a:spcBef>
                <a:spcPct val="20000"/>
              </a:spcBef>
            </a:pPr>
            <a:r>
              <a:rPr lang="ru-RU" sz="3200" b="1" i="1" dirty="0" smtClean="0"/>
              <a:t>84 :  2 =  42</a:t>
            </a:r>
          </a:p>
          <a:p>
            <a:pPr lvl="0" defTabSz="271463" eaLnBrk="0" hangingPunct="0">
              <a:spcBef>
                <a:spcPct val="20000"/>
              </a:spcBef>
            </a:pPr>
            <a:r>
              <a:rPr lang="ru-RU" sz="3200" b="1" i="1" dirty="0" smtClean="0"/>
              <a:t>76 : 2= 38</a:t>
            </a:r>
          </a:p>
          <a:p>
            <a:pPr lvl="0" defTabSz="271463" eaLnBrk="0" hangingPunct="0">
              <a:spcBef>
                <a:spcPct val="20000"/>
              </a:spcBef>
            </a:pPr>
            <a:r>
              <a:rPr lang="ru-RU" sz="3200" b="1" i="1" dirty="0" smtClean="0"/>
              <a:t>42 + (42 : 2) = 63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00034" y="357166"/>
            <a:ext cx="8072494" cy="78581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solidFill>
                  <a:srgbClr val="006600"/>
                </a:solidFill>
              </a:rPr>
              <a:t>Умножение десятичных </a:t>
            </a:r>
            <a:r>
              <a:rPr lang="ru-RU" sz="3600" b="1" i="1" dirty="0">
                <a:solidFill>
                  <a:srgbClr val="006600"/>
                </a:solidFill>
              </a:rPr>
              <a:t>дробей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500034" y="357166"/>
            <a:ext cx="8072494" cy="78581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solidFill>
                  <a:srgbClr val="006600"/>
                </a:solidFill>
              </a:rPr>
              <a:t>Умножение десятичных </a:t>
            </a:r>
            <a:r>
              <a:rPr lang="ru-RU" sz="3600" b="1" i="1" dirty="0">
                <a:solidFill>
                  <a:srgbClr val="006600"/>
                </a:solidFill>
              </a:rPr>
              <a:t>дробей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42910" y="1357298"/>
            <a:ext cx="7929618" cy="42148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spcAft>
                <a:spcPts val="500"/>
              </a:spcAft>
              <a:buFont typeface="Wingdings" pitchFamily="2" charset="2"/>
              <a:buNone/>
              <a:defRPr/>
            </a:pPr>
            <a:r>
              <a:rPr lang="ru-RU" sz="3200" b="1" i="1" dirty="0" smtClean="0">
                <a:solidFill>
                  <a:srgbClr val="000099"/>
                </a:solidFill>
              </a:rPr>
              <a:t>64 ∙ 0,5 =</a:t>
            </a:r>
          </a:p>
          <a:p>
            <a:pPr algn="ctr">
              <a:spcAft>
                <a:spcPts val="500"/>
              </a:spcAft>
              <a:defRPr/>
            </a:pPr>
            <a:r>
              <a:rPr lang="ru-RU" sz="3200" b="1" i="1" dirty="0" smtClean="0">
                <a:solidFill>
                  <a:srgbClr val="000099"/>
                </a:solidFill>
              </a:rPr>
              <a:t>126 ∙ 0,5 =</a:t>
            </a:r>
            <a:endParaRPr lang="ru-RU" sz="3200" b="1" i="1" dirty="0">
              <a:solidFill>
                <a:srgbClr val="000099"/>
              </a:solidFill>
            </a:endParaRPr>
          </a:p>
          <a:p>
            <a:pPr algn="ctr">
              <a:spcAft>
                <a:spcPts val="500"/>
              </a:spcAft>
              <a:defRPr/>
            </a:pPr>
            <a:r>
              <a:rPr lang="ru-RU" sz="3200" b="1" i="1" dirty="0" smtClean="0">
                <a:solidFill>
                  <a:srgbClr val="000099"/>
                </a:solidFill>
              </a:rPr>
              <a:t>48 ∙ 1,5 =</a:t>
            </a:r>
          </a:p>
          <a:p>
            <a:pPr algn="ctr" eaLnBrk="1" hangingPunct="1">
              <a:spcAft>
                <a:spcPts val="500"/>
              </a:spcAft>
              <a:buFont typeface="Wingdings" pitchFamily="2" charset="2"/>
              <a:buNone/>
              <a:defRPr/>
            </a:pPr>
            <a:endParaRPr lang="ru-RU" sz="3200" b="1" i="1" dirty="0" smtClean="0">
              <a:solidFill>
                <a:srgbClr val="000099"/>
              </a:solidFill>
            </a:endParaRPr>
          </a:p>
          <a:p>
            <a:pPr algn="ctr" eaLnBrk="1" hangingPunct="1">
              <a:spcAft>
                <a:spcPts val="500"/>
              </a:spcAft>
              <a:buFont typeface="Wingdings" pitchFamily="2" charset="2"/>
              <a:buNone/>
              <a:defRPr/>
            </a:pPr>
            <a:endParaRPr lang="ru-RU" sz="3200" dirty="0">
              <a:solidFill>
                <a:srgbClr val="000099"/>
              </a:solidFill>
            </a:endParaRPr>
          </a:p>
          <a:p>
            <a:pPr algn="ctr"/>
            <a:endParaRPr lang="ru-RU" dirty="0"/>
          </a:p>
        </p:txBody>
      </p:sp>
      <p:pic>
        <p:nvPicPr>
          <p:cNvPr id="10" name="Picture 2" descr="http://lisyonok.ucoz.ru/_ld/0/86571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72" y="5643578"/>
            <a:ext cx="1018032" cy="9286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00562" y="714356"/>
            <a:ext cx="4429156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sz="2400" b="1" dirty="0" smtClean="0"/>
              <a:t>Н.П. Богданов-Бельский</a:t>
            </a:r>
          </a:p>
          <a:p>
            <a:pPr algn="ctr">
              <a:spcAft>
                <a:spcPts val="600"/>
              </a:spcAft>
            </a:pPr>
            <a:r>
              <a:rPr lang="ru-RU" sz="2400" b="1" dirty="0" smtClean="0"/>
              <a:t> «</a:t>
            </a:r>
            <a:r>
              <a:rPr lang="ru-RU" sz="2400" b="1" i="1" dirty="0" smtClean="0"/>
              <a:t>Устный счёт.</a:t>
            </a:r>
          </a:p>
          <a:p>
            <a:pPr algn="ctr">
              <a:spcAft>
                <a:spcPts val="600"/>
              </a:spcAft>
            </a:pPr>
            <a:r>
              <a:rPr lang="ru-RU" sz="2400" b="1" i="1" dirty="0" smtClean="0"/>
              <a:t>В народной школе </a:t>
            </a:r>
          </a:p>
          <a:p>
            <a:pPr algn="ctr">
              <a:spcAft>
                <a:spcPts val="600"/>
              </a:spcAft>
            </a:pPr>
            <a:r>
              <a:rPr lang="ru-RU" sz="2400" b="1" i="1" dirty="0" smtClean="0"/>
              <a:t>С. А. Рачинского»</a:t>
            </a:r>
            <a:r>
              <a:rPr lang="ru-RU" sz="2400" dirty="0" smtClean="0"/>
              <a:t>, 1895</a:t>
            </a:r>
          </a:p>
          <a:p>
            <a:pPr>
              <a:spcAft>
                <a:spcPts val="600"/>
              </a:spcAft>
            </a:pPr>
            <a:r>
              <a:rPr lang="ru-RU" sz="2400" dirty="0" smtClean="0"/>
              <a:t> </a:t>
            </a:r>
            <a:r>
              <a:rPr lang="ru-RU" sz="2200" i="1" dirty="0" smtClean="0"/>
              <a:t>(</a:t>
            </a:r>
            <a:r>
              <a:rPr lang="ru-RU" sz="2200" i="1" dirty="0"/>
              <a:t>хранится в Третьяковской </a:t>
            </a:r>
            <a:endParaRPr lang="ru-RU" sz="2200" i="1" dirty="0" smtClean="0"/>
          </a:p>
          <a:p>
            <a:pPr>
              <a:spcAft>
                <a:spcPts val="600"/>
              </a:spcAft>
            </a:pPr>
            <a:r>
              <a:rPr lang="ru-RU" sz="2200" i="1" dirty="0" smtClean="0"/>
              <a:t>Государственной </a:t>
            </a:r>
            <a:r>
              <a:rPr lang="ru-RU" sz="2200" i="1" dirty="0"/>
              <a:t>галерее). </a:t>
            </a:r>
            <a:endParaRPr lang="ru-RU" sz="2200" i="1" dirty="0" smtClean="0"/>
          </a:p>
          <a:p>
            <a:pPr>
              <a:spcAft>
                <a:spcPts val="600"/>
              </a:spcAft>
            </a:pPr>
            <a:r>
              <a:rPr lang="ru-RU" sz="2200" i="1" dirty="0" smtClean="0"/>
              <a:t>Художник</a:t>
            </a:r>
            <a:r>
              <a:rPr lang="ru-RU" sz="2200" i="1" dirty="0"/>
              <a:t>, сам в прошлом </a:t>
            </a:r>
            <a:endParaRPr lang="ru-RU" sz="2200" i="1" dirty="0" smtClean="0"/>
          </a:p>
          <a:p>
            <a:pPr>
              <a:spcAft>
                <a:spcPts val="600"/>
              </a:spcAft>
            </a:pPr>
            <a:r>
              <a:rPr lang="ru-RU" sz="2200" i="1" dirty="0" smtClean="0"/>
              <a:t>ученик Сергея Александровича</a:t>
            </a:r>
          </a:p>
          <a:p>
            <a:pPr>
              <a:spcAft>
                <a:spcPts val="600"/>
              </a:spcAft>
            </a:pPr>
            <a:r>
              <a:rPr lang="ru-RU" sz="2200" i="1" dirty="0" smtClean="0"/>
              <a:t> </a:t>
            </a:r>
            <a:r>
              <a:rPr lang="ru-RU" sz="2200" i="1" dirty="0"/>
              <a:t>Рачинского, изобразил </a:t>
            </a:r>
            <a:endParaRPr lang="ru-RU" sz="2200" i="1" dirty="0" smtClean="0"/>
          </a:p>
          <a:p>
            <a:pPr>
              <a:spcAft>
                <a:spcPts val="600"/>
              </a:spcAft>
            </a:pPr>
            <a:r>
              <a:rPr lang="ru-RU" sz="2200" i="1" dirty="0" smtClean="0"/>
              <a:t>обычный </a:t>
            </a:r>
            <a:r>
              <a:rPr lang="ru-RU" sz="2200" i="1" dirty="0"/>
              <a:t>урок в школе села </a:t>
            </a:r>
            <a:endParaRPr lang="ru-RU" sz="2200" i="1" dirty="0" smtClean="0"/>
          </a:p>
          <a:p>
            <a:pPr>
              <a:spcAft>
                <a:spcPts val="600"/>
              </a:spcAft>
            </a:pPr>
            <a:r>
              <a:rPr lang="ru-RU" sz="2200" i="1" dirty="0" smtClean="0"/>
              <a:t>Татеево.</a:t>
            </a:r>
            <a:endParaRPr lang="ru-RU" sz="2200" dirty="0"/>
          </a:p>
        </p:txBody>
      </p:sp>
      <p:pic>
        <p:nvPicPr>
          <p:cNvPr id="3" name="Рисунок 2" descr="Богданов-Бельский. Устный счёт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571480"/>
            <a:ext cx="3643338" cy="50720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000100" y="928670"/>
          <a:ext cx="7358114" cy="4000528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73581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0005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 smtClean="0"/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 smtClean="0"/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 smtClean="0"/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 smtClean="0"/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 smtClean="0"/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/>
                        <a:t>                                                                                             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1500166" y="2428868"/>
            <a:ext cx="2071702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2400" b="1" i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Ничего </a:t>
            </a:r>
            <a:endParaRPr lang="ru-RU" sz="2400" b="1" i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не </a:t>
            </a:r>
            <a:r>
              <a:rPr lang="ru-RU" sz="2400" b="1" i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понял</a:t>
            </a:r>
          </a:p>
        </p:txBody>
      </p:sp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1714480" y="1142984"/>
            <a:ext cx="2444852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24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Получил удовольствие</a:t>
            </a:r>
            <a:endParaRPr lang="ru-RU" sz="2400" b="1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714612" y="3857628"/>
            <a:ext cx="1658464" cy="6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ru-RU" sz="2400" b="1" i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Удивился</a:t>
            </a: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5143504" y="1142984"/>
            <a:ext cx="2428892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2400" b="1" i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Узнал что-то новое</a:t>
            </a: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5000628" y="3857628"/>
            <a:ext cx="2071702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2400" b="1" i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Расстроился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5753121" y="2571745"/>
            <a:ext cx="1819275" cy="785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2400" b="1" i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Научился</a:t>
            </a:r>
          </a:p>
        </p:txBody>
      </p:sp>
      <p:sp>
        <p:nvSpPr>
          <p:cNvPr id="9" name="Солнце 8"/>
          <p:cNvSpPr/>
          <p:nvPr/>
        </p:nvSpPr>
        <p:spPr>
          <a:xfrm>
            <a:off x="4000496" y="2000240"/>
            <a:ext cx="1500198" cy="1571636"/>
          </a:xfrm>
          <a:prstGeom prst="sun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4500562" y="2363924"/>
            <a:ext cx="571504" cy="70788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000" b="1" spc="50" dirty="0" smtClean="0">
                <a:ln w="11430">
                  <a:solidFill>
                    <a:srgbClr val="A40000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Я</a:t>
            </a:r>
            <a:endParaRPr lang="ru-RU" sz="4000" b="1" spc="50" dirty="0">
              <a:ln w="11430">
                <a:solidFill>
                  <a:srgbClr val="A40000"/>
                </a:solidFill>
              </a:ln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WordArt 2"/>
          <p:cNvSpPr>
            <a:spLocks noChangeArrowheads="1" noChangeShapeType="1" noTextEdit="1"/>
          </p:cNvSpPr>
          <p:nvPr/>
        </p:nvSpPr>
        <p:spPr bwMode="auto">
          <a:xfrm>
            <a:off x="571472" y="1997311"/>
            <a:ext cx="8054316" cy="1717441"/>
          </a:xfrm>
          <a:prstGeom prst="rect">
            <a:avLst/>
          </a:prstGeom>
        </p:spPr>
        <p:txBody>
          <a:bodyPr wrap="none" fromWordArt="1">
            <a:prstTxWarp prst="textWave1">
              <a:avLst/>
            </a:prstTxWarp>
          </a:bodyPr>
          <a:lstStyle/>
          <a:p>
            <a:pPr algn="ctr"/>
            <a:r>
              <a:rPr lang="ru-RU" sz="5400" i="1" kern="10" dirty="0" smtClean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20000"/>
                    </a:gs>
                    <a:gs pos="100000">
                      <a:srgbClr val="A20000"/>
                    </a:gs>
                  </a:gsLst>
                  <a:lin ang="5400000" scaled="1"/>
                </a:gradFill>
                <a:latin typeface="Georgia"/>
              </a:rPr>
              <a:t>Спасибо за внимание !</a:t>
            </a:r>
            <a:endParaRPr lang="ru-RU" sz="5400" i="1" kern="10" dirty="0">
              <a:ln w="9525">
                <a:solidFill>
                  <a:srgbClr val="8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20000"/>
                  </a:gs>
                  <a:gs pos="100000">
                    <a:srgbClr val="A20000"/>
                  </a:gs>
                </a:gsLst>
                <a:lin ang="5400000" scaled="1"/>
              </a:gradFill>
              <a:latin typeface="Georg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700"/>
                            </p:stCondLst>
                            <p:childTnLst>
                              <p:par>
                                <p:cTn id="12" presetID="34" presetClass="emph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3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400"/>
                            </p:stCondLst>
                            <p:childTnLst>
                              <p:par>
                                <p:cTn id="19" presetID="34" presetClass="emph" presetSubtype="0" fill="hold" grpId="2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0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4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100"/>
                            </p:stCondLst>
                            <p:childTnLst>
                              <p:par>
                                <p:cTn id="26" presetID="34" presetClass="emph" presetSubtype="0" fill="hold" grpId="3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7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9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0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1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3" grpId="3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F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Freeform 37" descr="Уголки">
            <a:hlinkClick r:id="rId4" action="ppaction://hlinksldjump"/>
          </p:cNvPr>
          <p:cNvSpPr>
            <a:spLocks/>
          </p:cNvSpPr>
          <p:nvPr/>
        </p:nvSpPr>
        <p:spPr bwMode="auto">
          <a:xfrm>
            <a:off x="-36513" y="4868863"/>
            <a:ext cx="9196388" cy="2287587"/>
          </a:xfrm>
          <a:custGeom>
            <a:avLst/>
            <a:gdLst>
              <a:gd name="T0" fmla="*/ 0 w 5793"/>
              <a:gd name="T1" fmla="*/ 2147483647 h 1296"/>
              <a:gd name="T2" fmla="*/ 40322501 w 5793"/>
              <a:gd name="T3" fmla="*/ 2147483647 h 1296"/>
              <a:gd name="T4" fmla="*/ 161290004 w 5793"/>
              <a:gd name="T5" fmla="*/ 2147483647 h 1296"/>
              <a:gd name="T6" fmla="*/ 282257519 w 5793"/>
              <a:gd name="T7" fmla="*/ 2147483647 h 1296"/>
              <a:gd name="T8" fmla="*/ 524192550 w 5793"/>
              <a:gd name="T9" fmla="*/ 2147483647 h 1296"/>
              <a:gd name="T10" fmla="*/ 826611215 w 5793"/>
              <a:gd name="T11" fmla="*/ 1944150796 h 1296"/>
              <a:gd name="T12" fmla="*/ 947578879 w 5793"/>
              <a:gd name="T13" fmla="*/ 1794599411 h 1296"/>
              <a:gd name="T14" fmla="*/ 1088707589 w 5793"/>
              <a:gd name="T15" fmla="*/ 1694900547 h 1296"/>
              <a:gd name="T16" fmla="*/ 1411287498 w 5793"/>
              <a:gd name="T17" fmla="*/ 1445650739 h 1296"/>
              <a:gd name="T18" fmla="*/ 1633061185 w 5793"/>
              <a:gd name="T19" fmla="*/ 1395800424 h 1296"/>
              <a:gd name="T20" fmla="*/ 1814512781 w 5793"/>
              <a:gd name="T21" fmla="*/ 1196400931 h 1296"/>
              <a:gd name="T22" fmla="*/ 2147483647 w 5793"/>
              <a:gd name="T23" fmla="*/ 1021924830 h 1296"/>
              <a:gd name="T24" fmla="*/ 2147483647 w 5793"/>
              <a:gd name="T25" fmla="*/ 548350151 h 1296"/>
              <a:gd name="T26" fmla="*/ 2147483647 w 5793"/>
              <a:gd name="T27" fmla="*/ 473574679 h 1296"/>
              <a:gd name="T28" fmla="*/ 2147483647 w 5793"/>
              <a:gd name="T29" fmla="*/ 199399548 h 1296"/>
              <a:gd name="T30" fmla="*/ 2147483647 w 5793"/>
              <a:gd name="T31" fmla="*/ 124625842 h 1296"/>
              <a:gd name="T32" fmla="*/ 2147483647 w 5793"/>
              <a:gd name="T33" fmla="*/ 149549234 h 1296"/>
              <a:gd name="T34" fmla="*/ 2147483647 w 5793"/>
              <a:gd name="T35" fmla="*/ 224324706 h 1296"/>
              <a:gd name="T36" fmla="*/ 2147483647 w 5793"/>
              <a:gd name="T37" fmla="*/ 149549234 h 1296"/>
              <a:gd name="T38" fmla="*/ 2147483647 w 5793"/>
              <a:gd name="T39" fmla="*/ 74775499 h 1296"/>
              <a:gd name="T40" fmla="*/ 2147483647 w 5793"/>
              <a:gd name="T41" fmla="*/ 99700657 h 1296"/>
              <a:gd name="T42" fmla="*/ 2147483647 w 5793"/>
              <a:gd name="T43" fmla="*/ 174474391 h 1296"/>
              <a:gd name="T44" fmla="*/ 2147483647 w 5793"/>
              <a:gd name="T45" fmla="*/ 324025390 h 1296"/>
              <a:gd name="T46" fmla="*/ 2147483647 w 5793"/>
              <a:gd name="T47" fmla="*/ 348950547 h 1296"/>
              <a:gd name="T48" fmla="*/ 2147483647 w 5793"/>
              <a:gd name="T49" fmla="*/ 473574679 h 1296"/>
              <a:gd name="T50" fmla="*/ 2147483647 w 5793"/>
              <a:gd name="T51" fmla="*/ 623125623 h 1296"/>
              <a:gd name="T52" fmla="*/ 2147483647 w 5793"/>
              <a:gd name="T53" fmla="*/ 623125623 h 1296"/>
              <a:gd name="T54" fmla="*/ 2147483647 w 5793"/>
              <a:gd name="T55" fmla="*/ 672974172 h 1296"/>
              <a:gd name="T56" fmla="*/ 2147483647 w 5793"/>
              <a:gd name="T57" fmla="*/ 847450273 h 1296"/>
              <a:gd name="T58" fmla="*/ 2147483647 w 5793"/>
              <a:gd name="T59" fmla="*/ 1046849987 h 1296"/>
              <a:gd name="T60" fmla="*/ 2147483647 w 5793"/>
              <a:gd name="T61" fmla="*/ 1171475774 h 1296"/>
              <a:gd name="T62" fmla="*/ 2147483647 w 5793"/>
              <a:gd name="T63" fmla="*/ 1271174638 h 1296"/>
              <a:gd name="T64" fmla="*/ 2147483647 w 5793"/>
              <a:gd name="T65" fmla="*/ 1545349603 h 1296"/>
              <a:gd name="T66" fmla="*/ 2147483647 w 5793"/>
              <a:gd name="T67" fmla="*/ 1969075953 h 1296"/>
              <a:gd name="T68" fmla="*/ 2147483647 w 5793"/>
              <a:gd name="T69" fmla="*/ 2043849660 h 1296"/>
              <a:gd name="T70" fmla="*/ 2147483647 w 5793"/>
              <a:gd name="T71" fmla="*/ 2143550289 h 1296"/>
              <a:gd name="T72" fmla="*/ 2147483647 w 5793"/>
              <a:gd name="T73" fmla="*/ 2147483647 h 1296"/>
              <a:gd name="T74" fmla="*/ 2147483647 w 5793"/>
              <a:gd name="T75" fmla="*/ 2147483647 h 1296"/>
              <a:gd name="T76" fmla="*/ 2147483647 w 5793"/>
              <a:gd name="T77" fmla="*/ 2147483647 h 1296"/>
              <a:gd name="T78" fmla="*/ 2147483647 w 5793"/>
              <a:gd name="T79" fmla="*/ 2147483647 h 1296"/>
              <a:gd name="T80" fmla="*/ 2147483647 w 5793"/>
              <a:gd name="T81" fmla="*/ 2147483647 h 1296"/>
              <a:gd name="T82" fmla="*/ 2147483647 w 5793"/>
              <a:gd name="T83" fmla="*/ 2147483647 h 1296"/>
              <a:gd name="T84" fmla="*/ 2147483647 w 5793"/>
              <a:gd name="T85" fmla="*/ 2147483647 h 1296"/>
              <a:gd name="T86" fmla="*/ 2147483647 w 5793"/>
              <a:gd name="T87" fmla="*/ 2147483647 h 1296"/>
              <a:gd name="T88" fmla="*/ 2147483647 w 5793"/>
              <a:gd name="T89" fmla="*/ 2147483647 h 1296"/>
              <a:gd name="T90" fmla="*/ 665321260 w 5793"/>
              <a:gd name="T91" fmla="*/ 2147483647 h 1296"/>
              <a:gd name="T92" fmla="*/ 0 w 5793"/>
              <a:gd name="T93" fmla="*/ 2147483647 h 129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5793"/>
              <a:gd name="T142" fmla="*/ 0 h 1296"/>
              <a:gd name="T143" fmla="*/ 5793 w 5793"/>
              <a:gd name="T144" fmla="*/ 1296 h 129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5793" h="1296">
                <a:moveTo>
                  <a:pt x="0" y="1144"/>
                </a:moveTo>
                <a:cubicBezTo>
                  <a:pt x="5" y="1125"/>
                  <a:pt x="14" y="1107"/>
                  <a:pt x="16" y="1088"/>
                </a:cubicBezTo>
                <a:cubicBezTo>
                  <a:pt x="28" y="991"/>
                  <a:pt x="9" y="991"/>
                  <a:pt x="64" y="936"/>
                </a:cubicBezTo>
                <a:cubicBezTo>
                  <a:pt x="79" y="891"/>
                  <a:pt x="72" y="851"/>
                  <a:pt x="112" y="824"/>
                </a:cubicBezTo>
                <a:cubicBezTo>
                  <a:pt x="129" y="774"/>
                  <a:pt x="165" y="740"/>
                  <a:pt x="208" y="712"/>
                </a:cubicBezTo>
                <a:cubicBezTo>
                  <a:pt x="247" y="654"/>
                  <a:pt x="275" y="657"/>
                  <a:pt x="328" y="624"/>
                </a:cubicBezTo>
                <a:cubicBezTo>
                  <a:pt x="398" y="580"/>
                  <a:pt x="331" y="621"/>
                  <a:pt x="376" y="576"/>
                </a:cubicBezTo>
                <a:cubicBezTo>
                  <a:pt x="390" y="562"/>
                  <a:pt x="416" y="553"/>
                  <a:pt x="432" y="544"/>
                </a:cubicBezTo>
                <a:cubicBezTo>
                  <a:pt x="475" y="518"/>
                  <a:pt x="519" y="492"/>
                  <a:pt x="560" y="464"/>
                </a:cubicBezTo>
                <a:cubicBezTo>
                  <a:pt x="585" y="447"/>
                  <a:pt x="619" y="454"/>
                  <a:pt x="648" y="448"/>
                </a:cubicBezTo>
                <a:cubicBezTo>
                  <a:pt x="675" y="430"/>
                  <a:pt x="691" y="398"/>
                  <a:pt x="720" y="384"/>
                </a:cubicBezTo>
                <a:cubicBezTo>
                  <a:pt x="774" y="357"/>
                  <a:pt x="832" y="350"/>
                  <a:pt x="888" y="328"/>
                </a:cubicBezTo>
                <a:cubicBezTo>
                  <a:pt x="978" y="194"/>
                  <a:pt x="1157" y="184"/>
                  <a:pt x="1304" y="176"/>
                </a:cubicBezTo>
                <a:cubicBezTo>
                  <a:pt x="1336" y="165"/>
                  <a:pt x="1367" y="159"/>
                  <a:pt x="1400" y="152"/>
                </a:cubicBezTo>
                <a:cubicBezTo>
                  <a:pt x="1525" y="89"/>
                  <a:pt x="1608" y="81"/>
                  <a:pt x="1752" y="64"/>
                </a:cubicBezTo>
                <a:cubicBezTo>
                  <a:pt x="1795" y="59"/>
                  <a:pt x="1837" y="46"/>
                  <a:pt x="1880" y="40"/>
                </a:cubicBezTo>
                <a:cubicBezTo>
                  <a:pt x="2001" y="0"/>
                  <a:pt x="2207" y="41"/>
                  <a:pt x="2344" y="48"/>
                </a:cubicBezTo>
                <a:cubicBezTo>
                  <a:pt x="2373" y="58"/>
                  <a:pt x="2432" y="72"/>
                  <a:pt x="2432" y="72"/>
                </a:cubicBezTo>
                <a:cubicBezTo>
                  <a:pt x="2632" y="68"/>
                  <a:pt x="2807" y="61"/>
                  <a:pt x="3000" y="48"/>
                </a:cubicBezTo>
                <a:cubicBezTo>
                  <a:pt x="3073" y="24"/>
                  <a:pt x="3158" y="28"/>
                  <a:pt x="3232" y="24"/>
                </a:cubicBezTo>
                <a:cubicBezTo>
                  <a:pt x="3269" y="27"/>
                  <a:pt x="3308" y="23"/>
                  <a:pt x="3344" y="32"/>
                </a:cubicBezTo>
                <a:cubicBezTo>
                  <a:pt x="3355" y="35"/>
                  <a:pt x="3359" y="50"/>
                  <a:pt x="3368" y="56"/>
                </a:cubicBezTo>
                <a:cubicBezTo>
                  <a:pt x="3395" y="74"/>
                  <a:pt x="3456" y="101"/>
                  <a:pt x="3488" y="104"/>
                </a:cubicBezTo>
                <a:cubicBezTo>
                  <a:pt x="3568" y="111"/>
                  <a:pt x="3648" y="109"/>
                  <a:pt x="3728" y="112"/>
                </a:cubicBezTo>
                <a:cubicBezTo>
                  <a:pt x="3894" y="153"/>
                  <a:pt x="3907" y="146"/>
                  <a:pt x="4144" y="152"/>
                </a:cubicBezTo>
                <a:cubicBezTo>
                  <a:pt x="4197" y="178"/>
                  <a:pt x="4246" y="190"/>
                  <a:pt x="4304" y="200"/>
                </a:cubicBezTo>
                <a:cubicBezTo>
                  <a:pt x="4394" y="185"/>
                  <a:pt x="4380" y="184"/>
                  <a:pt x="4520" y="200"/>
                </a:cubicBezTo>
                <a:cubicBezTo>
                  <a:pt x="4534" y="202"/>
                  <a:pt x="4547" y="211"/>
                  <a:pt x="4560" y="216"/>
                </a:cubicBezTo>
                <a:cubicBezTo>
                  <a:pt x="4623" y="239"/>
                  <a:pt x="4686" y="259"/>
                  <a:pt x="4752" y="272"/>
                </a:cubicBezTo>
                <a:cubicBezTo>
                  <a:pt x="4804" y="324"/>
                  <a:pt x="4873" y="329"/>
                  <a:pt x="4944" y="336"/>
                </a:cubicBezTo>
                <a:cubicBezTo>
                  <a:pt x="4994" y="353"/>
                  <a:pt x="4943" y="329"/>
                  <a:pt x="4984" y="376"/>
                </a:cubicBezTo>
                <a:cubicBezTo>
                  <a:pt x="4995" y="389"/>
                  <a:pt x="5012" y="396"/>
                  <a:pt x="5024" y="408"/>
                </a:cubicBezTo>
                <a:cubicBezTo>
                  <a:pt x="5050" y="434"/>
                  <a:pt x="5069" y="469"/>
                  <a:pt x="5096" y="496"/>
                </a:cubicBezTo>
                <a:cubicBezTo>
                  <a:pt x="5107" y="528"/>
                  <a:pt x="5161" y="611"/>
                  <a:pt x="5192" y="632"/>
                </a:cubicBezTo>
                <a:cubicBezTo>
                  <a:pt x="5209" y="643"/>
                  <a:pt x="5230" y="646"/>
                  <a:pt x="5248" y="656"/>
                </a:cubicBezTo>
                <a:cubicBezTo>
                  <a:pt x="5267" y="667"/>
                  <a:pt x="5286" y="677"/>
                  <a:pt x="5304" y="688"/>
                </a:cubicBezTo>
                <a:cubicBezTo>
                  <a:pt x="5320" y="698"/>
                  <a:pt x="5352" y="720"/>
                  <a:pt x="5352" y="720"/>
                </a:cubicBezTo>
                <a:cubicBezTo>
                  <a:pt x="5398" y="790"/>
                  <a:pt x="5431" y="774"/>
                  <a:pt x="5504" y="792"/>
                </a:cubicBezTo>
                <a:cubicBezTo>
                  <a:pt x="5520" y="803"/>
                  <a:pt x="5536" y="813"/>
                  <a:pt x="5552" y="824"/>
                </a:cubicBezTo>
                <a:cubicBezTo>
                  <a:pt x="5660" y="896"/>
                  <a:pt x="5558" y="858"/>
                  <a:pt x="5624" y="880"/>
                </a:cubicBezTo>
                <a:cubicBezTo>
                  <a:pt x="5641" y="930"/>
                  <a:pt x="5659" y="986"/>
                  <a:pt x="5704" y="1016"/>
                </a:cubicBezTo>
                <a:cubicBezTo>
                  <a:pt x="5731" y="1098"/>
                  <a:pt x="5684" y="1083"/>
                  <a:pt x="5784" y="1096"/>
                </a:cubicBezTo>
                <a:cubicBezTo>
                  <a:pt x="5755" y="1296"/>
                  <a:pt x="5793" y="1164"/>
                  <a:pt x="5336" y="1168"/>
                </a:cubicBezTo>
                <a:cubicBezTo>
                  <a:pt x="4920" y="1172"/>
                  <a:pt x="4504" y="1156"/>
                  <a:pt x="4088" y="1152"/>
                </a:cubicBezTo>
                <a:cubicBezTo>
                  <a:pt x="3663" y="1119"/>
                  <a:pt x="3265" y="1140"/>
                  <a:pt x="2824" y="1144"/>
                </a:cubicBezTo>
                <a:cubicBezTo>
                  <a:pt x="1971" y="1141"/>
                  <a:pt x="1117" y="1141"/>
                  <a:pt x="264" y="1136"/>
                </a:cubicBezTo>
                <a:cubicBezTo>
                  <a:pt x="201" y="1136"/>
                  <a:pt x="0" y="1109"/>
                  <a:pt x="0" y="1096"/>
                </a:cubicBezTo>
              </a:path>
            </a:pathLst>
          </a:custGeom>
          <a:pattFill prst="divot">
            <a:fgClr>
              <a:srgbClr val="00FF00"/>
            </a:fgClr>
            <a:bgClr>
              <a:srgbClr val="BFEFBF"/>
            </a:bgClr>
          </a:patt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4098" name="Picture 2" descr="ddd0fc32575ct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94000" y="1916113"/>
            <a:ext cx="3217863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0" name="AutoShape 4"/>
          <p:cNvSpPr>
            <a:spLocks noChangeArrowheads="1"/>
          </p:cNvSpPr>
          <p:nvPr/>
        </p:nvSpPr>
        <p:spPr bwMode="auto">
          <a:xfrm rot="-4715050">
            <a:off x="172244" y="5091907"/>
            <a:ext cx="1347787" cy="901700"/>
          </a:xfrm>
          <a:prstGeom prst="cloudCallout">
            <a:avLst>
              <a:gd name="adj1" fmla="val -34227"/>
              <a:gd name="adj2" fmla="val 14093"/>
            </a:avLst>
          </a:prstGeom>
          <a:gradFill rotWithShape="1">
            <a:gsLst>
              <a:gs pos="0">
                <a:srgbClr val="00003B"/>
              </a:gs>
              <a:gs pos="100000">
                <a:srgbClr val="00008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vert="eaVert"/>
          <a:lstStyle/>
          <a:p>
            <a:pPr algn="ctr"/>
            <a:endParaRPr lang="ru-RU"/>
          </a:p>
        </p:txBody>
      </p:sp>
      <p:sp>
        <p:nvSpPr>
          <p:cNvPr id="4101" name="Oval 5"/>
          <p:cNvSpPr>
            <a:spLocks noChangeArrowheads="1"/>
          </p:cNvSpPr>
          <p:nvPr/>
        </p:nvSpPr>
        <p:spPr bwMode="auto">
          <a:xfrm>
            <a:off x="7235825" y="188913"/>
            <a:ext cx="1511300" cy="1511300"/>
          </a:xfrm>
          <a:prstGeom prst="ellipse">
            <a:avLst/>
          </a:prstGeom>
          <a:gradFill rotWithShape="1">
            <a:gsLst>
              <a:gs pos="0">
                <a:srgbClr val="FFFF00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4102" name="AutoShape 6"/>
          <p:cNvSpPr>
            <a:spLocks noChangeArrowheads="1"/>
          </p:cNvSpPr>
          <p:nvPr/>
        </p:nvSpPr>
        <p:spPr bwMode="auto">
          <a:xfrm rot="-4715050">
            <a:off x="172244" y="3004344"/>
            <a:ext cx="1347788" cy="901700"/>
          </a:xfrm>
          <a:prstGeom prst="cloudCallout">
            <a:avLst>
              <a:gd name="adj1" fmla="val -34227"/>
              <a:gd name="adj2" fmla="val 14093"/>
            </a:avLst>
          </a:prstGeom>
          <a:gradFill rotWithShape="1">
            <a:gsLst>
              <a:gs pos="0">
                <a:srgbClr val="181847"/>
              </a:gs>
              <a:gs pos="100000">
                <a:srgbClr val="333399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vert="eaVert"/>
          <a:lstStyle/>
          <a:p>
            <a:pPr algn="ctr"/>
            <a:endParaRPr lang="ru-RU"/>
          </a:p>
        </p:txBody>
      </p:sp>
      <p:sp>
        <p:nvSpPr>
          <p:cNvPr id="4103" name="AutoShape 7"/>
          <p:cNvSpPr>
            <a:spLocks noChangeArrowheads="1"/>
          </p:cNvSpPr>
          <p:nvPr/>
        </p:nvSpPr>
        <p:spPr bwMode="auto">
          <a:xfrm rot="-4715050">
            <a:off x="172244" y="699294"/>
            <a:ext cx="1347788" cy="901700"/>
          </a:xfrm>
          <a:prstGeom prst="cloudCallout">
            <a:avLst>
              <a:gd name="adj1" fmla="val -34227"/>
              <a:gd name="adj2" fmla="val 14093"/>
            </a:avLst>
          </a:prstGeom>
          <a:gradFill rotWithShape="1">
            <a:gsLst>
              <a:gs pos="0">
                <a:schemeClr val="accent2"/>
              </a:gs>
              <a:gs pos="100000">
                <a:srgbClr val="4618F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vert="eaVert"/>
          <a:lstStyle/>
          <a:p>
            <a:pPr algn="ctr"/>
            <a:endParaRPr lang="ru-RU"/>
          </a:p>
        </p:txBody>
      </p:sp>
      <p:sp>
        <p:nvSpPr>
          <p:cNvPr id="4104" name="AutoShape 8"/>
          <p:cNvSpPr>
            <a:spLocks noChangeArrowheads="1"/>
          </p:cNvSpPr>
          <p:nvPr/>
        </p:nvSpPr>
        <p:spPr bwMode="auto">
          <a:xfrm rot="551848">
            <a:off x="1763713" y="260350"/>
            <a:ext cx="1347787" cy="901700"/>
          </a:xfrm>
          <a:prstGeom prst="cloudCallout">
            <a:avLst>
              <a:gd name="adj1" fmla="val -34227"/>
              <a:gd name="adj2" fmla="val 14093"/>
            </a:avLst>
          </a:prstGeom>
          <a:gradFill rotWithShape="1">
            <a:gsLst>
              <a:gs pos="0">
                <a:schemeClr val="accent2"/>
              </a:gs>
              <a:gs pos="100000">
                <a:srgbClr val="4EE8F8"/>
              </a:gs>
            </a:gsLst>
            <a:lin ang="5400000" scaled="1"/>
          </a:gra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4105" name="AutoShape 9"/>
          <p:cNvSpPr>
            <a:spLocks noChangeArrowheads="1"/>
          </p:cNvSpPr>
          <p:nvPr/>
        </p:nvSpPr>
        <p:spPr bwMode="auto">
          <a:xfrm rot="551848">
            <a:off x="3995738" y="260350"/>
            <a:ext cx="1347787" cy="901700"/>
          </a:xfrm>
          <a:prstGeom prst="cloudCallout">
            <a:avLst>
              <a:gd name="adj1" fmla="val -34227"/>
              <a:gd name="adj2" fmla="val 14093"/>
            </a:avLst>
          </a:prstGeom>
          <a:gradFill rotWithShape="1">
            <a:gsLst>
              <a:gs pos="0">
                <a:srgbClr val="6E74EE"/>
              </a:gs>
              <a:gs pos="100000">
                <a:srgbClr val="4EE8F8"/>
              </a:gs>
            </a:gsLst>
            <a:lin ang="5400000" scaled="1"/>
          </a:gra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4106" name="AutoShape 10"/>
          <p:cNvSpPr>
            <a:spLocks noChangeArrowheads="1"/>
          </p:cNvSpPr>
          <p:nvPr/>
        </p:nvSpPr>
        <p:spPr bwMode="auto">
          <a:xfrm rot="551848">
            <a:off x="6227763" y="260350"/>
            <a:ext cx="1347787" cy="901700"/>
          </a:xfrm>
          <a:prstGeom prst="cloudCallout">
            <a:avLst>
              <a:gd name="adj1" fmla="val -34227"/>
              <a:gd name="adj2" fmla="val 14093"/>
            </a:avLst>
          </a:prstGeom>
          <a:gradFill rotWithShape="1">
            <a:gsLst>
              <a:gs pos="0">
                <a:srgbClr val="6E74EE"/>
              </a:gs>
              <a:gs pos="100000">
                <a:schemeClr val="accent1"/>
              </a:gs>
            </a:gsLst>
            <a:lin ang="5400000" scaled="1"/>
          </a:gra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4107" name="AutoShape 11"/>
          <p:cNvSpPr>
            <a:spLocks noChangeArrowheads="1"/>
          </p:cNvSpPr>
          <p:nvPr/>
        </p:nvSpPr>
        <p:spPr bwMode="auto">
          <a:xfrm rot="6170213">
            <a:off x="7733506" y="772319"/>
            <a:ext cx="1347788" cy="901700"/>
          </a:xfrm>
          <a:prstGeom prst="cloudCallout">
            <a:avLst>
              <a:gd name="adj1" fmla="val -34227"/>
              <a:gd name="adj2" fmla="val 14093"/>
            </a:avLst>
          </a:prstGeom>
          <a:gradFill rotWithShape="1">
            <a:gsLst>
              <a:gs pos="0">
                <a:srgbClr val="3366FF"/>
              </a:gs>
              <a:gs pos="50000">
                <a:schemeClr val="accent1"/>
              </a:gs>
              <a:gs pos="100000">
                <a:srgbClr val="3366FF"/>
              </a:gs>
            </a:gsLst>
            <a:lin ang="5400000" scaled="1"/>
          </a:gradFill>
          <a:ln w="9525">
            <a:solidFill>
              <a:schemeClr val="accent2"/>
            </a:solidFill>
            <a:round/>
            <a:headEnd/>
            <a:tailEnd/>
          </a:ln>
          <a:effectLst/>
        </p:spPr>
        <p:txBody>
          <a:bodyPr rot="10800000" vert="eaVert"/>
          <a:lstStyle/>
          <a:p>
            <a:pPr algn="ctr">
              <a:defRPr/>
            </a:pPr>
            <a:endParaRPr lang="ru-RU">
              <a:latin typeface="Arial" charset="0"/>
            </a:endParaRPr>
          </a:p>
        </p:txBody>
      </p:sp>
      <p:sp>
        <p:nvSpPr>
          <p:cNvPr id="4108" name="AutoShape 12"/>
          <p:cNvSpPr>
            <a:spLocks noChangeArrowheads="1"/>
          </p:cNvSpPr>
          <p:nvPr/>
        </p:nvSpPr>
        <p:spPr bwMode="auto">
          <a:xfrm rot="6170213">
            <a:off x="7733506" y="3075782"/>
            <a:ext cx="1347787" cy="901700"/>
          </a:xfrm>
          <a:prstGeom prst="cloudCallout">
            <a:avLst>
              <a:gd name="adj1" fmla="val -34227"/>
              <a:gd name="adj2" fmla="val 14093"/>
            </a:avLst>
          </a:prstGeom>
          <a:gradFill rotWithShape="1">
            <a:gsLst>
              <a:gs pos="0">
                <a:schemeClr val="bg1"/>
              </a:gs>
              <a:gs pos="100000">
                <a:srgbClr val="4618F0"/>
              </a:gs>
            </a:gsLst>
            <a:lin ang="2700000" scaled="1"/>
          </a:gradFill>
          <a:ln w="9525">
            <a:solidFill>
              <a:schemeClr val="accent2"/>
            </a:solidFill>
            <a:round/>
            <a:headEnd/>
            <a:tailEnd/>
          </a:ln>
        </p:spPr>
        <p:txBody>
          <a:bodyPr rot="10800000" vert="eaVert"/>
          <a:lstStyle/>
          <a:p>
            <a:pPr algn="ctr"/>
            <a:endParaRPr lang="ru-RU"/>
          </a:p>
        </p:txBody>
      </p:sp>
      <p:sp>
        <p:nvSpPr>
          <p:cNvPr id="4109" name="AutoShape 13"/>
          <p:cNvSpPr>
            <a:spLocks noChangeArrowheads="1"/>
          </p:cNvSpPr>
          <p:nvPr/>
        </p:nvSpPr>
        <p:spPr bwMode="auto">
          <a:xfrm rot="6170213">
            <a:off x="7733506" y="5307807"/>
            <a:ext cx="1347787" cy="901700"/>
          </a:xfrm>
          <a:prstGeom prst="cloudCallout">
            <a:avLst>
              <a:gd name="adj1" fmla="val -34227"/>
              <a:gd name="adj2" fmla="val 14093"/>
            </a:avLst>
          </a:prstGeom>
          <a:gradFill rotWithShape="1">
            <a:gsLst>
              <a:gs pos="0">
                <a:schemeClr val="bg1"/>
              </a:gs>
              <a:gs pos="100000">
                <a:srgbClr val="3366FF"/>
              </a:gs>
            </a:gsLst>
            <a:lin ang="2700000" scaled="1"/>
          </a:gradFill>
          <a:ln w="9525">
            <a:solidFill>
              <a:schemeClr val="accent2"/>
            </a:solidFill>
            <a:round/>
            <a:headEnd/>
            <a:tailEnd/>
          </a:ln>
        </p:spPr>
        <p:txBody>
          <a:bodyPr rot="10800000" vert="eaVert"/>
          <a:lstStyle/>
          <a:p>
            <a:pPr algn="ctr"/>
            <a:endParaRPr lang="ru-RU"/>
          </a:p>
        </p:txBody>
      </p:sp>
      <p:sp>
        <p:nvSpPr>
          <p:cNvPr id="4110" name="AutoShape 14"/>
          <p:cNvSpPr>
            <a:spLocks noChangeArrowheads="1"/>
          </p:cNvSpPr>
          <p:nvPr/>
        </p:nvSpPr>
        <p:spPr bwMode="auto">
          <a:xfrm rot="-10406119">
            <a:off x="6156325" y="5876925"/>
            <a:ext cx="1347788" cy="901700"/>
          </a:xfrm>
          <a:prstGeom prst="cloudCallout">
            <a:avLst>
              <a:gd name="adj1" fmla="val -34227"/>
              <a:gd name="adj2" fmla="val 14093"/>
            </a:avLst>
          </a:prstGeom>
          <a:gradFill rotWithShape="1">
            <a:gsLst>
              <a:gs pos="0">
                <a:schemeClr val="bg1"/>
              </a:gs>
              <a:gs pos="100000">
                <a:srgbClr val="3366FF"/>
              </a:gs>
            </a:gsLst>
            <a:lin ang="18900000" scaled="1"/>
          </a:gradFill>
          <a:ln w="9525">
            <a:solidFill>
              <a:schemeClr val="accent2"/>
            </a:solidFill>
            <a:round/>
            <a:headEnd/>
            <a:tailEnd/>
          </a:ln>
        </p:spPr>
        <p:txBody>
          <a:bodyPr rot="10800000"/>
          <a:lstStyle/>
          <a:p>
            <a:pPr algn="ctr"/>
            <a:endParaRPr lang="ru-RU"/>
          </a:p>
        </p:txBody>
      </p:sp>
      <p:sp>
        <p:nvSpPr>
          <p:cNvPr id="4111" name="AutoShape 15"/>
          <p:cNvSpPr>
            <a:spLocks noChangeArrowheads="1"/>
          </p:cNvSpPr>
          <p:nvPr/>
        </p:nvSpPr>
        <p:spPr bwMode="auto">
          <a:xfrm rot="-10406119">
            <a:off x="4067175" y="5876925"/>
            <a:ext cx="1347788" cy="901700"/>
          </a:xfrm>
          <a:prstGeom prst="cloudCallout">
            <a:avLst>
              <a:gd name="adj1" fmla="val -34227"/>
              <a:gd name="adj2" fmla="val 14093"/>
            </a:avLst>
          </a:prstGeom>
          <a:gradFill rotWithShape="1">
            <a:gsLst>
              <a:gs pos="0">
                <a:schemeClr val="bg1"/>
              </a:gs>
              <a:gs pos="100000">
                <a:srgbClr val="33E6F9"/>
              </a:gs>
            </a:gsLst>
            <a:lin ang="18900000" scaled="1"/>
          </a:gradFill>
          <a:ln w="9525">
            <a:solidFill>
              <a:srgbClr val="000080"/>
            </a:solidFill>
            <a:round/>
            <a:headEnd/>
            <a:tailEnd/>
          </a:ln>
        </p:spPr>
        <p:txBody>
          <a:bodyPr rot="10800000"/>
          <a:lstStyle/>
          <a:p>
            <a:pPr algn="ctr"/>
            <a:endParaRPr lang="ru-RU"/>
          </a:p>
        </p:txBody>
      </p:sp>
      <p:pic>
        <p:nvPicPr>
          <p:cNvPr id="4112" name="Picture 16" descr="arg-blue-left-tr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940425" y="1341438"/>
            <a:ext cx="1190625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3" name="Picture 17" descr="ani-bird_red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627313" y="2708275"/>
            <a:ext cx="1439862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5" name="Picture 19" descr="b13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714625" y="5013325"/>
            <a:ext cx="1154113" cy="123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9" name="Picture 23" descr="b13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164388" y="5516563"/>
            <a:ext cx="1020762" cy="109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24" name="AutoShape 28"/>
          <p:cNvSpPr>
            <a:spLocks noChangeArrowheads="1"/>
          </p:cNvSpPr>
          <p:nvPr/>
        </p:nvSpPr>
        <p:spPr bwMode="auto">
          <a:xfrm>
            <a:off x="5435600" y="2636838"/>
            <a:ext cx="3384550" cy="1223962"/>
          </a:xfrm>
          <a:prstGeom prst="wedgeRoundRectCallout">
            <a:avLst>
              <a:gd name="adj1" fmla="val -72329"/>
              <a:gd name="adj2" fmla="val -10958"/>
              <a:gd name="adj3" fmla="val 16667"/>
            </a:avLst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4125" name="Text Box 29"/>
          <p:cNvSpPr txBox="1">
            <a:spLocks noChangeArrowheads="1"/>
          </p:cNvSpPr>
          <p:nvPr/>
        </p:nvSpPr>
        <p:spPr bwMode="auto">
          <a:xfrm>
            <a:off x="5508625" y="2781300"/>
            <a:ext cx="324008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 b="1">
                <a:solidFill>
                  <a:srgbClr val="008000"/>
                </a:solidFill>
                <a:latin typeface="Times New Roman" pitchFamily="18" charset="0"/>
              </a:rPr>
              <a:t>Ребята, берегите зрение!</a:t>
            </a:r>
          </a:p>
        </p:txBody>
      </p:sp>
      <p:pic>
        <p:nvPicPr>
          <p:cNvPr id="4128" name="Picture 32" descr="B_Fly31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7628801">
            <a:off x="1287463" y="2536825"/>
            <a:ext cx="1143000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9" name="Picture 33" descr="B_Fly21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 rot="-7959049">
            <a:off x="7138194" y="3599656"/>
            <a:ext cx="1368425" cy="1027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0" name="Picture 34" descr="B_Fly14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059113" y="2565400"/>
            <a:ext cx="1441450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1" name="Picture 35" descr="b11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1187450" y="5516563"/>
            <a:ext cx="995363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2" name="Picture 36" descr="b11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292725" y="5157788"/>
            <a:ext cx="995363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34" name="AutoShape 38"/>
          <p:cNvSpPr>
            <a:spLocks noChangeArrowheads="1"/>
          </p:cNvSpPr>
          <p:nvPr/>
        </p:nvSpPr>
        <p:spPr bwMode="auto">
          <a:xfrm rot="-10406119">
            <a:off x="1692275" y="5876925"/>
            <a:ext cx="1347788" cy="901700"/>
          </a:xfrm>
          <a:prstGeom prst="cloudCallout">
            <a:avLst>
              <a:gd name="adj1" fmla="val -34227"/>
              <a:gd name="adj2" fmla="val 14093"/>
            </a:avLst>
          </a:prstGeom>
          <a:gradFill rotWithShape="1">
            <a:gsLst>
              <a:gs pos="0">
                <a:schemeClr val="bg1"/>
              </a:gs>
              <a:gs pos="100000">
                <a:srgbClr val="33E6F9"/>
              </a:gs>
            </a:gsLst>
            <a:lin ang="5400000" scaled="1"/>
          </a:gradFill>
          <a:ln w="9525">
            <a:solidFill>
              <a:srgbClr val="000080"/>
            </a:solidFill>
            <a:round/>
            <a:headEnd/>
            <a:tailEnd/>
          </a:ln>
        </p:spPr>
        <p:txBody>
          <a:bodyPr rot="10800000"/>
          <a:lstStyle/>
          <a:p>
            <a:pPr algn="ctr"/>
            <a:endParaRPr lang="ru-RU"/>
          </a:p>
        </p:txBody>
      </p:sp>
      <p:pic>
        <p:nvPicPr>
          <p:cNvPr id="4136" name="Picture 40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rcRect/>
          <a:stretch>
            <a:fillRect/>
          </a:stretch>
        </p:blipFill>
        <p:spPr bwMode="auto">
          <a:xfrm>
            <a:off x="8839200" y="65532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1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1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000"/>
                            </p:stCondLst>
                            <p:childTnLst>
                              <p:par>
                                <p:cTn id="6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0"/>
                            </p:stCondLst>
                            <p:childTnLst>
                              <p:par>
                                <p:cTn id="7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1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000"/>
                            </p:stCondLst>
                            <p:childTnLst>
                              <p:par>
                                <p:cTn id="8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1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0"/>
                                        <p:tgtEl>
                                          <p:spTgt spid="4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3000"/>
                            </p:stCondLst>
                            <p:childTnLst>
                              <p:par>
                                <p:cTn id="92" presetID="35" presetClass="entr" presetSubtype="0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9000"/>
                            </p:stCondLst>
                            <p:childTnLst>
                              <p:par>
                                <p:cTn id="99" presetID="37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8 0.06806 L -0.18107 0.21528 C -0.21649 0.24861 -0.26927 0.26759 -0.32447 0.26759 C -0.38767 0.26759 -0.43784 0.24861 -0.47326 0.21528 L -0.64184 0.06806 " pathEditMode="relative" rAng="0" ptsTypes="FffFF">
                                      <p:cBhvr>
                                        <p:cTn id="100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500" y="10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1000"/>
                            </p:stCondLst>
                            <p:childTnLst>
                              <p:par>
                                <p:cTn id="102" presetID="44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5747 0.06806 L -0.48473 0.00533 C -0.44827 -0.00856 -0.3941 -0.01597 -0.3375 -0.01597 C -0.27292 -0.01597 -0.22153 -0.00856 -0.18507 0.00533 L -0.01181 0.06806 " pathEditMode="relative" rAng="0" ptsTypes="FffFF">
                                      <p:cBhvr>
                                        <p:cTn id="103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300" y="-4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3000"/>
                            </p:stCondLst>
                            <p:childTnLst>
                              <p:par>
                                <p:cTn id="10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6000"/>
                            </p:stCondLst>
                            <p:childTnLst>
                              <p:par>
                                <p:cTn id="110" presetID="10" presetClass="entr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29000"/>
                            </p:stCondLst>
                            <p:childTnLst>
                              <p:par>
                                <p:cTn id="11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1000"/>
                            </p:stCondLst>
                            <p:childTnLst>
                              <p:par>
                                <p:cTn id="11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3000"/>
                            </p:stCondLst>
                            <p:childTnLst>
                              <p:par>
                                <p:cTn id="124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5000"/>
                            </p:stCondLst>
                            <p:childTnLst>
                              <p:par>
                                <p:cTn id="129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7000"/>
                            </p:stCondLst>
                            <p:childTnLst>
                              <p:par>
                                <p:cTn id="1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4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38000"/>
                            </p:stCondLst>
                            <p:childTnLst>
                              <p:par>
                                <p:cTn id="1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39000"/>
                            </p:stCondLst>
                            <p:childTnLst>
                              <p:par>
                                <p:cTn id="1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4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0000"/>
                            </p:stCondLst>
                            <p:childTnLst>
                              <p:par>
                                <p:cTn id="1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4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410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4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0" presetClass="entr" presetSubtype="0" repeatCount="3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4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44000"/>
                            </p:stCondLst>
                            <p:childTnLst>
                              <p:par>
                                <p:cTn id="15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1000"/>
                                        <p:tgtEl>
                                          <p:spTgt spid="4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1000"/>
                                        <p:tgtEl>
                                          <p:spTgt spid="4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45000"/>
                            </p:stCondLst>
                            <p:childTnLst>
                              <p:par>
                                <p:cTn id="16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4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47000"/>
                            </p:stCondLst>
                            <p:childTnLst>
                              <p:par>
                                <p:cTn id="169" presetID="1" presetClass="path" presetSubtype="0" repeatCount="200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11 -0.11458 C 0.05781 -0.10833 0.10955 -0.02917 0.10504 0.06273 C 0.10052 0.15463 0.04097 0.22361 -0.02795 0.21759 C -0.09705 0.21157 -0.14861 0.13171 -0.1441 0.04028 C -0.13941 -0.05185 -0.07986 -0.12083 -0.01111 -0.11458 Z " pathEditMode="relative" rAng="234174" ptsTypes="fffff">
                                      <p:cBhvr>
                                        <p:cTn id="170" dur="2000" fill="hold"/>
                                        <p:tgtEl>
                                          <p:spTgt spid="41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0" y="16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51000"/>
                            </p:stCondLst>
                            <p:childTnLst>
                              <p:par>
                                <p:cTn id="172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4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53000"/>
                            </p:stCondLst>
                            <p:childTnLst>
                              <p:par>
                                <p:cTn id="177" presetID="7" presetClass="path" presetSubtype="0" repeatCount="200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82 0.05741 L 0.0382 -0.2581 L -0.18715 -0.2581 L -0.18715 0.05741 L 0.0382 0.05741 Z " pathEditMode="relative" rAng="16200000" ptsTypes="FFFFF">
                                      <p:cBhvr>
                                        <p:cTn id="178" dur="2000" fill="hold"/>
                                        <p:tgtEl>
                                          <p:spTgt spid="41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00" y="-15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7000"/>
                            </p:stCondLst>
                            <p:childTnLst>
                              <p:par>
                                <p:cTn id="18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4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83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36"/>
                </p:tgtEl>
              </p:cMediaNode>
            </p:audio>
          </p:childTnLst>
        </p:cTn>
      </p:par>
    </p:tnLst>
    <p:bldLst>
      <p:bldP spid="4100" grpId="0" animBg="1"/>
      <p:bldP spid="4100" grpId="1" animBg="1"/>
      <p:bldP spid="4101" grpId="0" animBg="1"/>
      <p:bldP spid="4101" grpId="1" animBg="1"/>
      <p:bldP spid="4101" grpId="2" animBg="1"/>
      <p:bldP spid="4102" grpId="0" animBg="1"/>
      <p:bldP spid="4102" grpId="1" animBg="1"/>
      <p:bldP spid="4103" grpId="0" animBg="1"/>
      <p:bldP spid="4103" grpId="1" animBg="1"/>
      <p:bldP spid="4104" grpId="0" animBg="1"/>
      <p:bldP spid="4104" grpId="1" animBg="1"/>
      <p:bldP spid="4105" grpId="0" animBg="1"/>
      <p:bldP spid="4105" grpId="1" animBg="1"/>
      <p:bldP spid="4106" grpId="0" animBg="1"/>
      <p:bldP spid="4106" grpId="1" animBg="1"/>
      <p:bldP spid="4107" grpId="0" animBg="1"/>
      <p:bldP spid="4107" grpId="1" animBg="1"/>
      <p:bldP spid="4108" grpId="0" animBg="1"/>
      <p:bldP spid="4108" grpId="1" animBg="1"/>
      <p:bldP spid="4109" grpId="0" animBg="1"/>
      <p:bldP spid="4109" grpId="1" animBg="1"/>
      <p:bldP spid="4110" grpId="0" animBg="1"/>
      <p:bldP spid="4110" grpId="1" animBg="1"/>
      <p:bldP spid="4111" grpId="0" animBg="1"/>
      <p:bldP spid="4111" grpId="1" animBg="1"/>
      <p:bldP spid="4124" grpId="0" animBg="1"/>
      <p:bldP spid="4124" grpId="1" animBg="1"/>
      <p:bldP spid="4125" grpId="0"/>
      <p:bldP spid="4125" grpId="1"/>
      <p:bldP spid="4134" grpId="0" animBg="1"/>
      <p:bldP spid="4134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18"/>
          <p:cNvSpPr txBox="1">
            <a:spLocks noChangeArrowheads="1"/>
          </p:cNvSpPr>
          <p:nvPr/>
        </p:nvSpPr>
        <p:spPr bwMode="auto">
          <a:xfrm>
            <a:off x="539750" y="765175"/>
            <a:ext cx="820737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ru-RU" altLang="ru-RU" sz="2800" b="1" i="1">
                <a:solidFill>
                  <a:srgbClr val="800000"/>
                </a:solidFill>
              </a:rPr>
              <a:t>Элементы для создания шаблона</a:t>
            </a:r>
          </a:p>
        </p:txBody>
      </p:sp>
      <p:sp>
        <p:nvSpPr>
          <p:cNvPr id="4099" name="Text Box 18"/>
          <p:cNvSpPr txBox="1">
            <a:spLocks noChangeArrowheads="1"/>
          </p:cNvSpPr>
          <p:nvPr/>
        </p:nvSpPr>
        <p:spPr bwMode="auto">
          <a:xfrm>
            <a:off x="395288" y="1557338"/>
            <a:ext cx="8351837" cy="331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>
              <a:lnSpc>
                <a:spcPct val="110000"/>
              </a:lnSpc>
            </a:pPr>
            <a:r>
              <a:rPr lang="ru-RU" altLang="ru-RU" sz="2400" i="1">
                <a:solidFill>
                  <a:srgbClr val="9A0000"/>
                </a:solidFill>
              </a:rPr>
              <a:t>Рамка</a:t>
            </a:r>
            <a:r>
              <a:rPr lang="ru-RU" altLang="ru-RU" sz="2400" i="1"/>
              <a:t>: сканированное изображение благодарности за активное участие в жизни класса, ЗАО «Мир поздравлений» (обработка в </a:t>
            </a:r>
            <a:r>
              <a:rPr lang="en-US" altLang="ru-RU" sz="2400" i="1"/>
              <a:t>Adobe Photoshop)</a:t>
            </a:r>
            <a:r>
              <a:rPr lang="ru-RU" altLang="ru-RU" sz="2400" i="1"/>
              <a:t>;</a:t>
            </a:r>
          </a:p>
          <a:p>
            <a:pPr>
              <a:lnSpc>
                <a:spcPct val="110000"/>
              </a:lnSpc>
            </a:pPr>
            <a:r>
              <a:rPr lang="ru-RU" altLang="ru-RU" sz="2400" i="1"/>
              <a:t>Портфель (титульный слайд): </a:t>
            </a:r>
            <a:r>
              <a:rPr lang="ru-RU" altLang="ru-RU" i="1">
                <a:hlinkClick r:id="rId2"/>
              </a:rPr>
              <a:t>http://www.allforchildren.ru/pictures/showimg/school22/school2230jpg.htm</a:t>
            </a:r>
            <a:r>
              <a:rPr lang="ru-RU" altLang="ru-RU" i="1"/>
              <a:t> </a:t>
            </a:r>
            <a:endParaRPr lang="ru-RU" altLang="ru-RU" sz="2400" i="1"/>
          </a:p>
          <a:p>
            <a:pPr algn="just">
              <a:lnSpc>
                <a:spcPct val="110000"/>
              </a:lnSpc>
            </a:pPr>
            <a:r>
              <a:rPr lang="ru-RU" altLang="ru-RU" sz="2400" i="1">
                <a:solidFill>
                  <a:srgbClr val="9A0000"/>
                </a:solidFill>
              </a:rPr>
              <a:t>ручка:</a:t>
            </a:r>
            <a:r>
              <a:rPr lang="ru-RU" altLang="ru-RU" sz="2400" i="1"/>
              <a:t> </a:t>
            </a:r>
            <a:r>
              <a:rPr lang="ru-RU" altLang="ru-RU" i="1">
                <a:hlinkClick r:id="rId3"/>
              </a:rPr>
              <a:t>http://radikal.ru/F/i004.radikal.ru/0809/d8/3f826cb5db36.png.html</a:t>
            </a:r>
            <a:r>
              <a:rPr lang="ru-RU" altLang="ru-RU" i="1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1570</TotalTime>
  <Words>589</Words>
  <Application>Microsoft Office PowerPoint</Application>
  <PresentationFormat>Экран (4:3)</PresentationFormat>
  <Paragraphs>187</Paragraphs>
  <Slides>28</Slides>
  <Notes>1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4" baseType="lpstr">
      <vt:lpstr>Arial</vt:lpstr>
      <vt:lpstr>Calibri</vt:lpstr>
      <vt:lpstr>Georgia</vt:lpstr>
      <vt:lpstr>Times New Roman</vt:lpstr>
      <vt:lpstr>Wingdings</vt:lpstr>
      <vt:lpstr>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МОУ Лицей №21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jobmen</cp:lastModifiedBy>
  <cp:revision>78</cp:revision>
  <dcterms:created xsi:type="dcterms:W3CDTF">2008-11-30T08:50:27Z</dcterms:created>
  <dcterms:modified xsi:type="dcterms:W3CDTF">2022-11-02T16:10:51Z</dcterms:modified>
</cp:coreProperties>
</file>