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68" r:id="rId5"/>
    <p:sldId id="259" r:id="rId6"/>
    <p:sldId id="260" r:id="rId7"/>
    <p:sldId id="261" r:id="rId8"/>
    <p:sldId id="262" r:id="rId9"/>
    <p:sldId id="263" r:id="rId10"/>
    <p:sldId id="264" r:id="rId11"/>
    <p:sldId id="265" r:id="rId12"/>
    <p:sldId id="266" r:id="rId13"/>
    <p:sldId id="267"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0" d="100"/>
          <a:sy n="80" d="100"/>
        </p:scale>
        <p:origin x="-965" y="-77"/>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1">
        <a:schemeClr val="bg1"/>
      </p:bgRef>
    </p:bg>
    <p:spTree>
      <p:nvGrpSpPr>
        <p:cNvPr id="1" name=""/>
        <p:cNvGrpSpPr/>
        <p:nvPr/>
      </p:nvGrpSpPr>
      <p:grpSpPr>
        <a:xfrm>
          <a:off x="0" y="0"/>
          <a:ext cx="0" cy="0"/>
          <a:chOff x="0" y="0"/>
          <a:chExt cx="0" cy="0"/>
        </a:xfrm>
      </p:grpSpPr>
      <p:sp>
        <p:nvSpPr>
          <p:cNvPr id="8" name="Заголовок 7"/>
          <p:cNvSpPr>
            <a:spLocks noGrp="1"/>
          </p:cNvSpPr>
          <p:nvPr>
            <p:ph type="ctrTitle"/>
          </p:nvPr>
        </p:nvSpPr>
        <p:spPr>
          <a:xfrm>
            <a:off x="2286000" y="3124200"/>
            <a:ext cx="6172200" cy="1894362"/>
          </a:xfrm>
        </p:spPr>
        <p:txBody>
          <a:bodyPr/>
          <a:lstStyle>
            <a:lvl1pPr>
              <a:defRPr b="1"/>
            </a:lvl1pPr>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bwMode="auto">
          <a:xfrm rot="5400000">
            <a:off x="7764621" y="1174097"/>
            <a:ext cx="2286000" cy="381000"/>
          </a:xfrm>
        </p:spPr>
        <p:txBody>
          <a:bodyPr/>
          <a:lstStyle/>
          <a:p>
            <a:fld id="{1D8BD707-D9CF-40AE-B4C6-C98DA3205C09}" type="datetimeFigureOut">
              <a:rPr lang="en-US" smtClean="0"/>
              <a:pPr/>
              <a:t>7/6/2025</a:t>
            </a:fld>
            <a:endParaRPr lang="en-US"/>
          </a:p>
        </p:txBody>
      </p:sp>
      <p:sp>
        <p:nvSpPr>
          <p:cNvPr id="17" name="Нижний колонтитул 16"/>
          <p:cNvSpPr>
            <a:spLocks noGrp="1"/>
          </p:cNvSpPr>
          <p:nvPr>
            <p:ph type="ftr" sz="quarter" idx="11"/>
          </p:nvPr>
        </p:nvSpPr>
        <p:spPr bwMode="auto">
          <a:xfrm rot="5400000">
            <a:off x="7077269" y="4181669"/>
            <a:ext cx="3657600" cy="384048"/>
          </a:xfrm>
        </p:spPr>
        <p:txBody>
          <a:bodyPr/>
          <a:lstStyle/>
          <a:p>
            <a:endParaRPr lang="en-US"/>
          </a:p>
        </p:txBody>
      </p:sp>
      <p:sp>
        <p:nvSpPr>
          <p:cNvPr id="10" name="Прямоугольник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Прямоугольник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Прямоугольник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ая соединительная линия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Прямая соединительная линия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Прямая соединительная линия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Прямая соединительная линия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Прямая соединительная линия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Прямая соединительная линия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Прямоугольник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Овал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Овал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Овал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Овал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Овал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Номер слайда 28"/>
          <p:cNvSpPr>
            <a:spLocks noGrp="1"/>
          </p:cNvSpPr>
          <p:nvPr>
            <p:ph type="sldNum" sz="quarter" idx="12"/>
          </p:nvPr>
        </p:nvSpPr>
        <p:spPr bwMode="auto">
          <a:xfrm>
            <a:off x="1325544" y="4928702"/>
            <a:ext cx="609600" cy="517524"/>
          </a:xfrm>
        </p:spPr>
        <p:txBody>
          <a:bodyPr/>
          <a:lstStyle/>
          <a:p>
            <a:fld id="{B6F15528-21DE-4FAA-801E-634DDDAF4B2B}"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transition>
    <p:fade thruBlk="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8" name="Содержимое 7"/>
          <p:cNvSpPr>
            <a:spLocks noGrp="1"/>
          </p:cNvSpPr>
          <p:nvPr>
            <p:ph sz="quarter" idx="1"/>
          </p:nvPr>
        </p:nvSpPr>
        <p:spPr>
          <a:xfrm>
            <a:off x="457200" y="1600200"/>
            <a:ext cx="7467600" cy="487375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4"/>
          </p:nvPr>
        </p:nvSpPr>
        <p:spPr/>
        <p:txBody>
          <a:bodyPr rtlCol="0"/>
          <a:lstStyle/>
          <a:p>
            <a:fld id="{1D8BD707-D9CF-40AE-B4C6-C98DA3205C09}" type="datetimeFigureOut">
              <a:rPr lang="en-US" smtClean="0"/>
              <a:pPr/>
              <a:t>7/6/2025</a:t>
            </a:fld>
            <a:endParaRPr lang="en-US"/>
          </a:p>
        </p:txBody>
      </p:sp>
      <p:sp>
        <p:nvSpPr>
          <p:cNvPr id="9" name="Номер слайда 8"/>
          <p:cNvSpPr>
            <a:spLocks noGrp="1"/>
          </p:cNvSpPr>
          <p:nvPr>
            <p:ph type="sldNum" sz="quarter" idx="15"/>
          </p:nvPr>
        </p:nvSpPr>
        <p:spPr/>
        <p:txBody>
          <a:bodyPr rtlCol="0"/>
          <a:lstStyle/>
          <a:p>
            <a:fld id="{B6F15528-21DE-4FAA-801E-634DDDAF4B2B}" type="slidenum">
              <a:rPr lang="en-US" smtClean="0"/>
              <a:pPr/>
              <a:t>‹#›</a:t>
            </a:fld>
            <a:endParaRPr lang="en-US"/>
          </a:p>
        </p:txBody>
      </p:sp>
      <p:sp>
        <p:nvSpPr>
          <p:cNvPr id="10" name="Нижний колонтитул 9"/>
          <p:cNvSpPr>
            <a:spLocks noGrp="1"/>
          </p:cNvSpPr>
          <p:nvPr>
            <p:ph type="ftr" sz="quarter" idx="16"/>
          </p:nvPr>
        </p:nvSpPr>
        <p:spPr/>
        <p:txBody>
          <a:bodyPr rtlCol="0"/>
          <a:lstStyle/>
          <a:p>
            <a:endParaRPr lang="en-US"/>
          </a:p>
        </p:txBody>
      </p:sp>
    </p:spTree>
  </p:cSld>
  <p:clrMapOvr>
    <a:masterClrMapping/>
  </p:clrMapOvr>
  <p:transition>
    <p:fade thruBlk="1"/>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286000" y="2895600"/>
            <a:ext cx="6172200" cy="2053590"/>
          </a:xfrm>
        </p:spPr>
        <p:txBody>
          <a:bodyPr/>
          <a:lstStyle>
            <a:lvl1pPr algn="l">
              <a:buNone/>
              <a:defRPr sz="3000" b="1" cap="small" baseline="0"/>
            </a:lvl1pPr>
          </a:lstStyle>
          <a:p>
            <a:r>
              <a:rPr kumimoji="0" lang="ru-RU" smtClean="0"/>
              <a:t>Образец заголовка</a:t>
            </a:r>
            <a:endParaRPr kumimoji="0" lang="en-US"/>
          </a:p>
        </p:txBody>
      </p:sp>
      <p:sp>
        <p:nvSpPr>
          <p:cNvPr id="3" name="Текст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bwMode="auto">
          <a:xfrm rot="5400000">
            <a:off x="7763256" y="1170432"/>
            <a:ext cx="2286000" cy="381000"/>
          </a:xfrm>
        </p:spPr>
        <p:txBody>
          <a:bodyPr/>
          <a:lstStyle/>
          <a:p>
            <a:fld id="{1D8BD707-D9CF-40AE-B4C6-C98DA3205C09}" type="datetimeFigureOut">
              <a:rPr lang="en-US" smtClean="0"/>
              <a:pPr/>
              <a:t>7/6/2025</a:t>
            </a:fld>
            <a:endParaRPr lang="en-US"/>
          </a:p>
        </p:txBody>
      </p:sp>
      <p:sp>
        <p:nvSpPr>
          <p:cNvPr id="5" name="Нижний колонтитул 4"/>
          <p:cNvSpPr>
            <a:spLocks noGrp="1"/>
          </p:cNvSpPr>
          <p:nvPr>
            <p:ph type="ftr" sz="quarter" idx="11"/>
          </p:nvPr>
        </p:nvSpPr>
        <p:spPr bwMode="auto">
          <a:xfrm rot="5400000">
            <a:off x="7077456" y="4178808"/>
            <a:ext cx="3657600" cy="384048"/>
          </a:xfrm>
        </p:spPr>
        <p:txBody>
          <a:bodyPr/>
          <a:lstStyle/>
          <a:p>
            <a:endParaRPr lang="en-US"/>
          </a:p>
        </p:txBody>
      </p:sp>
      <p:sp>
        <p:nvSpPr>
          <p:cNvPr id="9" name="Прямоугольник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ая соединительная линия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Прямая соединительная линия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Прямая соединительная линия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Прямая соединительная линия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Прямая соединительная линия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Прямоугольник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Овал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Овал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Овал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Овал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Овал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Прямая соединительная линия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Номер слайда 5"/>
          <p:cNvSpPr>
            <a:spLocks noGrp="1"/>
          </p:cNvSpPr>
          <p:nvPr>
            <p:ph type="sldNum" sz="quarter" idx="12"/>
          </p:nvPr>
        </p:nvSpPr>
        <p:spPr bwMode="auto">
          <a:xfrm>
            <a:off x="1340616" y="4928702"/>
            <a:ext cx="609600" cy="517524"/>
          </a:xfrm>
        </p:spPr>
        <p:txBody>
          <a:bodyPr/>
          <a:lstStyle/>
          <a:p>
            <a:fld id="{B6F15528-21DE-4FAA-801E-634DDDAF4B2B}"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transition>
    <p:fade thruBlk="1"/>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fld id="{1D8BD707-D9CF-40AE-B4C6-C98DA3205C09}" type="datetimeFigureOut">
              <a:rPr lang="en-US" smtClean="0"/>
              <a:pPr/>
              <a:t>7/6/2025</a:t>
            </a:fld>
            <a:endParaRPr lang="en-US"/>
          </a:p>
        </p:txBody>
      </p:sp>
      <p:sp>
        <p:nvSpPr>
          <p:cNvPr id="6" name="Нижний колонтитул 5"/>
          <p:cNvSpPr>
            <a:spLocks noGrp="1"/>
          </p:cNvSpPr>
          <p:nvPr>
            <p:ph type="ftr" sz="quarter" idx="11"/>
          </p:nvPr>
        </p:nvSpPr>
        <p:spPr/>
        <p:txBody>
          <a:bodyPr/>
          <a:lstStyle/>
          <a:p>
            <a:endParaRPr lang="en-US"/>
          </a:p>
        </p:txBody>
      </p:sp>
      <p:sp>
        <p:nvSpPr>
          <p:cNvPr id="7" name="Номер слайда 6"/>
          <p:cNvSpPr>
            <a:spLocks noGrp="1"/>
          </p:cNvSpPr>
          <p:nvPr>
            <p:ph type="sldNum" sz="quarter" idx="12"/>
          </p:nvPr>
        </p:nvSpPr>
        <p:spPr/>
        <p:txBody>
          <a:bodyPr/>
          <a:lstStyle/>
          <a:p>
            <a:fld id="{B6F15528-21DE-4FAA-801E-634DDDAF4B2B}" type="slidenum">
              <a:rPr lang="en-US" smtClean="0"/>
              <a:pPr/>
              <a:t>‹#›</a:t>
            </a:fld>
            <a:endParaRPr lang="en-US"/>
          </a:p>
        </p:txBody>
      </p:sp>
      <p:sp>
        <p:nvSpPr>
          <p:cNvPr id="9" name="Содержимое 8"/>
          <p:cNvSpPr>
            <a:spLocks noGrp="1"/>
          </p:cNvSpPr>
          <p:nvPr>
            <p:ph sz="quarter" idx="1"/>
          </p:nvPr>
        </p:nvSpPr>
        <p:spPr>
          <a:xfrm>
            <a:off x="457200" y="1600200"/>
            <a:ext cx="3657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1" name="Содержимое 10"/>
          <p:cNvSpPr>
            <a:spLocks noGrp="1"/>
          </p:cNvSpPr>
          <p:nvPr>
            <p:ph sz="quarter" idx="2"/>
          </p:nvPr>
        </p:nvSpPr>
        <p:spPr>
          <a:xfrm>
            <a:off x="4270248" y="1600200"/>
            <a:ext cx="3657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transition>
    <p:fade thruBlk="1"/>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7543800" cy="1143000"/>
          </a:xfrm>
        </p:spPr>
        <p:txBody>
          <a:bodyPr anchor="b"/>
          <a:lstStyle>
            <a:lvl1pPr>
              <a:defRPr/>
            </a:lvl1pPr>
          </a:lstStyle>
          <a:p>
            <a:r>
              <a:rPr kumimoji="0" lang="ru-RU" smtClean="0"/>
              <a:t>Образец заголовка</a:t>
            </a:r>
            <a:endParaRPr kumimoji="0" lang="en-US"/>
          </a:p>
        </p:txBody>
      </p:sp>
      <p:sp>
        <p:nvSpPr>
          <p:cNvPr id="7" name="Дата 6"/>
          <p:cNvSpPr>
            <a:spLocks noGrp="1"/>
          </p:cNvSpPr>
          <p:nvPr>
            <p:ph type="dt" sz="half" idx="10"/>
          </p:nvPr>
        </p:nvSpPr>
        <p:spPr/>
        <p:txBody>
          <a:bodyPr/>
          <a:lstStyle/>
          <a:p>
            <a:fld id="{1D8BD707-D9CF-40AE-B4C6-C98DA3205C09}" type="datetimeFigureOut">
              <a:rPr lang="en-US" smtClean="0"/>
              <a:pPr/>
              <a:t>7/6/2025</a:t>
            </a:fld>
            <a:endParaRPr lang="en-US"/>
          </a:p>
        </p:txBody>
      </p:sp>
      <p:sp>
        <p:nvSpPr>
          <p:cNvPr id="8" name="Нижний колонтитул 7"/>
          <p:cNvSpPr>
            <a:spLocks noGrp="1"/>
          </p:cNvSpPr>
          <p:nvPr>
            <p:ph type="ftr" sz="quarter" idx="11"/>
          </p:nvPr>
        </p:nvSpPr>
        <p:spPr/>
        <p:txBody>
          <a:bodyPr/>
          <a:lstStyle/>
          <a:p>
            <a:endParaRPr lang="en-US"/>
          </a:p>
        </p:txBody>
      </p:sp>
      <p:sp>
        <p:nvSpPr>
          <p:cNvPr id="9" name="Номер слайда 8"/>
          <p:cNvSpPr>
            <a:spLocks noGrp="1"/>
          </p:cNvSpPr>
          <p:nvPr>
            <p:ph type="sldNum" sz="quarter" idx="12"/>
          </p:nvPr>
        </p:nvSpPr>
        <p:spPr/>
        <p:txBody>
          <a:bodyPr/>
          <a:lstStyle/>
          <a:p>
            <a:fld id="{B6F15528-21DE-4FAA-801E-634DDDAF4B2B}" type="slidenum">
              <a:rPr lang="en-US" smtClean="0"/>
              <a:pPr/>
              <a:t>‹#›</a:t>
            </a:fld>
            <a:endParaRPr lang="en-US"/>
          </a:p>
        </p:txBody>
      </p:sp>
      <p:sp>
        <p:nvSpPr>
          <p:cNvPr id="11" name="Содержимое 10"/>
          <p:cNvSpPr>
            <a:spLocks noGrp="1"/>
          </p:cNvSpPr>
          <p:nvPr>
            <p:ph sz="quarter" idx="2"/>
          </p:nvPr>
        </p:nvSpPr>
        <p:spPr>
          <a:xfrm>
            <a:off x="457200" y="2362200"/>
            <a:ext cx="3657600" cy="38862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quarter" idx="4"/>
          </p:nvPr>
        </p:nvSpPr>
        <p:spPr>
          <a:xfrm>
            <a:off x="4371975" y="2362200"/>
            <a:ext cx="3657600" cy="38862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2" name="Текст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ru-RU" smtClean="0"/>
              <a:t>Образец текста</a:t>
            </a:r>
          </a:p>
        </p:txBody>
      </p:sp>
      <p:sp>
        <p:nvSpPr>
          <p:cNvPr id="14" name="Текст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ru-RU" smtClean="0"/>
              <a:t>Образец текста</a:t>
            </a:r>
          </a:p>
        </p:txBody>
      </p:sp>
    </p:spTree>
  </p:cSld>
  <p:clrMapOvr>
    <a:masterClrMapping/>
  </p:clrMapOvr>
  <p:transition>
    <p:fade thruBlk="1"/>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6" name="Дата 5"/>
          <p:cNvSpPr>
            <a:spLocks noGrp="1"/>
          </p:cNvSpPr>
          <p:nvPr>
            <p:ph type="dt" sz="half" idx="10"/>
          </p:nvPr>
        </p:nvSpPr>
        <p:spPr/>
        <p:txBody>
          <a:bodyPr rtlCol="0"/>
          <a:lstStyle/>
          <a:p>
            <a:fld id="{1D8BD707-D9CF-40AE-B4C6-C98DA3205C09}" type="datetimeFigureOut">
              <a:rPr lang="en-US" smtClean="0"/>
              <a:pPr/>
              <a:t>7/6/2025</a:t>
            </a:fld>
            <a:endParaRPr lang="en-US"/>
          </a:p>
        </p:txBody>
      </p:sp>
      <p:sp>
        <p:nvSpPr>
          <p:cNvPr id="7" name="Номер слайда 6"/>
          <p:cNvSpPr>
            <a:spLocks noGrp="1"/>
          </p:cNvSpPr>
          <p:nvPr>
            <p:ph type="sldNum" sz="quarter" idx="11"/>
          </p:nvPr>
        </p:nvSpPr>
        <p:spPr/>
        <p:txBody>
          <a:bodyPr rtlCol="0"/>
          <a:lstStyle/>
          <a:p>
            <a:fld id="{B6F15528-21DE-4FAA-801E-634DDDAF4B2B}" type="slidenum">
              <a:rPr lang="en-US" smtClean="0"/>
              <a:pPr/>
              <a:t>‹#›</a:t>
            </a:fld>
            <a:endParaRPr lang="en-US"/>
          </a:p>
        </p:txBody>
      </p:sp>
      <p:sp>
        <p:nvSpPr>
          <p:cNvPr id="8" name="Нижний колонтитул 7"/>
          <p:cNvSpPr>
            <a:spLocks noGrp="1"/>
          </p:cNvSpPr>
          <p:nvPr>
            <p:ph type="ftr" sz="quarter" idx="12"/>
          </p:nvPr>
        </p:nvSpPr>
        <p:spPr/>
        <p:txBody>
          <a:bodyPr rtlCol="0"/>
          <a:lstStyle/>
          <a:p>
            <a:endParaRPr lang="en-US"/>
          </a:p>
        </p:txBody>
      </p:sp>
    </p:spTree>
  </p:cSld>
  <p:clrMapOvr>
    <a:masterClrMapping/>
  </p:clrMapOvr>
  <p:transition>
    <p:fade thruBlk="1"/>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1D8BD707-D9CF-40AE-B4C6-C98DA3205C09}" type="datetimeFigureOut">
              <a:rPr lang="en-US" smtClean="0"/>
              <a:pPr/>
              <a:t>7/6/2025</a:t>
            </a:fld>
            <a:endParaRPr lang="en-US"/>
          </a:p>
        </p:txBody>
      </p:sp>
      <p:sp>
        <p:nvSpPr>
          <p:cNvPr id="3" name="Нижний колонтитул 2"/>
          <p:cNvSpPr>
            <a:spLocks noGrp="1"/>
          </p:cNvSpPr>
          <p:nvPr>
            <p:ph type="ftr" sz="quarter" idx="11"/>
          </p:nvPr>
        </p:nvSpPr>
        <p:spPr/>
        <p:txBody>
          <a:bodyPr/>
          <a:lstStyle/>
          <a:p>
            <a:endParaRPr lang="en-US"/>
          </a:p>
        </p:txBody>
      </p:sp>
      <p:sp>
        <p:nvSpPr>
          <p:cNvPr id="4" name="Номер слайда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transition>
    <p:fade thruBlk="1"/>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1">
        <a:schemeClr val="bg1"/>
      </p:bgRef>
    </p:bg>
    <p:spTree>
      <p:nvGrpSpPr>
        <p:cNvPr id="1" name=""/>
        <p:cNvGrpSpPr/>
        <p:nvPr/>
      </p:nvGrpSpPr>
      <p:grpSpPr>
        <a:xfrm>
          <a:off x="0" y="0"/>
          <a:ext cx="0" cy="0"/>
          <a:chOff x="0" y="0"/>
          <a:chExt cx="0" cy="0"/>
        </a:xfrm>
      </p:grpSpPr>
      <p:sp>
        <p:nvSpPr>
          <p:cNvPr id="10" name="Прямая соединительная линия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Заголовок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ru-RU" smtClean="0"/>
              <a:t>Образец заголовка</a:t>
            </a:r>
            <a:endParaRPr kumimoji="0" lang="en-US"/>
          </a:p>
        </p:txBody>
      </p:sp>
      <p:sp>
        <p:nvSpPr>
          <p:cNvPr id="3" name="Текст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8" name="Прямая соединительная линия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Прямая соединительная линия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Прямая соединительная линия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оугольник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ая соединительная линия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Овал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Содержимое 17"/>
          <p:cNvSpPr>
            <a:spLocks noGrp="1"/>
          </p:cNvSpPr>
          <p:nvPr>
            <p:ph sz="quarter" idx="1"/>
          </p:nvPr>
        </p:nvSpPr>
        <p:spPr>
          <a:xfrm>
            <a:off x="304800" y="274320"/>
            <a:ext cx="5638800" cy="6327648"/>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4"/>
          </p:nvPr>
        </p:nvSpPr>
        <p:spPr/>
        <p:txBody>
          <a:bodyPr rtlCol="0"/>
          <a:lstStyle/>
          <a:p>
            <a:fld id="{1D8BD707-D9CF-40AE-B4C6-C98DA3205C09}" type="datetimeFigureOut">
              <a:rPr lang="en-US" smtClean="0"/>
              <a:pPr/>
              <a:t>7/6/2025</a:t>
            </a:fld>
            <a:endParaRPr lang="en-US"/>
          </a:p>
        </p:txBody>
      </p:sp>
      <p:sp>
        <p:nvSpPr>
          <p:cNvPr id="22" name="Номер слайда 21"/>
          <p:cNvSpPr>
            <a:spLocks noGrp="1"/>
          </p:cNvSpPr>
          <p:nvPr>
            <p:ph type="sldNum" sz="quarter" idx="15"/>
          </p:nvPr>
        </p:nvSpPr>
        <p:spPr/>
        <p:txBody>
          <a:bodyPr rtlCol="0"/>
          <a:lstStyle/>
          <a:p>
            <a:fld id="{B6F15528-21DE-4FAA-801E-634DDDAF4B2B}" type="slidenum">
              <a:rPr lang="en-US" smtClean="0"/>
              <a:pPr/>
              <a:t>‹#›</a:t>
            </a:fld>
            <a:endParaRPr lang="en-US"/>
          </a:p>
        </p:txBody>
      </p:sp>
      <p:sp>
        <p:nvSpPr>
          <p:cNvPr id="23" name="Нижний колонтитул 22"/>
          <p:cNvSpPr>
            <a:spLocks noGrp="1"/>
          </p:cNvSpPr>
          <p:nvPr>
            <p:ph type="ftr" sz="quarter" idx="16"/>
          </p:nvPr>
        </p:nvSpPr>
        <p:spPr/>
        <p:txBody>
          <a:bodyPr rtlCol="0"/>
          <a:lstStyle/>
          <a:p>
            <a:endParaRPr lang="en-US"/>
          </a:p>
        </p:txBody>
      </p:sp>
    </p:spTree>
  </p:cSld>
  <p:clrMapOvr>
    <a:overrideClrMapping bg1="lt1" tx1="dk1" bg2="lt2" tx2="dk2" accent1="accent1" accent2="accent2" accent3="accent3" accent4="accent4" accent5="accent5" accent6="accent6" hlink="hlink" folHlink="folHlink"/>
  </p:clrMapOvr>
  <p:transition>
    <p:fade thruBlk="1"/>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ая соединительная линия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Овал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Заголовок 1"/>
          <p:cNvSpPr>
            <a:spLocks noGrp="1"/>
          </p:cNvSpPr>
          <p:nvPr>
            <p:ph type="title"/>
          </p:nvPr>
        </p:nvSpPr>
        <p:spPr>
          <a:xfrm rot="5400000">
            <a:off x="3350133" y="3200400"/>
            <a:ext cx="6309360" cy="457200"/>
          </a:xfrm>
        </p:spPr>
        <p:txBody>
          <a:bodyPr anchor="b"/>
          <a:lstStyle>
            <a:lvl1pPr algn="l">
              <a:buNone/>
              <a:defRPr sz="2000" b="1"/>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ru-RU" smtClean="0"/>
              <a:t>Вставка рисунка</a:t>
            </a:r>
            <a:endParaRPr kumimoji="0" lang="en-US" dirty="0"/>
          </a:p>
        </p:txBody>
      </p:sp>
      <p:sp>
        <p:nvSpPr>
          <p:cNvPr id="4" name="Текст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10" name="Прямая соединительная линия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Прямоугольник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ая соединительная линия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Прямая соединительная линия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Прямая соединительная линия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Дата 16"/>
          <p:cNvSpPr>
            <a:spLocks noGrp="1"/>
          </p:cNvSpPr>
          <p:nvPr>
            <p:ph type="dt" sz="half" idx="10"/>
          </p:nvPr>
        </p:nvSpPr>
        <p:spPr/>
        <p:txBody>
          <a:bodyPr rtlCol="0"/>
          <a:lstStyle/>
          <a:p>
            <a:fld id="{1D8BD707-D9CF-40AE-B4C6-C98DA3205C09}" type="datetimeFigureOut">
              <a:rPr lang="en-US" smtClean="0"/>
              <a:pPr/>
              <a:t>7/6/2025</a:t>
            </a:fld>
            <a:endParaRPr lang="en-US"/>
          </a:p>
        </p:txBody>
      </p:sp>
      <p:sp>
        <p:nvSpPr>
          <p:cNvPr id="18" name="Номер слайда 17"/>
          <p:cNvSpPr>
            <a:spLocks noGrp="1"/>
          </p:cNvSpPr>
          <p:nvPr>
            <p:ph type="sldNum" sz="quarter" idx="11"/>
          </p:nvPr>
        </p:nvSpPr>
        <p:spPr/>
        <p:txBody>
          <a:bodyPr rtlCol="0"/>
          <a:lstStyle/>
          <a:p>
            <a:fld id="{B6F15528-21DE-4FAA-801E-634DDDAF4B2B}" type="slidenum">
              <a:rPr lang="en-US" smtClean="0"/>
              <a:pPr/>
              <a:t>‹#›</a:t>
            </a:fld>
            <a:endParaRPr lang="en-US"/>
          </a:p>
        </p:txBody>
      </p:sp>
      <p:sp>
        <p:nvSpPr>
          <p:cNvPr id="21" name="Нижний колонтитул 20"/>
          <p:cNvSpPr>
            <a:spLocks noGrp="1"/>
          </p:cNvSpPr>
          <p:nvPr>
            <p:ph type="ftr" sz="quarter" idx="12"/>
          </p:nvPr>
        </p:nvSpPr>
        <p:spPr/>
        <p:txBody>
          <a:bodyPr rtlCol="0"/>
          <a:lstStyle/>
          <a:p>
            <a:endParaRPr lang="en-US"/>
          </a:p>
        </p:txBody>
      </p:sp>
    </p:spTree>
  </p:cSld>
  <p:clrMapOvr>
    <a:masterClrMapping/>
  </p:clrMapOvr>
  <p:transition>
    <p:fade thruBlk="1"/>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1D8BD707-D9CF-40AE-B4C6-C98DA3205C09}" type="datetimeFigureOut">
              <a:rPr lang="en-US" smtClean="0"/>
              <a:pPr/>
              <a:t>7/6/2025</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transition>
    <p:fade thruBlk="1"/>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9"/>
            <a:ext cx="1676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1D8BD707-D9CF-40AE-B4C6-C98DA3205C09}" type="datetimeFigureOut">
              <a:rPr lang="en-US" smtClean="0"/>
              <a:pPr/>
              <a:t>7/6/2025</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transition>
    <p:fade thruBlk="1"/>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Прямая соединительная линия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Заголовок 21"/>
          <p:cNvSpPr>
            <a:spLocks noGrp="1"/>
          </p:cNvSpPr>
          <p:nvPr>
            <p:ph type="title"/>
          </p:nvPr>
        </p:nvSpPr>
        <p:spPr>
          <a:xfrm>
            <a:off x="457200" y="274638"/>
            <a:ext cx="7467600" cy="1143000"/>
          </a:xfrm>
          <a:prstGeom prst="rect">
            <a:avLst/>
          </a:prstGeom>
        </p:spPr>
        <p:txBody>
          <a:bodyPr vert="horz" anchor="b">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1D8BD707-D9CF-40AE-B4C6-C98DA3205C09}" type="datetimeFigureOut">
              <a:rPr lang="en-US" smtClean="0"/>
              <a:pPr/>
              <a:t>7/6/2025</a:t>
            </a:fld>
            <a:endParaRPr lang="en-US"/>
          </a:p>
        </p:txBody>
      </p:sp>
      <p:sp>
        <p:nvSpPr>
          <p:cNvPr id="3" name="Нижний колонтитул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en-US"/>
          </a:p>
        </p:txBody>
      </p:sp>
      <p:sp>
        <p:nvSpPr>
          <p:cNvPr id="7" name="Прямая соединительная линия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Прямая соединительная линия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Прямоугольник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ая соединительная линия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Овал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Номер слайда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p:fade thruBlk="1"/>
  </p:transition>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2.xml"/><Relationship Id="rId1" Type="http://schemas.openxmlformats.org/officeDocument/2006/relationships/audio" Target="file:///D:\&#1042;&#1086;&#1089;&#1087;&#1080;&#1090;&#1072;&#1090;&#1077;&#1083;&#1100;\&#1050;&#1086;&#1085;&#1082;&#1091;&#1088;&#1089;\darcey-beau-rising-phoenix.mp3" TargetMode="Externa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52400"/>
            <a:ext cx="8229600" cy="2286000"/>
          </a:xfrm>
        </p:spPr>
        <p:txBody>
          <a:bodyPr>
            <a:normAutofit fontScale="90000"/>
            <a:scene3d>
              <a:camera prst="orthographicFront"/>
              <a:lightRig rig="glow" dir="tl">
                <a:rot lat="0" lon="0" rev="5400000"/>
              </a:lightRig>
            </a:scene3d>
            <a:sp3d contourW="12700">
              <a:bevelT w="25400" h="25400"/>
              <a:contourClr>
                <a:schemeClr val="accent6">
                  <a:shade val="73000"/>
                </a:schemeClr>
              </a:contourClr>
            </a:sp3d>
          </a:bodyPr>
          <a:lstStyle/>
          <a:p>
            <a:pPr algn="ctr"/>
            <a:r>
              <a:rPr lang="ru-RU" b="1" cap="none"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
            </a:r>
            <a:br>
              <a:rPr lang="ru-RU" b="1" cap="none"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br>
            <a:r>
              <a:rPr lang="ru-RU" b="1" cap="none"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
            </a:r>
            <a:br>
              <a:rPr lang="ru-RU" b="1" cap="none"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br>
            <a:r>
              <a:rPr lang="ru-RU" b="1" cap="none"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
            </a:r>
            <a:br>
              <a:rPr lang="ru-RU" b="1" cap="none"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br>
            <a:r>
              <a:rPr lang="ru-RU" b="1" cap="none"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
            </a:r>
            <a:br>
              <a:rPr lang="ru-RU" b="1" cap="none"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br>
            <a:r>
              <a:rPr lang="ru-RU" sz="4000" b="1" cap="none" dirty="0" smtClean="0">
                <a:ln w="11430">
                  <a:solidFill>
                    <a:schemeClr val="tx1"/>
                  </a:solidFill>
                </a:ln>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ЭМОЦИОНАЛЬНОЕ РАЗВИТИЕ ДЕТЕЙ ДОШКОЛЬНОГО ВОЗРАСТА</a:t>
            </a:r>
            <a:r>
              <a:rPr lang="ru-RU" b="1" cap="none"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
            </a:r>
            <a:br>
              <a:rPr lang="ru-RU" b="1" cap="none"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br>
            <a:endParaRPr lang="ru-RU" b="1" cap="none"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pic>
        <p:nvPicPr>
          <p:cNvPr id="4" name="Содержимое 3" descr="emocionalnoe-razvitie-detei-psiholog-elena-kovaleva-01.jpg"/>
          <p:cNvPicPr>
            <a:picLocks noGrp="1" noChangeAspect="1"/>
          </p:cNvPicPr>
          <p:nvPr>
            <p:ph sz="quarter" idx="1"/>
          </p:nvPr>
        </p:nvPicPr>
        <p:blipFill>
          <a:blip r:embed="rId3" cstate="print"/>
          <a:stretch>
            <a:fillRect/>
          </a:stretch>
        </p:blipFill>
        <p:spPr>
          <a:xfrm>
            <a:off x="1057955" y="1981199"/>
            <a:ext cx="6943045" cy="4191001"/>
          </a:xfrm>
        </p:spPr>
      </p:pic>
      <p:sp>
        <p:nvSpPr>
          <p:cNvPr id="5" name="Прямоугольник 4"/>
          <p:cNvSpPr/>
          <p:nvPr/>
        </p:nvSpPr>
        <p:spPr>
          <a:xfrm>
            <a:off x="4572000" y="6211669"/>
            <a:ext cx="4572000" cy="646331"/>
          </a:xfrm>
          <a:prstGeom prst="rect">
            <a:avLst/>
          </a:prstGeom>
        </p:spPr>
        <p:txBody>
          <a:bodyPr>
            <a:spAutoFit/>
          </a:bodyPr>
          <a:lstStyle/>
          <a:p>
            <a:pPr algn="ctr"/>
            <a:r>
              <a:rPr lang="ru-RU" dirty="0" smtClean="0"/>
              <a:t>Составил: Воспитатель </a:t>
            </a:r>
          </a:p>
          <a:p>
            <a:pPr algn="ctr"/>
            <a:r>
              <a:rPr lang="ru-RU" dirty="0" err="1" smtClean="0"/>
              <a:t>Босулаева</a:t>
            </a:r>
            <a:r>
              <a:rPr lang="ru-RU" dirty="0" smtClean="0"/>
              <a:t> С.В.</a:t>
            </a:r>
            <a:endParaRPr lang="ru-RU" dirty="0"/>
          </a:p>
        </p:txBody>
      </p:sp>
      <p:pic>
        <p:nvPicPr>
          <p:cNvPr id="6" name="darcey-beau-rising-phoenix.mp3">
            <a:hlinkClick r:id="" action="ppaction://media"/>
          </p:cNvPr>
          <p:cNvPicPr>
            <a:picLocks noRot="1" noChangeAspect="1"/>
          </p:cNvPicPr>
          <p:nvPr>
            <a:audioFile r:link="rId1"/>
          </p:nvPr>
        </p:nvPicPr>
        <p:blipFill>
          <a:blip r:embed="rId4" cstate="print"/>
          <a:stretch>
            <a:fillRect/>
          </a:stretch>
        </p:blipFill>
        <p:spPr>
          <a:xfrm>
            <a:off x="8382000" y="6613525"/>
            <a:ext cx="244475" cy="244475"/>
          </a:xfrm>
          <a:prstGeom prst="rect">
            <a:avLst/>
          </a:prstGeom>
        </p:spPr>
      </p:pic>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5" presetClass="entr" presetSubtype="1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across)">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numSld="999">
                <p:cTn id="12" repeatCount="indefinite" fill="hold" display="0">
                  <p:stCondLst>
                    <p:cond delay="indefinite"/>
                  </p:stCondLst>
                  <p:endCondLst>
                    <p:cond evt="onPrev" delay="0">
                      <p:tgtEl>
                        <p:sldTgt/>
                      </p:tgtEl>
                    </p:cond>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sun9-54.userapi.com/s/v1/ig2/IhjEXz87rjJ8Dk8Nb0t-uaJ93goBhbXdHZmpRcoQ3mNnTxuf9sMpPO9El8c5yDCSlVB2Xum9ZUDHBLkCqbmnNuf1.jpg?quality=96&amp;as=32x46,48x69,72x103,108x155,160x229,240x344,360x516,400x573&amp;from=bu&amp;u=BbN1pcnj6X0MFPpusTNcbYxaqzX9W0tRYa0v3dKGkKk&amp;cs=400x0"/>
          <p:cNvPicPr>
            <a:picLocks noChangeAspect="1" noChangeArrowheads="1"/>
          </p:cNvPicPr>
          <p:nvPr/>
        </p:nvPicPr>
        <p:blipFill>
          <a:blip r:embed="rId2" cstate="print"/>
          <a:srcRect/>
          <a:stretch>
            <a:fillRect/>
          </a:stretch>
        </p:blipFill>
        <p:spPr bwMode="auto">
          <a:xfrm>
            <a:off x="5334000" y="0"/>
            <a:ext cx="3810000" cy="6858000"/>
          </a:xfrm>
          <a:prstGeom prst="rect">
            <a:avLst/>
          </a:prstGeom>
          <a:noFill/>
        </p:spPr>
      </p:pic>
      <p:sp>
        <p:nvSpPr>
          <p:cNvPr id="3" name="Прямоугольник 2"/>
          <p:cNvSpPr/>
          <p:nvPr/>
        </p:nvSpPr>
        <p:spPr>
          <a:xfrm>
            <a:off x="228600" y="228600"/>
            <a:ext cx="5029200" cy="5909310"/>
          </a:xfrm>
          <a:prstGeom prst="rect">
            <a:avLst/>
          </a:prstGeom>
        </p:spPr>
        <p:txBody>
          <a:bodyPr wrap="square">
            <a:spAutoFit/>
          </a:bodyPr>
          <a:lstStyle/>
          <a:p>
            <a:pPr algn="just"/>
            <a:r>
              <a:rPr lang="ru-RU" dirty="0" smtClean="0"/>
              <a:t>     Дошкольный возраст является периодом приобщения к миру общечеловеческих ценностей, это время установления первых отношений с людьми. Важную роль в развитии личности ребенка играет процесс умения познавать себя, выражать свои эмоции, понимать эмоциональное состояние собеседника.</a:t>
            </a:r>
          </a:p>
          <a:p>
            <a:pPr algn="just"/>
            <a:r>
              <a:rPr lang="ru-RU" dirty="0" smtClean="0"/>
              <a:t>    Современная педагогика направлена на формирование эмоционально образованного, творческого человека, адекватно реагирующего на стремительные изменения в структуре и отвечающего современным требованиям жизни. Психологи и педагоги определяют тесную связь мышления, интеллекта и эмоциональных процессов, уровень эмоционального развития непосредственно влияет на формирование личностных линий, интеллектуальное и социальное развитие личности.</a:t>
            </a:r>
            <a:endParaRPr lang="ru-RU" dirty="0"/>
          </a:p>
        </p:txBody>
      </p:sp>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checkerboard(across)">
                                      <p:cBhvr>
                                        <p:cTn id="7"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images.jpg"/>
          <p:cNvPicPr>
            <a:picLocks noChangeAspect="1"/>
          </p:cNvPicPr>
          <p:nvPr/>
        </p:nvPicPr>
        <p:blipFill>
          <a:blip r:embed="rId2" cstate="print"/>
          <a:stretch>
            <a:fillRect/>
          </a:stretch>
        </p:blipFill>
        <p:spPr>
          <a:xfrm>
            <a:off x="0" y="0"/>
            <a:ext cx="4191000" cy="2819400"/>
          </a:xfrm>
          <a:prstGeom prst="rect">
            <a:avLst/>
          </a:prstGeom>
        </p:spPr>
      </p:pic>
      <p:pic>
        <p:nvPicPr>
          <p:cNvPr id="6" name="Рисунок 5" descr="images (1).jpg"/>
          <p:cNvPicPr>
            <a:picLocks noChangeAspect="1"/>
          </p:cNvPicPr>
          <p:nvPr/>
        </p:nvPicPr>
        <p:blipFill>
          <a:blip r:embed="rId3" cstate="print"/>
          <a:stretch>
            <a:fillRect/>
          </a:stretch>
        </p:blipFill>
        <p:spPr>
          <a:xfrm>
            <a:off x="0" y="2819400"/>
            <a:ext cx="4218214" cy="4038600"/>
          </a:xfrm>
          <a:prstGeom prst="rect">
            <a:avLst/>
          </a:prstGeom>
        </p:spPr>
      </p:pic>
      <p:sp>
        <p:nvSpPr>
          <p:cNvPr id="8" name="TextBox 7"/>
          <p:cNvSpPr txBox="1"/>
          <p:nvPr/>
        </p:nvSpPr>
        <p:spPr>
          <a:xfrm>
            <a:off x="4343400" y="228600"/>
            <a:ext cx="184731" cy="369332"/>
          </a:xfrm>
          <a:prstGeom prst="rect">
            <a:avLst/>
          </a:prstGeom>
          <a:noFill/>
        </p:spPr>
        <p:txBody>
          <a:bodyPr wrap="none" rtlCol="0">
            <a:spAutoFit/>
          </a:bodyPr>
          <a:lstStyle/>
          <a:p>
            <a:endParaRPr lang="ru-RU" dirty="0"/>
          </a:p>
        </p:txBody>
      </p:sp>
      <p:sp>
        <p:nvSpPr>
          <p:cNvPr id="10" name="Прямоугольник 9"/>
          <p:cNvSpPr/>
          <p:nvPr/>
        </p:nvSpPr>
        <p:spPr>
          <a:xfrm>
            <a:off x="4191000" y="0"/>
            <a:ext cx="4953000" cy="6217087"/>
          </a:xfrm>
          <a:prstGeom prst="rect">
            <a:avLst/>
          </a:prstGeom>
        </p:spPr>
        <p:txBody>
          <a:bodyPr wrap="square">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ru-RU" sz="2800" b="1" dirty="0" smtClean="0">
                <a:ln w="11430">
                  <a:solidFill>
                    <a:schemeClr val="tx1"/>
                  </a:solidFill>
                </a:ln>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В конце периода раннего детства</a:t>
            </a:r>
          </a:p>
          <a:p>
            <a:pPr algn="just"/>
            <a:r>
              <a:rPr lang="ru-RU" dirty="0" smtClean="0"/>
              <a:t>     При приближении к кризису 3-х лет, наблюдаются аффективные реакции на трудности, с которыми сталкивается ребенок. Он пытается что-то сделать самостоятельно, это у него не получается, в нужный момент рядом не оказывается взрослого — некому прийти на помощь. В такой ситуации вполне вероятна эмоциональная вспышка. Например, ребенок не может открыть дверь в комнату и начинает бить по ней руками и ногами, что-то вскрикивая. Причиной гнева или плача может быть и отсутствие внимания к ребенку со стороны взрослых, занятых своими делами именно в то время, когда ребенок изо всех сил старается завладеть их вниманием, ревность к брату или сестре и т. п.</a:t>
            </a:r>
          </a:p>
          <a:p>
            <a:pPr algn="just"/>
            <a:r>
              <a:rPr lang="ru-RU"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 </a:t>
            </a:r>
            <a:endParaRPr lang="ru-RU"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heckerboard(across)">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p:cNvPicPr>
            <a:picLocks noChangeAspect="1" noChangeArrowheads="1"/>
          </p:cNvPicPr>
          <p:nvPr/>
        </p:nvPicPr>
        <p:blipFill>
          <a:blip r:embed="rId2" cstate="print"/>
          <a:srcRect/>
          <a:stretch>
            <a:fillRect/>
          </a:stretch>
        </p:blipFill>
        <p:spPr bwMode="auto">
          <a:xfrm>
            <a:off x="1000125" y="414338"/>
            <a:ext cx="7143750" cy="6029325"/>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images (2).jpg"/>
          <p:cNvPicPr>
            <a:picLocks noChangeAspect="1"/>
          </p:cNvPicPr>
          <p:nvPr/>
        </p:nvPicPr>
        <p:blipFill>
          <a:blip r:embed="rId2" cstate="print"/>
          <a:stretch>
            <a:fillRect/>
          </a:stretch>
        </p:blipFill>
        <p:spPr>
          <a:xfrm>
            <a:off x="152400" y="0"/>
            <a:ext cx="8610600" cy="6705600"/>
          </a:xfrm>
          <a:prstGeom prst="rect">
            <a:avLst/>
          </a:prstGeom>
        </p:spPr>
      </p:pic>
      <p:sp>
        <p:nvSpPr>
          <p:cNvPr id="40962" name="Rectangle 2"/>
          <p:cNvSpPr>
            <a:spLocks noChangeArrowheads="1"/>
          </p:cNvSpPr>
          <p:nvPr/>
        </p:nvSpPr>
        <p:spPr bwMode="auto">
          <a:xfrm>
            <a:off x="152400" y="-32266"/>
            <a:ext cx="8686800" cy="63709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dirty="0" smtClean="0">
                <a:ln>
                  <a:noFill/>
                </a:ln>
                <a:solidFill>
                  <a:srgbClr val="101010"/>
                </a:solidFill>
                <a:effectLst/>
                <a:latin typeface="Times New Roman" pitchFamily="18" charset="0"/>
                <a:ea typeface="Times New Roman" pitchFamily="18" charset="0"/>
                <a:cs typeface="Times New Roman" pitchFamily="18" charset="0"/>
              </a:rPr>
              <a:t>      Как известно, аффективные вспышки скорее угасают тогда, когда взрослые достаточно спокойно на них реагируют, а по возможности вообще их игнорируют. В отдельных случаях, особое внимание взрослых действует как положительное подкрепление: ребенок быстро замечает, что общение с родителями следует за его слезами или злостью, и начинает капризничать чаще. </a:t>
            </a:r>
          </a:p>
          <a:p>
            <a:pPr marL="0" marR="0" lvl="0" indent="0" algn="just" defTabSz="914400" rtl="0" eaLnBrk="1" fontAlgn="base" latinLnBrk="0" hangingPunct="1">
              <a:lnSpc>
                <a:spcPct val="100000"/>
              </a:lnSpc>
              <a:spcBef>
                <a:spcPct val="0"/>
              </a:spcBef>
              <a:spcAft>
                <a:spcPct val="0"/>
              </a:spcAft>
              <a:buClrTx/>
              <a:buSzTx/>
              <a:buFontTx/>
              <a:buNone/>
              <a:tabLst/>
            </a:pPr>
            <a:r>
              <a:rPr lang="ru-RU" sz="2400" dirty="0" smtClean="0">
                <a:solidFill>
                  <a:srgbClr val="101010"/>
                </a:solidFill>
                <a:latin typeface="Times New Roman" pitchFamily="18" charset="0"/>
                <a:ea typeface="Times New Roman" pitchFamily="18" charset="0"/>
                <a:cs typeface="Times New Roman" pitchFamily="18" charset="0"/>
              </a:rPr>
              <a:t>      </a:t>
            </a:r>
            <a:r>
              <a:rPr kumimoji="0" lang="ru-RU" sz="2400" b="0" i="0" u="none" strike="noStrike" cap="none" normalizeH="0" baseline="0" dirty="0" smtClean="0">
                <a:ln>
                  <a:noFill/>
                </a:ln>
                <a:solidFill>
                  <a:srgbClr val="101010"/>
                </a:solidFill>
                <a:effectLst/>
                <a:latin typeface="Times New Roman" pitchFamily="18" charset="0"/>
                <a:ea typeface="Times New Roman" pitchFamily="18" charset="0"/>
                <a:cs typeface="Times New Roman" pitchFamily="18" charset="0"/>
              </a:rPr>
              <a:t>Кроме того, ребенка раннего возраста легко отвлечь. Если он действительно расстроен, взрослому достаточно показать ему любимую или новую игрушку либо организовать совместную деятельность - и ребенок, у которого одно желание сменяется другим, мгновенно переключается и с удовольствием занимается новым делом.</a:t>
            </a:r>
            <a:endParaRPr kumimoji="0" lang="ru-RU"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2400" b="0" i="0" u="none" strike="noStrike" cap="none" normalizeH="0" baseline="0" dirty="0" smtClean="0">
                <a:ln>
                  <a:noFill/>
                </a:ln>
                <a:solidFill>
                  <a:srgbClr val="101010"/>
                </a:solidFill>
                <a:effectLst/>
                <a:latin typeface="Times New Roman" pitchFamily="18" charset="0"/>
                <a:ea typeface="Times New Roman" pitchFamily="18" charset="0"/>
                <a:cs typeface="Times New Roman" pitchFamily="18" charset="0"/>
              </a:rPr>
              <a:t>     Чувства, возникающие у ребенка по отношению к другим людям, легко переносятся на персонажей художественной литературы, сказок, рассказов, возникают по отношению к животным, игрушкам, растениям.</a:t>
            </a:r>
            <a:endParaRPr kumimoji="0" lang="ru-RU" sz="2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transition>
    <p:wedg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0"/>
            <a:ext cx="4876800" cy="6278642"/>
          </a:xfrm>
          <a:prstGeom prst="rect">
            <a:avLst/>
          </a:prstGeom>
        </p:spPr>
        <p:txBody>
          <a:bodyPr wrap="square">
            <a:spAutoFit/>
          </a:bodyPr>
          <a:lstStyle/>
          <a:p>
            <a:pPr algn="ctr"/>
            <a:r>
              <a:rPr lang="ru-RU" sz="2400" b="1" dirty="0"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rPr>
              <a:t>К дошкольному </a:t>
            </a:r>
            <a:r>
              <a:rPr lang="ru-RU" sz="2400" b="1" dirty="0"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rPr>
              <a:t>возрасту</a:t>
            </a:r>
          </a:p>
          <a:p>
            <a:pPr algn="just"/>
            <a:r>
              <a:rPr lang="ru-RU" dirty="0" smtClean="0"/>
              <a:t>     Эмоциональный </a:t>
            </a:r>
            <a:r>
              <a:rPr lang="ru-RU" dirty="0" smtClean="0"/>
              <a:t>мир ребенка становится богаче и разнообразнее. От базовых эмоций (страха, радости и др.) он переходит к более сложной гамме чувств: радуется и сердится, восторгается и удивляется, ревнует и грустит. Изменяется и внешнее проявление эмоциональных реакций. В этом возрасте усваивается язык чувств — принятые в обществе формы выражения тончайших оттенков переживаний при помощи взглядов, улыбок, жестов, поз, движений, интонаций голоса и т. д</a:t>
            </a:r>
            <a:r>
              <a:rPr lang="ru-RU" dirty="0" smtClean="0"/>
              <a:t>.</a:t>
            </a:r>
          </a:p>
          <a:p>
            <a:pPr algn="just"/>
            <a:r>
              <a:rPr lang="ru-RU" dirty="0" smtClean="0"/>
              <a:t>     На </a:t>
            </a:r>
            <a:r>
              <a:rPr lang="ru-RU" dirty="0" smtClean="0"/>
              <a:t>протяжении детства особенности эмоций (их сила, длительность, устойчивость) изменяются в связи с изменением общего характера деятельности ребенка и его мотивов, а также с усложнением отношений ребенка с окружающим миром.</a:t>
            </a:r>
          </a:p>
          <a:p>
            <a:pPr algn="just"/>
            <a:r>
              <a:rPr lang="ru-RU" dirty="0" smtClean="0">
                <a:ln>
                  <a:solidFill>
                    <a:schemeClr val="tx1"/>
                  </a:solidFill>
                </a:ln>
              </a:rPr>
              <a:t> </a:t>
            </a:r>
            <a:endParaRPr lang="ru-RU" dirty="0">
              <a:ln>
                <a:solidFill>
                  <a:schemeClr val="tx1"/>
                </a:solidFill>
              </a:ln>
            </a:endParaRPr>
          </a:p>
        </p:txBody>
      </p:sp>
      <p:pic>
        <p:nvPicPr>
          <p:cNvPr id="3" name="Рисунок 2" descr="images (3).jpg"/>
          <p:cNvPicPr>
            <a:picLocks noChangeAspect="1"/>
          </p:cNvPicPr>
          <p:nvPr/>
        </p:nvPicPr>
        <p:blipFill>
          <a:blip r:embed="rId2" cstate="print"/>
          <a:stretch>
            <a:fillRect/>
          </a:stretch>
        </p:blipFill>
        <p:spPr>
          <a:xfrm>
            <a:off x="4890020" y="0"/>
            <a:ext cx="4253980" cy="6858000"/>
          </a:xfrm>
          <a:prstGeom prst="rect">
            <a:avLst/>
          </a:prstGeom>
        </p:spPr>
      </p:pic>
    </p:spTree>
  </p:cSld>
  <p:clrMapOvr>
    <a:masterClrMapping/>
  </p:clrMapOvr>
  <p:transition>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Овал 8"/>
          <p:cNvSpPr/>
          <p:nvPr/>
        </p:nvSpPr>
        <p:spPr>
          <a:xfrm>
            <a:off x="2362200" y="2667000"/>
            <a:ext cx="4953000" cy="2971800"/>
          </a:xfrm>
          <a:prstGeom prst="ellips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ru-RU"/>
          </a:p>
        </p:txBody>
      </p:sp>
      <p:sp>
        <p:nvSpPr>
          <p:cNvPr id="6" name="Овал 5"/>
          <p:cNvSpPr/>
          <p:nvPr/>
        </p:nvSpPr>
        <p:spPr>
          <a:xfrm>
            <a:off x="1600200" y="1524000"/>
            <a:ext cx="5715000" cy="990600"/>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a:p>
        </p:txBody>
      </p:sp>
      <p:sp>
        <p:nvSpPr>
          <p:cNvPr id="3" name="Овал 2"/>
          <p:cNvSpPr/>
          <p:nvPr/>
        </p:nvSpPr>
        <p:spPr>
          <a:xfrm>
            <a:off x="3048000" y="762000"/>
            <a:ext cx="2667000" cy="609600"/>
          </a:xfrm>
          <a:prstGeom prst="ellipse">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ru-RU"/>
          </a:p>
        </p:txBody>
      </p:sp>
      <p:sp>
        <p:nvSpPr>
          <p:cNvPr id="2" name="Прямоугольник 1"/>
          <p:cNvSpPr/>
          <p:nvPr/>
        </p:nvSpPr>
        <p:spPr>
          <a:xfrm>
            <a:off x="0" y="0"/>
            <a:ext cx="8763000" cy="4524315"/>
          </a:xfrm>
          <a:prstGeom prst="rect">
            <a:avLst/>
          </a:prstGeom>
        </p:spPr>
        <p:txBody>
          <a:bodyPr wrap="square">
            <a:spAutoFit/>
          </a:bodyPr>
          <a:lstStyle/>
          <a:p>
            <a:pPr algn="ctr"/>
            <a:r>
              <a:rPr lang="ru-RU" b="1" dirty="0"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rPr>
              <a:t>В формировании эмоциональности в дошкольном возрасте важную роль играют несколько факторов: </a:t>
            </a:r>
            <a:endParaRPr lang="ru-RU" b="1" dirty="0"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endParaRPr>
          </a:p>
          <a:p>
            <a:pPr algn="ctr"/>
            <a:endParaRPr lang="ru-RU" dirty="0" smtClean="0"/>
          </a:p>
          <a:p>
            <a:pPr algn="ctr"/>
            <a:r>
              <a:rPr lang="ru-RU" dirty="0" smtClean="0"/>
              <a:t>Наследственность</a:t>
            </a:r>
          </a:p>
          <a:p>
            <a:pPr algn="ctr"/>
            <a:endParaRPr lang="ru-RU" dirty="0" smtClean="0"/>
          </a:p>
          <a:p>
            <a:pPr algn="ctr"/>
            <a:r>
              <a:rPr lang="ru-RU" dirty="0" smtClean="0"/>
              <a:t> </a:t>
            </a:r>
            <a:r>
              <a:rPr lang="ru-RU" dirty="0" smtClean="0"/>
              <a:t> </a:t>
            </a:r>
            <a:r>
              <a:rPr lang="ru-RU" dirty="0" smtClean="0"/>
              <a:t>          </a:t>
            </a:r>
          </a:p>
          <a:p>
            <a:pPr algn="ctr"/>
            <a:r>
              <a:rPr lang="ru-RU" dirty="0" smtClean="0"/>
              <a:t> индивидуальный </a:t>
            </a:r>
            <a:r>
              <a:rPr lang="ru-RU" dirty="0" smtClean="0"/>
              <a:t>опыт общения с близкими </a:t>
            </a:r>
            <a:r>
              <a:rPr lang="ru-RU" dirty="0" smtClean="0"/>
              <a:t>                   </a:t>
            </a:r>
          </a:p>
          <a:p>
            <a:pPr algn="ctr"/>
            <a:r>
              <a:rPr lang="ru-RU" dirty="0" smtClean="0"/>
              <a:t>      взрослыми</a:t>
            </a:r>
          </a:p>
          <a:p>
            <a:pPr algn="ctr"/>
            <a:r>
              <a:rPr lang="ru-RU" dirty="0" smtClean="0"/>
              <a:t> </a:t>
            </a:r>
          </a:p>
          <a:p>
            <a:pPr algn="ctr"/>
            <a:r>
              <a:rPr lang="ru-RU" dirty="0" smtClean="0"/>
              <a:t>                               </a:t>
            </a:r>
          </a:p>
          <a:p>
            <a:pPr algn="ctr"/>
            <a:endParaRPr lang="ru-RU" dirty="0" smtClean="0"/>
          </a:p>
          <a:p>
            <a:pPr algn="ctr"/>
            <a:r>
              <a:rPr lang="ru-RU" dirty="0" smtClean="0"/>
              <a:t> факторы </a:t>
            </a:r>
            <a:r>
              <a:rPr lang="ru-RU" dirty="0" err="1" smtClean="0"/>
              <a:t>обучаемости</a:t>
            </a:r>
            <a:endParaRPr lang="ru-RU" dirty="0" smtClean="0"/>
          </a:p>
          <a:p>
            <a:pPr algn="ctr"/>
            <a:r>
              <a:rPr lang="ru-RU" dirty="0" smtClean="0"/>
              <a:t> </a:t>
            </a:r>
            <a:r>
              <a:rPr lang="ru-RU" dirty="0" smtClean="0"/>
              <a:t>                       и </a:t>
            </a:r>
            <a:r>
              <a:rPr lang="ru-RU" dirty="0" smtClean="0"/>
              <a:t>развития эмоциональной </a:t>
            </a:r>
            <a:r>
              <a:rPr lang="ru-RU" dirty="0" smtClean="0"/>
              <a:t>сферы</a:t>
            </a:r>
          </a:p>
          <a:p>
            <a:pPr algn="ctr"/>
            <a:r>
              <a:rPr lang="ru-RU" dirty="0" smtClean="0"/>
              <a:t> </a:t>
            </a:r>
            <a:r>
              <a:rPr lang="ru-RU" dirty="0" smtClean="0"/>
              <a:t>            (</a:t>
            </a:r>
            <a:r>
              <a:rPr lang="ru-RU" dirty="0" smtClean="0"/>
              <a:t>навыки выражения эмоций </a:t>
            </a:r>
            <a:endParaRPr lang="ru-RU" dirty="0" smtClean="0"/>
          </a:p>
          <a:p>
            <a:pPr algn="ctr"/>
            <a:r>
              <a:rPr lang="ru-RU" dirty="0" smtClean="0"/>
              <a:t> </a:t>
            </a:r>
            <a:r>
              <a:rPr lang="ru-RU" dirty="0" smtClean="0"/>
              <a:t>        и </a:t>
            </a:r>
            <a:r>
              <a:rPr lang="ru-RU" dirty="0" smtClean="0"/>
              <a:t>связанные с </a:t>
            </a:r>
            <a:r>
              <a:rPr lang="ru-RU" dirty="0" smtClean="0"/>
              <a:t>эмоциями</a:t>
            </a:r>
          </a:p>
          <a:p>
            <a:pPr algn="ctr"/>
            <a:r>
              <a:rPr lang="ru-RU" dirty="0" smtClean="0"/>
              <a:t> </a:t>
            </a:r>
            <a:r>
              <a:rPr lang="ru-RU" dirty="0" smtClean="0"/>
              <a:t>формы поведения).</a:t>
            </a:r>
            <a:endParaRPr lang="ru-RU" b="1" dirty="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endParaRPr>
          </a:p>
        </p:txBody>
      </p:sp>
      <p:cxnSp>
        <p:nvCxnSpPr>
          <p:cNvPr id="5" name="Прямая со стрелкой 4"/>
          <p:cNvCxnSpPr/>
          <p:nvPr/>
        </p:nvCxnSpPr>
        <p:spPr>
          <a:xfrm>
            <a:off x="-1447800" y="1752600"/>
            <a:ext cx="914400" cy="9144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8" name="Прямая со стрелкой 7"/>
          <p:cNvCxnSpPr/>
          <p:nvPr/>
        </p:nvCxnSpPr>
        <p:spPr>
          <a:xfrm>
            <a:off x="4343400" y="1371600"/>
            <a:ext cx="0" cy="15240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1" name="Прямая со стрелкой 10"/>
          <p:cNvCxnSpPr/>
          <p:nvPr/>
        </p:nvCxnSpPr>
        <p:spPr>
          <a:xfrm>
            <a:off x="4343400" y="2514600"/>
            <a:ext cx="0" cy="15240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Tree>
  </p:cSld>
  <p:clrMapOvr>
    <a:masterClrMapping/>
  </p:clrMapOvr>
  <p:transition>
    <p:pull dir="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descr="images (4).jpg"/>
          <p:cNvPicPr>
            <a:picLocks noChangeAspect="1"/>
          </p:cNvPicPr>
          <p:nvPr/>
        </p:nvPicPr>
        <p:blipFill>
          <a:blip r:embed="rId2" cstate="print"/>
          <a:stretch>
            <a:fillRect/>
          </a:stretch>
        </p:blipFill>
        <p:spPr>
          <a:xfrm>
            <a:off x="2286000" y="0"/>
            <a:ext cx="4015740" cy="3352800"/>
          </a:xfrm>
          <a:prstGeom prst="rect">
            <a:avLst/>
          </a:prstGeom>
        </p:spPr>
      </p:pic>
      <p:sp>
        <p:nvSpPr>
          <p:cNvPr id="1026" name="Rectangle 2"/>
          <p:cNvSpPr>
            <a:spLocks noChangeArrowheads="1"/>
          </p:cNvSpPr>
          <p:nvPr/>
        </p:nvSpPr>
        <p:spPr bwMode="auto">
          <a:xfrm>
            <a:off x="0" y="3441680"/>
            <a:ext cx="9144000" cy="34163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dirty="0" smtClean="0">
                <a:ln>
                  <a:noFill/>
                </a:ln>
                <a:solidFill>
                  <a:srgbClr val="101010"/>
                </a:solidFill>
                <a:effectLst/>
                <a:latin typeface="Times New Roman" pitchFamily="18" charset="0"/>
                <a:ea typeface="Times New Roman" pitchFamily="18" charset="0"/>
                <a:cs typeface="Times New Roman" pitchFamily="18" charset="0"/>
              </a:rPr>
              <a:t>        Эмоциональные черты ребенка в значительной степени обусловлены особенностями его социального опыта, особенно опыта, приобретенного в младенчестве и раннем детстве. От эмоций, которые чаще всего испытывает и проявляет ребенок, зависит успешность его взаимодействия с окружающими его людьми, а значит, и успешность его социального развития.</a:t>
            </a:r>
            <a:endParaRPr kumimoji="0" lang="ru-RU"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2400" b="0" i="0" u="none" strike="noStrike" cap="none" normalizeH="0" baseline="0" dirty="0" smtClean="0">
                <a:ln>
                  <a:noFill/>
                </a:ln>
                <a:solidFill>
                  <a:srgbClr val="101010"/>
                </a:solidFill>
                <a:effectLst/>
                <a:latin typeface="Times New Roman" pitchFamily="18" charset="0"/>
                <a:ea typeface="Times New Roman" pitchFamily="18" charset="0"/>
                <a:cs typeface="Times New Roman" pitchFamily="18" charset="0"/>
              </a:rPr>
              <a:t>Наиболее сильные эмоциональные переживания вызывают у ребенка его взаимоотношения с другими людьми — взрослыми и детьми.</a:t>
            </a:r>
            <a:endParaRPr kumimoji="0" lang="ru-RU" sz="2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transition>
    <p:blinds dir="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descr="images (5).jpg"/>
          <p:cNvPicPr>
            <a:picLocks noChangeAspect="1"/>
          </p:cNvPicPr>
          <p:nvPr/>
        </p:nvPicPr>
        <p:blipFill>
          <a:blip r:embed="rId2" cstate="print"/>
          <a:stretch>
            <a:fillRect/>
          </a:stretch>
        </p:blipFill>
        <p:spPr>
          <a:xfrm>
            <a:off x="4775512" y="0"/>
            <a:ext cx="4368488" cy="3657600"/>
          </a:xfrm>
          <a:prstGeom prst="rect">
            <a:avLst/>
          </a:prstGeom>
        </p:spPr>
      </p:pic>
      <p:sp>
        <p:nvSpPr>
          <p:cNvPr id="20481" name="Rectangle 1"/>
          <p:cNvSpPr>
            <a:spLocks noChangeArrowheads="1"/>
          </p:cNvSpPr>
          <p:nvPr/>
        </p:nvSpPr>
        <p:spPr bwMode="auto">
          <a:xfrm>
            <a:off x="0" y="190768"/>
            <a:ext cx="4800600" cy="624786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2000" b="0" i="0" u="none" strike="noStrike" cap="none" normalizeH="0" baseline="0" dirty="0" smtClean="0">
                <a:ln>
                  <a:noFill/>
                </a:ln>
                <a:solidFill>
                  <a:srgbClr val="101010"/>
                </a:solidFill>
                <a:effectLst/>
                <a:latin typeface="Times New Roman" pitchFamily="18" charset="0"/>
                <a:ea typeface="Times New Roman" pitchFamily="18" charset="0"/>
                <a:cs typeface="Times New Roman" pitchFamily="18" charset="0"/>
              </a:rPr>
              <a:t>      Потребность в общении со сверстниками развивается на основе совместной деятельности детей - в играх, при выполнении трудовых поручений и т. д. Первая и наиболее важная черта общения состоит в большом разнообразии коммуникативных действий и чрезвычайно широком их диапазоне. При общении со сверстником ребенок совершает множество действий и обращений, которые практически не встречаются в контактах со взрослыми. Он спорит со сверстниками, навязывает свою волю, успокаивает, требует, приказывает, обманывает, жалеет и прочее. Именно в подобном общении появляются такие формы поведения, как притворство, стремление выразить обиду, нарочито не отвечать партнеру, кокетство, фантазирование и т. п.</a:t>
            </a:r>
            <a:endParaRPr kumimoji="0" lang="ru-RU" sz="2000" b="0" i="0" u="none" strike="noStrike" cap="none" normalizeH="0" baseline="0" dirty="0" smtClean="0">
              <a:ln>
                <a:noFill/>
              </a:ln>
              <a:solidFill>
                <a:schemeClr val="tx1"/>
              </a:solidFill>
              <a:effectLst/>
              <a:latin typeface="Times New Roman" pitchFamily="18" charset="0"/>
              <a:cs typeface="Times New Roman" pitchFamily="18" charset="0"/>
            </a:endParaRPr>
          </a:p>
        </p:txBody>
      </p:sp>
      <p:pic>
        <p:nvPicPr>
          <p:cNvPr id="4" name="Рисунок 3" descr="images (6).jpg"/>
          <p:cNvPicPr>
            <a:picLocks noChangeAspect="1"/>
          </p:cNvPicPr>
          <p:nvPr/>
        </p:nvPicPr>
        <p:blipFill>
          <a:blip r:embed="rId3" cstate="print"/>
          <a:stretch>
            <a:fillRect/>
          </a:stretch>
        </p:blipFill>
        <p:spPr>
          <a:xfrm>
            <a:off x="4800599" y="3657600"/>
            <a:ext cx="4351311" cy="3200400"/>
          </a:xfrm>
          <a:prstGeom prst="rect">
            <a:avLst/>
          </a:prstGeom>
        </p:spPr>
      </p:pic>
    </p:spTree>
  </p:cSld>
  <p:clrMapOvr>
    <a:masterClrMapping/>
  </p:clrMapOvr>
  <p:transition>
    <p:fade thruBlk="1"/>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1"/>
          <p:cNvSpPr>
            <a:spLocks noChangeArrowheads="1"/>
          </p:cNvSpPr>
          <p:nvPr/>
        </p:nvSpPr>
        <p:spPr bwMode="auto">
          <a:xfrm>
            <a:off x="0" y="228600"/>
            <a:ext cx="5257800" cy="409342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2000" b="1" i="0" u="none" strike="noStrike" normalizeH="0" baseline="0" dirty="0"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Times New Roman" pitchFamily="18" charset="0"/>
                <a:ea typeface="Times New Roman" pitchFamily="18" charset="0"/>
                <a:cs typeface="Times New Roman" pitchFamily="18" charset="0"/>
              </a:rPr>
              <a:t>Главная цель развития эмоциональной сферы дошкольников:</a:t>
            </a:r>
          </a:p>
          <a:p>
            <a:pPr lvl="0">
              <a:buFont typeface="Arial" pitchFamily="34" charset="0"/>
              <a:buChar char="•"/>
            </a:pPr>
            <a:r>
              <a:rPr lang="ru-RU" sz="2000" dirty="0" smtClean="0"/>
              <a:t>    научить </a:t>
            </a:r>
            <a:r>
              <a:rPr lang="ru-RU" sz="2000" dirty="0" smtClean="0"/>
              <a:t>детей понимать эмоциональные состояния свои и окружающих их </a:t>
            </a:r>
            <a:r>
              <a:rPr lang="ru-RU" sz="2000" dirty="0" smtClean="0"/>
              <a:t>людей;</a:t>
            </a:r>
          </a:p>
          <a:p>
            <a:pPr lvl="0">
              <a:buFont typeface="Arial" pitchFamily="34" charset="0"/>
              <a:buChar char="•"/>
            </a:pPr>
            <a:r>
              <a:rPr lang="ru-RU" sz="2000" dirty="0" smtClean="0"/>
              <a:t> </a:t>
            </a:r>
            <a:r>
              <a:rPr lang="ru-RU" sz="2000" dirty="0" smtClean="0"/>
              <a:t>   дать </a:t>
            </a:r>
            <a:r>
              <a:rPr lang="ru-RU" sz="2000" dirty="0" smtClean="0"/>
              <a:t>представления о способах выражения собственных эмоций (мимика, жесты, поза, слово</a:t>
            </a:r>
            <a:r>
              <a:rPr lang="ru-RU" sz="2000" dirty="0" smtClean="0"/>
              <a:t>);  </a:t>
            </a:r>
          </a:p>
          <a:p>
            <a:pPr lvl="0">
              <a:buFont typeface="Arial" pitchFamily="34" charset="0"/>
              <a:buChar char="•"/>
            </a:pPr>
            <a:r>
              <a:rPr lang="ru-RU" sz="2000" dirty="0" smtClean="0"/>
              <a:t> </a:t>
            </a:r>
            <a:r>
              <a:rPr lang="ru-RU" sz="2000" dirty="0" smtClean="0"/>
              <a:t>   совершенствовать </a:t>
            </a:r>
            <a:r>
              <a:rPr lang="ru-RU" sz="2000" dirty="0" smtClean="0"/>
              <a:t>способность управлять своими чувствами и эмоциями.</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ru-RU" sz="2000" b="1" i="0" u="none" strike="noStrike" normalizeH="0" baseline="0" dirty="0"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Times New Roman" pitchFamily="18" charset="0"/>
              <a:ea typeface="Times New Roman" pitchFamily="18"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ru-RU" sz="2000" b="1" i="0" u="none" strike="noStrike" normalizeH="0" baseline="0" dirty="0"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Times New Roman" pitchFamily="18" charset="0"/>
              <a:cs typeface="Times New Roman" pitchFamily="18" charset="0"/>
            </a:endParaRPr>
          </a:p>
        </p:txBody>
      </p:sp>
      <p:pic>
        <p:nvPicPr>
          <p:cNvPr id="3" name="Рисунок 2" descr="images (7).jpg"/>
          <p:cNvPicPr>
            <a:picLocks noChangeAspect="1"/>
          </p:cNvPicPr>
          <p:nvPr/>
        </p:nvPicPr>
        <p:blipFill>
          <a:blip r:embed="rId2" cstate="print"/>
          <a:stretch>
            <a:fillRect/>
          </a:stretch>
        </p:blipFill>
        <p:spPr>
          <a:xfrm>
            <a:off x="5249879" y="0"/>
            <a:ext cx="3894121" cy="2426970"/>
          </a:xfrm>
          <a:prstGeom prst="rect">
            <a:avLst/>
          </a:prstGeom>
        </p:spPr>
      </p:pic>
      <p:pic>
        <p:nvPicPr>
          <p:cNvPr id="4" name="Рисунок 3" descr="images (8).jpg"/>
          <p:cNvPicPr>
            <a:picLocks noChangeAspect="1"/>
          </p:cNvPicPr>
          <p:nvPr/>
        </p:nvPicPr>
        <p:blipFill>
          <a:blip r:embed="rId3" cstate="print"/>
          <a:stretch>
            <a:fillRect/>
          </a:stretch>
        </p:blipFill>
        <p:spPr>
          <a:xfrm>
            <a:off x="5257800" y="2438400"/>
            <a:ext cx="3886200" cy="4419600"/>
          </a:xfrm>
          <a:prstGeom prst="rect">
            <a:avLst/>
          </a:prstGeom>
        </p:spPr>
      </p:pic>
    </p:spTree>
  </p:cSld>
  <p:clrMapOvr>
    <a:masterClrMapping/>
  </p:clrMapOvr>
  <p:transition>
    <p:checker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descr="images (9).jpg"/>
          <p:cNvPicPr>
            <a:picLocks noChangeAspect="1"/>
          </p:cNvPicPr>
          <p:nvPr/>
        </p:nvPicPr>
        <p:blipFill>
          <a:blip r:embed="rId2" cstate="print"/>
          <a:stretch>
            <a:fillRect/>
          </a:stretch>
        </p:blipFill>
        <p:spPr>
          <a:xfrm>
            <a:off x="2362200" y="838200"/>
            <a:ext cx="5947757" cy="5181600"/>
          </a:xfrm>
          <a:prstGeom prst="rect">
            <a:avLst/>
          </a:prstGeom>
        </p:spPr>
      </p:pic>
      <p:sp>
        <p:nvSpPr>
          <p:cNvPr id="22529" name="Rectangle 1"/>
          <p:cNvSpPr>
            <a:spLocks noChangeArrowheads="1"/>
          </p:cNvSpPr>
          <p:nvPr/>
        </p:nvSpPr>
        <p:spPr bwMode="auto">
          <a:xfrm>
            <a:off x="0" y="0"/>
            <a:ext cx="6172200" cy="661719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b="1" i="0" u="none" strike="noStrike" normalizeH="0" baseline="0" dirty="0"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Times New Roman" pitchFamily="18" charset="0"/>
                <a:ea typeface="Times New Roman" pitchFamily="18" charset="0"/>
                <a:cs typeface="Times New Roman" pitchFamily="18" charset="0"/>
              </a:rPr>
              <a:t>ИГРАЙТЕ ВСЕЙ СЕМЬЕЙ ВМЕСТЕ С ДЕТЬМИ ДОМА</a:t>
            </a:r>
            <a:endParaRPr kumimoji="0" lang="ru-RU" b="1" i="0" u="none" strike="noStrike" normalizeH="0" baseline="0" dirty="0"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400" b="1" i="0" u="none" strike="noStrike" cap="none" normalizeH="0" baseline="0" dirty="0" smtClean="0">
                <a:ln>
                  <a:noFill/>
                </a:ln>
                <a:solidFill>
                  <a:srgbClr val="101010"/>
                </a:solidFill>
                <a:effectLst/>
                <a:latin typeface="Times New Roman" pitchFamily="18" charset="0"/>
                <a:ea typeface="Times New Roman" pitchFamily="18" charset="0"/>
                <a:cs typeface="Times New Roman" pitchFamily="18" charset="0"/>
              </a:rPr>
              <a:t>Тренируем эмоции (для детей с 4 лет)</a:t>
            </a:r>
            <a:endParaRPr kumimoji="0" lang="ru-RU" sz="1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smtClean="0">
                <a:ln>
                  <a:noFill/>
                </a:ln>
                <a:solidFill>
                  <a:srgbClr val="101010"/>
                </a:solidFill>
                <a:effectLst/>
                <a:latin typeface="Times New Roman" pitchFamily="18" charset="0"/>
                <a:ea typeface="Times New Roman" pitchFamily="18" charset="0"/>
                <a:cs typeface="Times New Roman" pitchFamily="18" charset="0"/>
              </a:rPr>
              <a:t>Попросите ребенка: </a:t>
            </a:r>
            <a:r>
              <a:rPr kumimoji="0" lang="ru-RU" sz="1400" b="1" i="0" u="none" strike="noStrike" cap="none" normalizeH="0" baseline="0" dirty="0" smtClean="0">
                <a:ln>
                  <a:noFill/>
                </a:ln>
                <a:solidFill>
                  <a:srgbClr val="101010"/>
                </a:solidFill>
                <a:effectLst/>
                <a:latin typeface="Times New Roman" pitchFamily="18" charset="0"/>
                <a:ea typeface="Times New Roman" pitchFamily="18" charset="0"/>
                <a:cs typeface="Times New Roman" pitchFamily="18" charset="0"/>
              </a:rPr>
              <a:t>нахмуриться</a:t>
            </a:r>
            <a:endParaRPr kumimoji="0" lang="ru-RU" sz="1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smtClean="0">
                <a:ln>
                  <a:noFill/>
                </a:ln>
                <a:solidFill>
                  <a:srgbClr val="101010"/>
                </a:solidFill>
                <a:effectLst/>
                <a:latin typeface="Times New Roman" pitchFamily="18" charset="0"/>
                <a:ea typeface="Times New Roman" pitchFamily="18" charset="0"/>
                <a:cs typeface="Times New Roman" pitchFamily="18" charset="0"/>
              </a:rPr>
              <a:t>как осенняя туча;</a:t>
            </a:r>
            <a:endParaRPr kumimoji="0" lang="ru-RU" sz="1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smtClean="0">
                <a:ln>
                  <a:noFill/>
                </a:ln>
                <a:solidFill>
                  <a:srgbClr val="101010"/>
                </a:solidFill>
                <a:effectLst/>
                <a:latin typeface="Times New Roman" pitchFamily="18" charset="0"/>
                <a:ea typeface="Times New Roman" pitchFamily="18" charset="0"/>
                <a:cs typeface="Times New Roman" pitchFamily="18" charset="0"/>
              </a:rPr>
              <a:t>как рассерженный человек;</a:t>
            </a:r>
            <a:endParaRPr kumimoji="0" lang="ru-RU" sz="1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smtClean="0">
                <a:ln>
                  <a:noFill/>
                </a:ln>
                <a:solidFill>
                  <a:srgbClr val="101010"/>
                </a:solidFill>
                <a:effectLst/>
                <a:latin typeface="Times New Roman" pitchFamily="18" charset="0"/>
                <a:ea typeface="Times New Roman" pitchFamily="18" charset="0"/>
                <a:cs typeface="Times New Roman" pitchFamily="18" charset="0"/>
              </a:rPr>
              <a:t>как злая волшебница;</a:t>
            </a:r>
          </a:p>
          <a:p>
            <a:r>
              <a:rPr lang="ru-RU" sz="1400" b="1" dirty="0" smtClean="0">
                <a:latin typeface="Times New Roman" pitchFamily="18" charset="0"/>
                <a:cs typeface="Times New Roman" pitchFamily="18" charset="0"/>
              </a:rPr>
              <a:t>улыбнуться</a:t>
            </a:r>
            <a:endParaRPr lang="ru-RU" sz="1400" dirty="0" smtClean="0">
              <a:latin typeface="Times New Roman" pitchFamily="18" charset="0"/>
              <a:cs typeface="Times New Roman" pitchFamily="18" charset="0"/>
            </a:endParaRPr>
          </a:p>
          <a:p>
            <a:r>
              <a:rPr lang="ru-RU" sz="1400" dirty="0" smtClean="0">
                <a:latin typeface="Times New Roman" pitchFamily="18" charset="0"/>
                <a:cs typeface="Times New Roman" pitchFamily="18" charset="0"/>
              </a:rPr>
              <a:t>как кот на солнце;</a:t>
            </a:r>
          </a:p>
          <a:p>
            <a:r>
              <a:rPr lang="ru-RU" sz="1400" dirty="0" smtClean="0">
                <a:latin typeface="Times New Roman" pitchFamily="18" charset="0"/>
                <a:cs typeface="Times New Roman" pitchFamily="18" charset="0"/>
              </a:rPr>
              <a:t>как само солнце;</a:t>
            </a:r>
          </a:p>
          <a:p>
            <a:r>
              <a:rPr lang="ru-RU" sz="1400" dirty="0" smtClean="0">
                <a:latin typeface="Times New Roman" pitchFamily="18" charset="0"/>
                <a:cs typeface="Times New Roman" pitchFamily="18" charset="0"/>
              </a:rPr>
              <a:t>как Буратино;</a:t>
            </a:r>
          </a:p>
          <a:p>
            <a:r>
              <a:rPr lang="ru-RU" sz="1400" dirty="0" smtClean="0">
                <a:latin typeface="Times New Roman" pitchFamily="18" charset="0"/>
                <a:cs typeface="Times New Roman" pitchFamily="18" charset="0"/>
              </a:rPr>
              <a:t>как хитрая лиса;</a:t>
            </a:r>
          </a:p>
          <a:p>
            <a:r>
              <a:rPr lang="ru-RU" sz="1400" dirty="0" smtClean="0">
                <a:latin typeface="Times New Roman" pitchFamily="18" charset="0"/>
                <a:cs typeface="Times New Roman" pitchFamily="18" charset="0"/>
              </a:rPr>
              <a:t>как радостный человек;</a:t>
            </a:r>
          </a:p>
          <a:p>
            <a:r>
              <a:rPr lang="ru-RU" sz="1400" dirty="0" smtClean="0">
                <a:latin typeface="Times New Roman" pitchFamily="18" charset="0"/>
                <a:cs typeface="Times New Roman" pitchFamily="18" charset="0"/>
              </a:rPr>
              <a:t>как будто он увидел чудо;</a:t>
            </a:r>
          </a:p>
          <a:p>
            <a:r>
              <a:rPr lang="ru-RU" sz="1400" b="1" dirty="0" smtClean="0">
                <a:latin typeface="Times New Roman" pitchFamily="18" charset="0"/>
                <a:cs typeface="Times New Roman" pitchFamily="18" charset="0"/>
              </a:rPr>
              <a:t>позлиться</a:t>
            </a:r>
            <a:endParaRPr lang="ru-RU" sz="1400" dirty="0" smtClean="0">
              <a:latin typeface="Times New Roman" pitchFamily="18" charset="0"/>
              <a:cs typeface="Times New Roman" pitchFamily="18" charset="0"/>
            </a:endParaRPr>
          </a:p>
          <a:p>
            <a:r>
              <a:rPr lang="ru-RU" sz="1400" dirty="0" smtClean="0">
                <a:latin typeface="Times New Roman" pitchFamily="18" charset="0"/>
                <a:cs typeface="Times New Roman" pitchFamily="18" charset="0"/>
              </a:rPr>
              <a:t>как ребенок, у которого отняли мороженное;</a:t>
            </a:r>
          </a:p>
          <a:p>
            <a:r>
              <a:rPr lang="ru-RU" sz="1400" dirty="0" smtClean="0">
                <a:latin typeface="Times New Roman" pitchFamily="18" charset="0"/>
                <a:cs typeface="Times New Roman" pitchFamily="18" charset="0"/>
              </a:rPr>
              <a:t>как два барана на мосту;</a:t>
            </a:r>
          </a:p>
          <a:p>
            <a:r>
              <a:rPr lang="ru-RU" sz="1400" dirty="0" smtClean="0">
                <a:latin typeface="Times New Roman" pitchFamily="18" charset="0"/>
                <a:cs typeface="Times New Roman" pitchFamily="18" charset="0"/>
              </a:rPr>
              <a:t>как человек, которого ударили;</a:t>
            </a:r>
          </a:p>
          <a:p>
            <a:r>
              <a:rPr lang="ru-RU" sz="1400" b="1" dirty="0" smtClean="0">
                <a:latin typeface="Times New Roman" pitchFamily="18" charset="0"/>
                <a:cs typeface="Times New Roman" pitchFamily="18" charset="0"/>
              </a:rPr>
              <a:t>испугаться</a:t>
            </a:r>
            <a:endParaRPr lang="ru-RU" sz="1400" dirty="0" smtClean="0">
              <a:latin typeface="Times New Roman" pitchFamily="18" charset="0"/>
              <a:cs typeface="Times New Roman" pitchFamily="18" charset="0"/>
            </a:endParaRPr>
          </a:p>
          <a:p>
            <a:r>
              <a:rPr lang="ru-RU" sz="1400" dirty="0" smtClean="0">
                <a:latin typeface="Times New Roman" pitchFamily="18" charset="0"/>
                <a:cs typeface="Times New Roman" pitchFamily="18" charset="0"/>
              </a:rPr>
              <a:t>как ребенок, потерявшийся в лесу;</a:t>
            </a:r>
          </a:p>
          <a:p>
            <a:r>
              <a:rPr lang="ru-RU" sz="1400" dirty="0" smtClean="0">
                <a:latin typeface="Times New Roman" pitchFamily="18" charset="0"/>
                <a:cs typeface="Times New Roman" pitchFamily="18" charset="0"/>
              </a:rPr>
              <a:t>как заяц, увидевший волка;</a:t>
            </a:r>
          </a:p>
          <a:p>
            <a:r>
              <a:rPr lang="ru-RU" sz="1400" dirty="0" smtClean="0">
                <a:latin typeface="Times New Roman" pitchFamily="18" charset="0"/>
                <a:cs typeface="Times New Roman" pitchFamily="18" charset="0"/>
              </a:rPr>
              <a:t>как котенок, на которого лает собака;</a:t>
            </a:r>
          </a:p>
          <a:p>
            <a:r>
              <a:rPr lang="ru-RU" sz="1400" b="1" dirty="0" smtClean="0">
                <a:latin typeface="Times New Roman" pitchFamily="18" charset="0"/>
                <a:cs typeface="Times New Roman" pitchFamily="18" charset="0"/>
              </a:rPr>
              <a:t>отдохнуть</a:t>
            </a:r>
            <a:endParaRPr lang="ru-RU" sz="1400" dirty="0" smtClean="0">
              <a:latin typeface="Times New Roman" pitchFamily="18" charset="0"/>
              <a:cs typeface="Times New Roman" pitchFamily="18" charset="0"/>
            </a:endParaRPr>
          </a:p>
          <a:p>
            <a:r>
              <a:rPr lang="ru-RU" sz="1400" dirty="0" smtClean="0">
                <a:latin typeface="Times New Roman" pitchFamily="18" charset="0"/>
                <a:cs typeface="Times New Roman" pitchFamily="18" charset="0"/>
              </a:rPr>
              <a:t>как турист, снявший тяжелый рюкзак;</a:t>
            </a:r>
          </a:p>
          <a:p>
            <a:r>
              <a:rPr lang="ru-RU" sz="1400" dirty="0" smtClean="0">
                <a:latin typeface="Times New Roman" pitchFamily="18" charset="0"/>
                <a:cs typeface="Times New Roman" pitchFamily="18" charset="0"/>
              </a:rPr>
              <a:t>как ребенок, который много потрудился, но помог маме;</a:t>
            </a:r>
          </a:p>
          <a:p>
            <a:r>
              <a:rPr lang="ru-RU" sz="1400" dirty="0" smtClean="0">
                <a:latin typeface="Times New Roman" pitchFamily="18" charset="0"/>
                <a:cs typeface="Times New Roman" pitchFamily="18" charset="0"/>
              </a:rPr>
              <a:t>как уставший воин после победы.</a:t>
            </a:r>
          </a:p>
          <a:p>
            <a:r>
              <a:rPr lang="ru-RU" sz="1400" b="1" dirty="0" smtClean="0">
                <a:latin typeface="Times New Roman" pitchFamily="18" charset="0"/>
                <a:cs typeface="Times New Roman" pitchFamily="18" charset="0"/>
              </a:rPr>
              <a:t>устать</a:t>
            </a:r>
            <a:endParaRPr lang="ru-RU" sz="1400" dirty="0" smtClean="0">
              <a:latin typeface="Times New Roman" pitchFamily="18" charset="0"/>
              <a:cs typeface="Times New Roman" pitchFamily="18" charset="0"/>
            </a:endParaRPr>
          </a:p>
          <a:p>
            <a:r>
              <a:rPr lang="ru-RU" sz="1400" dirty="0" smtClean="0">
                <a:latin typeface="Times New Roman" pitchFamily="18" charset="0"/>
                <a:cs typeface="Times New Roman" pitchFamily="18" charset="0"/>
              </a:rPr>
              <a:t>как папа после работы;</a:t>
            </a:r>
          </a:p>
          <a:p>
            <a:r>
              <a:rPr lang="ru-RU" sz="1400" dirty="0" smtClean="0">
                <a:latin typeface="Times New Roman" pitchFamily="18" charset="0"/>
                <a:cs typeface="Times New Roman" pitchFamily="18" charset="0"/>
              </a:rPr>
              <a:t>как человек, поднявший арбуз;</a:t>
            </a:r>
          </a:p>
          <a:p>
            <a:r>
              <a:rPr lang="ru-RU" sz="1400" dirty="0" smtClean="0">
                <a:latin typeface="Times New Roman" pitchFamily="18" charset="0"/>
                <a:cs typeface="Times New Roman" pitchFamily="18" charset="0"/>
              </a:rPr>
              <a:t>как муравей, притащивший большую муху;</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p:fade thruBlk="1"/>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descr="images (10).jpg"/>
          <p:cNvPicPr>
            <a:picLocks noChangeAspect="1"/>
          </p:cNvPicPr>
          <p:nvPr/>
        </p:nvPicPr>
        <p:blipFill>
          <a:blip r:embed="rId2" cstate="print"/>
          <a:stretch>
            <a:fillRect/>
          </a:stretch>
        </p:blipFill>
        <p:spPr>
          <a:xfrm>
            <a:off x="3486150" y="0"/>
            <a:ext cx="5625562" cy="6858000"/>
          </a:xfrm>
          <a:prstGeom prst="rect">
            <a:avLst/>
          </a:prstGeom>
        </p:spPr>
      </p:pic>
      <p:sp>
        <p:nvSpPr>
          <p:cNvPr id="23553" name="Rectangle 1"/>
          <p:cNvSpPr>
            <a:spLocks noChangeArrowheads="1"/>
          </p:cNvSpPr>
          <p:nvPr/>
        </p:nvSpPr>
        <p:spPr bwMode="auto">
          <a:xfrm>
            <a:off x="152400" y="0"/>
            <a:ext cx="4953000" cy="532453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2000" b="0" i="0" u="none" strike="noStrike" cap="none" normalizeH="0" baseline="0" dirty="0" smtClean="0">
                <a:ln>
                  <a:noFill/>
                </a:ln>
                <a:solidFill>
                  <a:srgbClr val="101010"/>
                </a:solidFill>
                <a:effectLst/>
                <a:latin typeface="Times New Roman" pitchFamily="18" charset="0"/>
                <a:ea typeface="Times New Roman" pitchFamily="18" charset="0"/>
                <a:cs typeface="Times New Roman" pitchFamily="18" charset="0"/>
              </a:rPr>
              <a:t>      Итак, </a:t>
            </a:r>
            <a:r>
              <a:rPr kumimoji="0" lang="ru-RU" sz="2000" b="1" i="0" u="none" strike="noStrike" cap="none" normalizeH="0" baseline="0" dirty="0" smtClean="0">
                <a:ln>
                  <a:noFill/>
                </a:ln>
                <a:solidFill>
                  <a:srgbClr val="101010"/>
                </a:solidFill>
                <a:effectLst/>
                <a:latin typeface="Times New Roman" pitchFamily="18" charset="0"/>
                <a:ea typeface="Times New Roman" pitchFamily="18" charset="0"/>
                <a:cs typeface="Times New Roman" pitchFamily="18" charset="0"/>
              </a:rPr>
              <a:t>развитие эмоциональной сферы зависит от характера общения ребенка со взрослыми и сверстниками</a:t>
            </a:r>
            <a:r>
              <a:rPr kumimoji="0" lang="ru-RU" sz="2000" b="0" i="0" u="none" strike="noStrike" cap="none" normalizeH="0" baseline="0" dirty="0" smtClean="0">
                <a:ln>
                  <a:noFill/>
                </a:ln>
                <a:solidFill>
                  <a:srgbClr val="101010"/>
                </a:solidFill>
                <a:effectLst/>
                <a:latin typeface="Times New Roman" pitchFamily="18" charset="0"/>
                <a:ea typeface="Times New Roman" pitchFamily="18" charset="0"/>
                <a:cs typeface="Times New Roman" pitchFamily="18" charset="0"/>
              </a:rPr>
              <a:t>. В общении с родителями, которые помогают ребенку познавать мир «взрослых» предметов, преобладают мотивы сотрудничества, хотя сохраняется и чисто эмоциональное общение, необходимое на всех возрастных этапах. Помимо безусловной любви, эмоционального тепла дети ждут от взрослого непосредственного участия во всех своих делах, совместного решения любой задачи, будь то освоение столовых приборов или строительство башни из кубиков. В таких совместных действиях для ребенка и открываются новые формы общения со взрослыми.</a:t>
            </a:r>
            <a:endParaRPr kumimoji="0" lang="ru-RU" sz="20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transition>
    <p:comb/>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images (11).jpg"/>
          <p:cNvPicPr>
            <a:picLocks noChangeAspect="1"/>
          </p:cNvPicPr>
          <p:nvPr/>
        </p:nvPicPr>
        <p:blipFill>
          <a:blip r:embed="rId2" cstate="print"/>
          <a:stretch>
            <a:fillRect/>
          </a:stretch>
        </p:blipFill>
        <p:spPr>
          <a:xfrm>
            <a:off x="0" y="1752600"/>
            <a:ext cx="9144000" cy="3265170"/>
          </a:xfrm>
          <a:prstGeom prst="rect">
            <a:avLst/>
          </a:prstGeom>
        </p:spPr>
      </p:pic>
      <p:sp>
        <p:nvSpPr>
          <p:cNvPr id="3" name="TextBox 2"/>
          <p:cNvSpPr txBox="1"/>
          <p:nvPr/>
        </p:nvSpPr>
        <p:spPr>
          <a:xfrm>
            <a:off x="914400" y="457200"/>
            <a:ext cx="7391400" cy="984885"/>
          </a:xfrm>
          <a:prstGeom prst="rect">
            <a:avLst/>
          </a:prstGeom>
          <a:noFill/>
        </p:spPr>
        <p:txBody>
          <a:bodyPr wrap="square" rtlCol="0">
            <a:spAutoFit/>
          </a:bodyPr>
          <a:lstStyle/>
          <a:p>
            <a:pPr algn="ctr"/>
            <a:r>
              <a:rPr lang="ru-RU" sz="4000" b="1" dirty="0"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rPr>
              <a:t>СПАСИБО ЗА</a:t>
            </a:r>
          </a:p>
          <a:p>
            <a:pPr algn="ctr"/>
            <a:r>
              <a:rPr lang="ru-RU" b="1" dirty="0"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rPr>
              <a:t> </a:t>
            </a:r>
            <a:endParaRPr lang="ru-RU" b="1" dirty="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endParaRPr>
          </a:p>
        </p:txBody>
      </p:sp>
      <p:sp>
        <p:nvSpPr>
          <p:cNvPr id="4" name="TextBox 3"/>
          <p:cNvSpPr txBox="1"/>
          <p:nvPr/>
        </p:nvSpPr>
        <p:spPr>
          <a:xfrm>
            <a:off x="1295400" y="5486400"/>
            <a:ext cx="6858000" cy="1261884"/>
          </a:xfrm>
          <a:prstGeom prst="rect">
            <a:avLst/>
          </a:prstGeom>
          <a:noFill/>
        </p:spPr>
        <p:txBody>
          <a:bodyPr wrap="square" rtlCol="0">
            <a:spAutoFit/>
          </a:bodyPr>
          <a:lstStyle/>
          <a:p>
            <a:pPr algn="ctr"/>
            <a:r>
              <a:rPr lang="ru-RU" sz="4000" b="1" dirty="0"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rPr>
              <a:t>ВНИМАНИЕ</a:t>
            </a:r>
          </a:p>
          <a:p>
            <a:pPr algn="ctr"/>
            <a:endParaRPr lang="ru-RU" b="1" dirty="0" smtClean="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endParaRPr>
          </a:p>
          <a:p>
            <a:pPr algn="ctr"/>
            <a:endParaRPr lang="ru-RU" b="1" dirty="0">
              <a:ln w="10541" cmpd="sng">
                <a:solidFill>
                  <a:schemeClr val="tx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Эркер">
  <a:themeElements>
    <a:clrScheme name="Эркер">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Эркер">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Эркер">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100</TotalTime>
  <Words>734</Words>
  <Application>Microsoft Office PowerPoint</Application>
  <PresentationFormat>Экран (4:3)</PresentationFormat>
  <Paragraphs>70</Paragraphs>
  <Slides>13</Slides>
  <Notes>0</Notes>
  <HiddenSlides>0</HiddenSlides>
  <MMClips>1</MMClips>
  <ScaleCrop>false</ScaleCrop>
  <HeadingPairs>
    <vt:vector size="4" baseType="variant">
      <vt:variant>
        <vt:lpstr>Тема</vt:lpstr>
      </vt:variant>
      <vt:variant>
        <vt:i4>1</vt:i4>
      </vt:variant>
      <vt:variant>
        <vt:lpstr>Заголовки слайдов</vt:lpstr>
      </vt:variant>
      <vt:variant>
        <vt:i4>13</vt:i4>
      </vt:variant>
    </vt:vector>
  </HeadingPairs>
  <TitlesOfParts>
    <vt:vector size="14" baseType="lpstr">
      <vt:lpstr>Эркер</vt:lpstr>
      <vt:lpstr>    ЭМОЦИОНАЛЬНОЕ РАЗВИТИЕ ДЕТЕЙ ДОШКОЛЬНОГО ВОЗРАСТА </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ЭМОЦИОНАЛЬНОЕ РАЗВИТИЕ ДЕТЕЙ ДОШКОЛЬНОГО ВОЗРАСТА </dc:title>
  <dc:creator>bosul</dc:creator>
  <cp:lastModifiedBy>bosulaevs@mail.ru</cp:lastModifiedBy>
  <cp:revision>28</cp:revision>
  <dcterms:created xsi:type="dcterms:W3CDTF">2006-08-16T00:00:00Z</dcterms:created>
  <dcterms:modified xsi:type="dcterms:W3CDTF">2025-07-06T12:53:25Z</dcterms:modified>
</cp:coreProperties>
</file>