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2" r:id="rId3"/>
    <p:sldId id="273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6CCCF"/>
    <a:srgbClr val="8F0F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-101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1782" y="802298"/>
            <a:ext cx="11485417" cy="2541431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света: достоинства и недостатки</a:t>
            </a:r>
          </a:p>
        </p:txBody>
      </p:sp>
    </p:spTree>
    <p:extLst>
      <p:ext uri="{BB962C8B-B14F-4D97-AF65-F5344CB8AC3E}">
        <p14:creationId xmlns:p14="http://schemas.microsoft.com/office/powerpoint/2010/main" xmlns="" val="34287388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51579" y="1177636"/>
            <a:ext cx="9603275" cy="676118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Тепловое излучение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721" y="2874150"/>
            <a:ext cx="3523793" cy="29568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168" y="2203532"/>
            <a:ext cx="4048095" cy="36274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9931" y="2551034"/>
            <a:ext cx="2438611" cy="3279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04687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177636"/>
            <a:ext cx="9603275" cy="67611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освещения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61240" y="1853754"/>
            <a:ext cx="3006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29763" y="1853754"/>
            <a:ext cx="3325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Искусственное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5180" t="11890" r="6234" b="21446"/>
          <a:stretch/>
        </p:blipFill>
        <p:spPr>
          <a:xfrm>
            <a:off x="7909872" y="2529872"/>
            <a:ext cx="3144982" cy="362618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308" y="2453422"/>
            <a:ext cx="3680299" cy="368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64669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5237" y="541282"/>
            <a:ext cx="10306708" cy="1049235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искусственных источников освещения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253" y="1960314"/>
            <a:ext cx="6320820" cy="4149541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искусственным источником света был огонь. В качестве стационарного источника света служил костер, в качестве переносных — факелы. Помимо факела в каменном веке человечество изобрело лампу. В третьем тысячелетии до нашей эры появились первые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свечи.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15112" y="2084046"/>
            <a:ext cx="5081587" cy="3387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766883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1545" y="875957"/>
            <a:ext cx="10383341" cy="65280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искусственных источников освещения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5841" y="1972870"/>
            <a:ext cx="6163659" cy="3450613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XIX веке широкое распространение получило газовое освещение. В 1807 году первые газовые фонари зажигаются на одной из центральных улиц Лондона — Пэлл-Мэлл. Зажигались они каждый вечер вручную специальными людьми — фонарщиками.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4742" y="1910176"/>
            <a:ext cx="3496818" cy="4712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72052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7264" y="875957"/>
            <a:ext cx="10326192" cy="609944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искусственных источников освещения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3055" y="1908521"/>
            <a:ext cx="6650182" cy="4121832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начале 19 века Сэр Гемфри Дэви дал начало электрическому освещению. Он провел опыт с батареей и платиновой проволокой, в процессе которого проволока сверкнула. Это привело к изобретению лампы накаливания. Первые лампы работали до 40 часов и даже меньше.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1890-х годах А. Н. Лодыгин изобретает несколько типов ламп с нитями накала из тугоплавких металлов.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7389" y="1963480"/>
            <a:ext cx="3390558" cy="390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628186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3762" y="887648"/>
            <a:ext cx="10363199" cy="70562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искусственных источников освещения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1580" y="2015732"/>
            <a:ext cx="5725076" cy="383088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40-х годах в Германии появились ксеноновые галогенные лампы, представленные фирмой Osram, используемые в сценическом освещении. Параллельно с этим велся поиск такого решения, которое позволило бы не использовать вакуумную колбу и сделать лампу долговечнее.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96546" y="2015732"/>
            <a:ext cx="4017818" cy="4017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979823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0765" y="804519"/>
            <a:ext cx="10280072" cy="1049235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искусственных источников освещения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1579" y="1853754"/>
            <a:ext cx="5558821" cy="4339228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Газоразрядные лампы являются родственниками дуговых, в которых разряд происходит между электродами в атмосфере какого-либо газа, или пара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Самым распространенным примером таких ламп является люминесцентные лампы «дневного света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0400" y="2462308"/>
            <a:ext cx="4949222" cy="2694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73142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836" y="804519"/>
            <a:ext cx="10667999" cy="1049235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развития искусственных источников освещения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8765" y="1745673"/>
            <a:ext cx="7065818" cy="4447309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Светодиод — прибор полупроводникового типа с электронно-дырочным переходом, который излучает свет определенной длины волны под воздействием тока, пропускаемого в прямом направлении. Впервые на эффект электролюминесценции обратил внимание английский ученый Генри Рауд в 1907 году. Лампы на основе полупроводниковых светодиодов стали выпускать в промышленных масштабах лишь в 1951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64583" y="1929245"/>
            <a:ext cx="4080164" cy="4080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453331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 накаливания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09417902"/>
              </p:ext>
            </p:extLst>
          </p:nvPr>
        </p:nvGraphicFramePr>
        <p:xfrm>
          <a:off x="1039090" y="2016124"/>
          <a:ext cx="10501745" cy="392838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256390">
                  <a:extLst>
                    <a:ext uri="{9D8B030D-6E8A-4147-A177-3AD203B41FA5}">
                      <a16:colId xmlns:a16="http://schemas.microsoft.com/office/drawing/2014/main" xmlns="" val="1911637270"/>
                    </a:ext>
                  </a:extLst>
                </a:gridCol>
                <a:gridCol w="5245355">
                  <a:extLst>
                    <a:ext uri="{9D8B030D-6E8A-4147-A177-3AD203B41FA5}">
                      <a16:colId xmlns:a16="http://schemas.microsoft.com/office/drawing/2014/main" xmlns="" val="792090542"/>
                    </a:ext>
                  </a:extLst>
                </a:gridCol>
              </a:tblGrid>
              <a:tr h="63654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Достоинства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>
                    <a:solidFill>
                      <a:srgbClr val="8F0F1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Недостатки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14013479"/>
                  </a:ext>
                </a:extLst>
              </a:tr>
              <a:tr h="3055407">
                <a:tc>
                  <a:txBody>
                    <a:bodyPr/>
                    <a:lstStyle/>
                    <a:p>
                      <a:r>
                        <a:rPr lang="ru-RU" dirty="0" smtClean="0"/>
                        <a:t>- </a:t>
                      </a:r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 незначительные размеры.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Стоимость их невысока.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Не боятся низкой и повышенной температуры окружающей среды, устойчивы к конденсату.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rgbClr val="E6CCC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 </a:t>
                      </a:r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Лампы обладают слепящей яркостью, отрицательно отражающейся на зрении человека.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Обладают незначительным сроком службы (порядка 1000 часов);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Чувствительность к встряске и вибрации.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Высокое энергопотребление.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rgbClr val="E6CC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45228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80895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Галогенная лампа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66501959"/>
              </p:ext>
            </p:extLst>
          </p:nvPr>
        </p:nvGraphicFramePr>
        <p:xfrm>
          <a:off x="926683" y="2016124"/>
          <a:ext cx="10586444" cy="3996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3222">
                  <a:extLst>
                    <a:ext uri="{9D8B030D-6E8A-4147-A177-3AD203B41FA5}">
                      <a16:colId xmlns:a16="http://schemas.microsoft.com/office/drawing/2014/main" xmlns="" val="122370"/>
                    </a:ext>
                  </a:extLst>
                </a:gridCol>
                <a:gridCol w="5293222">
                  <a:extLst>
                    <a:ext uri="{9D8B030D-6E8A-4147-A177-3AD203B41FA5}">
                      <a16:colId xmlns:a16="http://schemas.microsoft.com/office/drawing/2014/main" xmlns="" val="3588920903"/>
                    </a:ext>
                  </a:extLst>
                </a:gridCol>
              </a:tblGrid>
              <a:tr h="54010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Достоинства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Недостатки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01327172"/>
                  </a:ext>
                </a:extLst>
              </a:tr>
              <a:tr h="345664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Компактность конструкции.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Энергосбережение. Галогеновые лампы потребляют в пять раз меньше электричества, чем обычные лампы.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Яркий свет и повышенная светоотдача</a:t>
                      </a:r>
                      <a:r>
                        <a:rPr lang="ru-RU" dirty="0" smtClean="0"/>
                        <a:t>.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rgbClr val="E6CCC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Высокая температура колбы требует усиленных мер по соблюдению пожарной безопасности.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Загрязнения на колбе приводят к выходу лампы из строя.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Весьма чувствительны к скачкам напряжения сети.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Невысокий срок службы.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643485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4188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Люминесцентная лампа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784634"/>
              </p:ext>
            </p:extLst>
          </p:nvPr>
        </p:nvGraphicFramePr>
        <p:xfrm>
          <a:off x="748145" y="2016124"/>
          <a:ext cx="10848110" cy="40660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8514">
                  <a:extLst>
                    <a:ext uri="{9D8B030D-6E8A-4147-A177-3AD203B41FA5}">
                      <a16:colId xmlns:a16="http://schemas.microsoft.com/office/drawing/2014/main" xmlns="" val="1289536998"/>
                    </a:ext>
                  </a:extLst>
                </a:gridCol>
                <a:gridCol w="5379596">
                  <a:extLst>
                    <a:ext uri="{9D8B030D-6E8A-4147-A177-3AD203B41FA5}">
                      <a16:colId xmlns:a16="http://schemas.microsoft.com/office/drawing/2014/main" xmlns="" val="3817489953"/>
                    </a:ext>
                  </a:extLst>
                </a:gridCol>
              </a:tblGrid>
              <a:tr h="48405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Достоинства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Недостатки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140058"/>
                  </a:ext>
                </a:extLst>
              </a:tr>
              <a:tr h="358197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Большая светоотдача: люминесцентная лампа мощностью 20 Вт дает освещенность, соответствующую освещенности лампы накаливания в 100Вт;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Спектр излучения близок естественному;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Более длительный срок службы.</a:t>
                      </a: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Высокая степень химической опасности.</a:t>
                      </a:r>
                    </a:p>
                    <a:p>
                      <a:pPr algn="l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Дискретность линейчатого спектра излучения, вредного для глаз;</a:t>
                      </a:r>
                    </a:p>
                    <a:p>
                      <a:pPr algn="l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Сложность схемы включения.</a:t>
                      </a:r>
                    </a:p>
                    <a:p>
                      <a:pPr algn="l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Зависимость от температуры окружающей среды.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40661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01273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Светодиоды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56257876"/>
              </p:ext>
            </p:extLst>
          </p:nvPr>
        </p:nvGraphicFramePr>
        <p:xfrm>
          <a:off x="1052945" y="2016124"/>
          <a:ext cx="10515600" cy="4038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4311">
                  <a:extLst>
                    <a:ext uri="{9D8B030D-6E8A-4147-A177-3AD203B41FA5}">
                      <a16:colId xmlns:a16="http://schemas.microsoft.com/office/drawing/2014/main" xmlns="" val="3778561992"/>
                    </a:ext>
                  </a:extLst>
                </a:gridCol>
                <a:gridCol w="5321289">
                  <a:extLst>
                    <a:ext uri="{9D8B030D-6E8A-4147-A177-3AD203B41FA5}">
                      <a16:colId xmlns:a16="http://schemas.microsoft.com/office/drawing/2014/main" xmlns="" val="191329279"/>
                    </a:ext>
                  </a:extLst>
                </a:gridCol>
              </a:tblGrid>
              <a:tr h="593869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Достоинства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</a:t>
                      </a:r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Недостатки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69719990"/>
                  </a:ext>
                </a:extLst>
              </a:tr>
              <a:tr h="3444443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Низкое энергопотребление  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Долгий срок службы — до 100 000 часов.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Ударная и вибрационная устойчивость.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Экологическая и противопожарная безопасность.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Высокая стоимость.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Большой размер.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Направленный свет</a:t>
                      </a:r>
                      <a:r>
                        <a:rPr lang="ru-RU" dirty="0" smtClean="0"/>
                        <a:t>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4091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306278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Энергосберегающие лампы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14434306"/>
              </p:ext>
            </p:extLst>
          </p:nvPr>
        </p:nvGraphicFramePr>
        <p:xfrm>
          <a:off x="831271" y="2016125"/>
          <a:ext cx="10945092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2546">
                  <a:extLst>
                    <a:ext uri="{9D8B030D-6E8A-4147-A177-3AD203B41FA5}">
                      <a16:colId xmlns:a16="http://schemas.microsoft.com/office/drawing/2014/main" xmlns="" val="4001699413"/>
                    </a:ext>
                  </a:extLst>
                </a:gridCol>
                <a:gridCol w="5472546">
                  <a:extLst>
                    <a:ext uri="{9D8B030D-6E8A-4147-A177-3AD203B41FA5}">
                      <a16:colId xmlns:a16="http://schemas.microsoft.com/office/drawing/2014/main" xmlns="" val="18082910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Достоинства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Недостатки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8F0F1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29942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Срок службы в 5-8 раз превышает аналогичный показатель для ламп накаливания;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Потребление энергии в 4-5 раз ниже, чем у равных им по мощности приборов накаливания;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Не нагреваются при работе.</a:t>
                      </a: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Колбы энергосберегающих источников света содержат высокотоксичную ртуть, из-за чего необходимы специальные меры по их утилизации после окончания срока службы.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Высокая стоимость.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Фаза разогрева длится до 2 минут.</a:t>
                      </a:r>
                    </a:p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Зависимость от температуры окружающей среды.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6458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87262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1429431" y="600665"/>
            <a:ext cx="9586912" cy="757237"/>
          </a:xfrm>
        </p:spPr>
        <p:txBody>
          <a:bodyPr/>
          <a:lstStyle/>
          <a:p>
            <a:pPr algn="ctr"/>
            <a:r>
              <a:rPr lang="ru-RU" dirty="0" smtClean="0"/>
              <a:t>Подведём итоги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397725" y="444137"/>
            <a:ext cx="9640389" cy="391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1445622" y="1275806"/>
            <a:ext cx="9640389" cy="391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poradu24.com/wp-content/uploads/2016/12/da035cdaaa6328322534e1b8a52e6289.jpg"/>
          <p:cNvPicPr>
            <a:picLocks noChangeAspect="1" noChangeArrowheads="1"/>
          </p:cNvPicPr>
          <p:nvPr/>
        </p:nvPicPr>
        <p:blipFill>
          <a:blip r:embed="rId2"/>
          <a:srcRect l="4724" r="5197"/>
          <a:stretch>
            <a:fillRect/>
          </a:stretch>
        </p:blipFill>
        <p:spPr bwMode="auto">
          <a:xfrm>
            <a:off x="643439" y="1450444"/>
            <a:ext cx="3793096" cy="1944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https://svetdekor74.ru/upload/iblock/1ba/1ba14e5aebf8090bf55ad124bcc6fd6b.jpg"/>
          <p:cNvPicPr>
            <a:picLocks noChangeAspect="1" noChangeArrowheads="1"/>
          </p:cNvPicPr>
          <p:nvPr/>
        </p:nvPicPr>
        <p:blipFill>
          <a:blip r:embed="rId3"/>
          <a:srcRect t="11917" r="-5391" b="12627"/>
          <a:stretch>
            <a:fillRect/>
          </a:stretch>
        </p:blipFill>
        <p:spPr bwMode="auto">
          <a:xfrm>
            <a:off x="845729" y="3479198"/>
            <a:ext cx="3769056" cy="2379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 descr="http://storestart.ru/img/p/1/61062-large_default.jpg"/>
          <p:cNvPicPr>
            <a:picLocks noChangeAspect="1" noChangeArrowheads="1"/>
          </p:cNvPicPr>
          <p:nvPr/>
        </p:nvPicPr>
        <p:blipFill>
          <a:blip r:embed="rId4"/>
          <a:srcRect l="14614" r="12598"/>
          <a:stretch>
            <a:fillRect/>
          </a:stretch>
        </p:blipFill>
        <p:spPr bwMode="auto">
          <a:xfrm>
            <a:off x="8112719" y="1444979"/>
            <a:ext cx="3210037" cy="44101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6" name="Picture 8" descr="https://mebilio.ru/images/detailed/10/940364_2500.jpg"/>
          <p:cNvPicPr>
            <a:picLocks noChangeAspect="1" noChangeArrowheads="1"/>
          </p:cNvPicPr>
          <p:nvPr/>
        </p:nvPicPr>
        <p:blipFill>
          <a:blip r:embed="rId5"/>
          <a:srcRect l="15118" r="16630"/>
          <a:stretch>
            <a:fillRect/>
          </a:stretch>
        </p:blipFill>
        <p:spPr bwMode="auto">
          <a:xfrm>
            <a:off x="4873503" y="1459185"/>
            <a:ext cx="2964435" cy="4343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77704" y="2103122"/>
            <a:ext cx="9603275" cy="821788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1489166" y="2886891"/>
            <a:ext cx="9640389" cy="3918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108</TotalTime>
  <Words>626</Words>
  <Application>Microsoft Office PowerPoint</Application>
  <PresentationFormat>Произвольный</PresentationFormat>
  <Paragraphs>70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Gallery</vt:lpstr>
      <vt:lpstr>Источники света: достоинства и недостатки</vt:lpstr>
      <vt:lpstr>Тепловое излучение</vt:lpstr>
      <vt:lpstr>Виды освещения</vt:lpstr>
      <vt:lpstr>История развития искусственных источников освещения</vt:lpstr>
      <vt:lpstr>История развития искусственных источников освещения</vt:lpstr>
      <vt:lpstr>История развития искусственных источников освещения</vt:lpstr>
      <vt:lpstr>История развития искусственных источников освещения</vt:lpstr>
      <vt:lpstr>История развития искусственных источников освещения</vt:lpstr>
      <vt:lpstr>История развития искусственных источников освещения</vt:lpstr>
      <vt:lpstr>Лампа накаливания</vt:lpstr>
      <vt:lpstr> Галогенная лампа</vt:lpstr>
      <vt:lpstr>Люминесцентная лампа</vt:lpstr>
      <vt:lpstr>Светодиоды</vt:lpstr>
      <vt:lpstr>Энергосберегающие лампы</vt:lpstr>
      <vt:lpstr>Подведём итоги</vt:lpstr>
      <vt:lpstr>Спасибо за внимание!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Источники света: достоинства и недостатки</dc:title>
  <dc:creator>maria</dc:creator>
  <cp:lastModifiedBy>Пользователь Windows</cp:lastModifiedBy>
  <cp:revision>15</cp:revision>
  <dcterms:created xsi:type="dcterms:W3CDTF">2019-03-31T15:42:06Z</dcterms:created>
  <dcterms:modified xsi:type="dcterms:W3CDTF">2022-06-22T07:39:44Z</dcterms:modified>
</cp:coreProperties>
</file>