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5" r:id="rId7"/>
    <p:sldId id="266" r:id="rId8"/>
    <p:sldId id="260" r:id="rId9"/>
    <p:sldId id="261" r:id="rId10"/>
    <p:sldId id="262" r:id="rId11"/>
    <p:sldId id="263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948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A7C9-E316-4D33-924E-E9B25369E9F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F195-F83B-4C0B-B559-70A108223E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8760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A7C9-E316-4D33-924E-E9B25369E9F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F195-F83B-4C0B-B559-70A108223E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137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A7C9-E316-4D33-924E-E9B25369E9F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F195-F83B-4C0B-B559-70A108223E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700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A7C9-E316-4D33-924E-E9B25369E9F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F195-F83B-4C0B-B559-70A108223E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4449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A7C9-E316-4D33-924E-E9B25369E9F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F195-F83B-4C0B-B559-70A108223E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4450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A7C9-E316-4D33-924E-E9B25369E9F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F195-F83B-4C0B-B559-70A108223E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0853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A7C9-E316-4D33-924E-E9B25369E9F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F195-F83B-4C0B-B559-70A108223E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594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A7C9-E316-4D33-924E-E9B25369E9F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F195-F83B-4C0B-B559-70A108223E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562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A7C9-E316-4D33-924E-E9B25369E9F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F195-F83B-4C0B-B559-70A108223E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1303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A7C9-E316-4D33-924E-E9B25369E9F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F195-F83B-4C0B-B559-70A108223E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3000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A7C9-E316-4D33-924E-E9B25369E9F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F195-F83B-4C0B-B559-70A108223E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542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05A7C9-E316-4D33-924E-E9B25369E9F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94F195-F83B-4C0B-B559-70A108223E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189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5" Type="http://schemas.microsoft.com/office/2007/relationships/hdphoto" Target="../media/hdphoto2.wdp"/><Relationship Id="rId4" Type="http://schemas.openxmlformats.org/officeDocument/2006/relationships/image" Target="../media/image30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5" Type="http://schemas.microsoft.com/office/2007/relationships/hdphoto" Target="../media/hdphoto3.wdp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н для презентации тетрадь в клетку - фото и картинки ...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66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" y="0"/>
            <a:ext cx="91376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Сложение и вычитание десятичных дробей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AutoShape 4" descr="сова хочу все знать на прозрачном фоне 26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6" descr="сова хочу все знать на прозрачном фоне 26 фо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8" descr="сова хочу все знать на прозрачном фоне 26 фото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сова хочу все знать на прозрачном фоне 26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060848"/>
            <a:ext cx="4863641" cy="3931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64088" y="5076559"/>
            <a:ext cx="3779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выполнил: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математики МБОУ «Покровского лицея»</a:t>
            </a:r>
          </a:p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Шепелева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А.С.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711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Фон для презентации тетрадь в клетку - фото и картинки ...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66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" y="0"/>
            <a:ext cx="91376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2464182" y="548680"/>
            <a:ext cx="4104456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772400" cy="1470025"/>
          </a:xfrm>
        </p:spPr>
        <p:txBody>
          <a:bodyPr/>
          <a:lstStyle/>
          <a:p>
            <a:r>
              <a:rPr lang="ru-RU" b="1" i="1" dirty="0" smtClean="0"/>
              <a:t>План урока</a:t>
            </a:r>
            <a:endParaRPr lang="ru-RU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2204864"/>
            <a:ext cx="6400800" cy="3168352"/>
          </a:xfrm>
        </p:spPr>
        <p:txBody>
          <a:bodyPr>
            <a:normAutofit fontScale="92500" lnSpcReduction="20000"/>
          </a:bodyPr>
          <a:lstStyle/>
          <a:p>
            <a:pPr marL="514350" indent="-514350" algn="l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Организационный момент</a:t>
            </a:r>
          </a:p>
          <a:p>
            <a:pPr marL="514350" indent="-514350" algn="l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Устная работа</a:t>
            </a:r>
          </a:p>
          <a:p>
            <a:pPr marL="514350" indent="-514350" algn="l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Изучение нового материала</a:t>
            </a:r>
          </a:p>
          <a:p>
            <a:pPr marL="514350" indent="-514350" algn="l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Первичное закрепление материала</a:t>
            </a:r>
          </a:p>
          <a:p>
            <a:pPr marL="514350" indent="-514350" algn="l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Подведение итогов урока</a:t>
            </a:r>
          </a:p>
          <a:p>
            <a:pPr marL="514350" indent="-514350" algn="l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Домашнее задание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6" name="Picture 16" descr="Клипарт школьный карандаши (50 фото)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563" l="45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46601"/>
            <a:ext cx="2653597" cy="2762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994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Фон для презентации тетрадь в клетку - фото и картинки ...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66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" y="0"/>
            <a:ext cx="91376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460375" y="2132856"/>
                <a:ext cx="7772400" cy="4464496"/>
              </a:xfrm>
            </p:spPr>
            <p:txBody>
              <a:bodyPr>
                <a:norm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1" i="1" smtClean="0"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ru-RU" b="1" i="1" smtClean="0"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r>
                  <a:rPr lang="ru-RU" dirty="0" smtClean="0"/>
                  <a:t>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1" i="1" smtClean="0">
                            <a:latin typeface="Cambria Math"/>
                          </a:rPr>
                          <m:t>𝟔</m:t>
                        </m:r>
                      </m:num>
                      <m:den>
                        <m:r>
                          <a:rPr lang="ru-RU" b="1" i="1" smtClean="0">
                            <a:latin typeface="Cambria Math"/>
                          </a:rPr>
                          <m:t>𝟏𝟎</m:t>
                        </m:r>
                      </m:den>
                    </m:f>
                  </m:oMath>
                </a14:m>
                <a:r>
                  <a:rPr lang="ru-RU" dirty="0" smtClean="0"/>
                  <a:t> </a:t>
                </a:r>
                <a:br>
                  <a:rPr lang="ru-RU" dirty="0" smtClean="0"/>
                </a:br>
                <a:r>
                  <a:rPr lang="ru-RU" dirty="0" smtClean="0"/>
                  <a:t/>
                </a:r>
                <a:br>
                  <a:rPr lang="ru-RU" dirty="0" smtClean="0"/>
                </a:br>
                <a:r>
                  <a:rPr lang="ru-RU" dirty="0" smtClean="0"/>
                  <a:t>4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i="1"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ru-RU" b="1" i="1" smtClean="0">
                            <a:latin typeface="Cambria Math"/>
                          </a:rPr>
                          <m:t>𝟕</m:t>
                        </m:r>
                      </m:den>
                    </m:f>
                  </m:oMath>
                </a14:m>
                <a:r>
                  <a:rPr lang="ru-RU" dirty="0" smtClean="0"/>
                  <a:t>  </a:t>
                </a:r>
                <a:r>
                  <a:rPr lang="ru-RU" dirty="0"/>
                  <a:t> </a:t>
                </a:r>
                <a:r>
                  <a:rPr lang="ru-RU" dirty="0" smtClean="0"/>
                  <a:t>       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1" i="1" smtClean="0"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ru-RU" b="1" i="1" smtClean="0">
                            <a:latin typeface="Cambria Math"/>
                          </a:rPr>
                          <m:t>𝟏𝟎𝟎</m:t>
                        </m:r>
                      </m:den>
                    </m:f>
                  </m:oMath>
                </a14:m>
                <a:r>
                  <a:rPr lang="ru-RU" dirty="0" smtClean="0"/>
                  <a:t> </a:t>
                </a:r>
                <a:br>
                  <a:rPr lang="ru-RU" dirty="0" smtClean="0"/>
                </a:br>
                <a:r>
                  <a:rPr lang="ru-RU" dirty="0" smtClean="0"/>
                  <a:t/>
                </a:r>
                <a:br>
                  <a:rPr lang="ru-RU" dirty="0" smtClean="0"/>
                </a:br>
                <a:r>
                  <a:rPr lang="ru-RU" dirty="0" smtClean="0"/>
                  <a:t>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1" i="1" smtClean="0">
                            <a:latin typeface="Cambria Math"/>
                          </a:rPr>
                          <m:t>𝟏𝟎</m:t>
                        </m:r>
                      </m:num>
                      <m:den>
                        <m:r>
                          <a:rPr lang="ru-RU" b="1" i="1" smtClean="0">
                            <a:latin typeface="Cambria Math"/>
                          </a:rPr>
                          <m:t>𝟏</m:t>
                        </m:r>
                        <m:r>
                          <a:rPr lang="ru-RU" i="1"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r>
                  <a:rPr lang="ru-RU" dirty="0" smtClean="0"/>
                  <a:t>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1" i="1" smtClean="0">
                            <a:latin typeface="Cambria Math"/>
                          </a:rPr>
                          <m:t>𝟏𝟎𝟎</m:t>
                        </m:r>
                      </m:num>
                      <m:den>
                        <m:r>
                          <a:rPr lang="ru-RU" i="1"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60375" y="2132856"/>
                <a:ext cx="7772400" cy="4464496"/>
              </a:xfr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584" y="-99392"/>
            <a:ext cx="7772400" cy="1832843"/>
          </a:xfrm>
        </p:spPr>
        <p:txBody>
          <a:bodyPr>
            <a:normAutofit/>
          </a:bodyPr>
          <a:lstStyle/>
          <a:p>
            <a:pPr algn="ctr"/>
            <a:r>
              <a:rPr lang="ru-RU" sz="36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из данных дробей можно записать  в десятичном виде?</a:t>
            </a:r>
            <a:endParaRPr lang="ru-RU" sz="36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utoShape 2" descr="Lápiz En Estilo De Dibujo Aislado . Ilustración del Vector - Ilustración de  sostenido, fondo: 22030544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Lápiz En Estilo De Dibujo Aislado . Ilustración del Vector - Ilustración de  sostenido, fondo: 220305442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Lápiz En Estilo De Dibujo Aislado . Ilustración del Vector - Ilustración de  sostenido, fondo: 220305442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8" descr="Lápiz En Estilo De Dibujo Aislado . Ilustración del Vector - Ilustración de  sostenido, fondo: 220305442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10" descr="Lápiz En Estilo De Dibujo Aislado . Ilustración del Vector - Ilustración de  sostenido, fondo: 220305442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2" descr="Сова школа, результатов — 24 тысячи: изображения, стоковые фотографии,  картинки без лицензионных платежей | Shutterstock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14" descr="Сова школа, результатов — 24 тысячи: изображения, стоковые фотографии,  картинки без лицензионных платежей | Shutterstock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208" name="Picture 16" descr="Клипарт школьный карандаши (50 фото)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563" l="45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954034"/>
            <a:ext cx="2771799" cy="288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723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Фон для презентации тетрадь в клетку - фото и картинки ...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66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" y="0"/>
            <a:ext cx="91376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420888"/>
            <a:ext cx="7556376" cy="1362075"/>
          </a:xfrm>
        </p:spPr>
        <p:txBody>
          <a:bodyPr/>
          <a:lstStyle/>
          <a:p>
            <a:r>
              <a:rPr lang="ru-RU" dirty="0" smtClean="0"/>
              <a:t>4,2 ;                36,475 ;             0,03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188640"/>
            <a:ext cx="7772400" cy="1500187"/>
          </a:xfrm>
        </p:spPr>
        <p:txBody>
          <a:bodyPr>
            <a:normAutofit/>
          </a:bodyPr>
          <a:lstStyle/>
          <a:p>
            <a:pPr algn="ctr"/>
            <a:r>
              <a:rPr lang="ru-RU" sz="4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числа</a:t>
            </a:r>
            <a:endParaRPr lang="ru-RU" sz="44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4106" y="4077072"/>
            <a:ext cx="75821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36,2976 ;      6,005 ;             1,0035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16" descr="Клипарт школьный карандаши (50 фото)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563" l="45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046601"/>
            <a:ext cx="2653597" cy="2762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8527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Фон для презентации тетрадь в клетку - фото и картинки ...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66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" y="0"/>
            <a:ext cx="91376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2132856"/>
            <a:ext cx="7772400" cy="3636119"/>
          </a:xfrm>
        </p:spPr>
        <p:txBody>
          <a:bodyPr/>
          <a:lstStyle/>
          <a:p>
            <a:pPr algn="ctr"/>
            <a:r>
              <a:rPr lang="ru-RU" dirty="0" smtClean="0"/>
              <a:t>37,1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/>
              <a:t>35,99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0,15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dirty="0" smtClean="0"/>
              <a:t> </a:t>
            </a:r>
            <a:r>
              <a:rPr lang="ru-RU" dirty="0" smtClean="0"/>
              <a:t> 0,176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44,356 </a:t>
            </a:r>
            <a:r>
              <a:rPr lang="ru-RU" dirty="0" smtClean="0"/>
              <a:t> </a:t>
            </a:r>
            <a:r>
              <a:rPr lang="ru-RU" sz="2400" dirty="0" smtClean="0"/>
              <a:t>и</a:t>
            </a:r>
            <a:r>
              <a:rPr lang="ru-RU" dirty="0" smtClean="0"/>
              <a:t>  44,34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404664"/>
            <a:ext cx="7772400" cy="1500187"/>
          </a:xfrm>
        </p:spPr>
        <p:txBody>
          <a:bodyPr>
            <a:normAutofit/>
          </a:bodyPr>
          <a:lstStyle/>
          <a:p>
            <a:pPr algn="ctr"/>
            <a:r>
              <a:rPr lang="ru-RU" sz="4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 дроби</a:t>
            </a:r>
            <a:endParaRPr lang="ru-RU" sz="44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16" descr="Клипарт школьный карандаши (50 фото)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563" l="45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954034"/>
            <a:ext cx="2771799" cy="288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вал 5"/>
          <p:cNvSpPr/>
          <p:nvPr/>
        </p:nvSpPr>
        <p:spPr>
          <a:xfrm>
            <a:off x="4211960" y="2348880"/>
            <a:ext cx="576064" cy="432048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285095" y="2201236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210270" y="3521986"/>
            <a:ext cx="576064" cy="432048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482097" y="4797152"/>
            <a:ext cx="576064" cy="432048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239754" y="3384067"/>
            <a:ext cx="577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28631" y="4659233"/>
            <a:ext cx="4829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2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8" grpId="0" animBg="1"/>
      <p:bldP spid="9" grpId="1" animBg="1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Фон для презентации тетрадь в клетку - фото и картинки ...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66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" y="0"/>
            <a:ext cx="91376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290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Выполните сложение смешанных чисел: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1185481" y="1844823"/>
                <a:ext cx="3816424" cy="7988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3200" dirty="0" smtClean="0"/>
                  <a:t>3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sz="3200" b="0" i="1" smtClean="0">
                            <a:latin typeface="Cambria Math"/>
                          </a:rPr>
                          <m:t>25</m:t>
                        </m:r>
                      </m:num>
                      <m:den>
                        <m:r>
                          <a:rPr lang="ru-RU" sz="3200" b="0" i="1" smtClean="0">
                            <a:latin typeface="Cambria Math"/>
                          </a:rPr>
                          <m:t>100</m:t>
                        </m:r>
                      </m:den>
                    </m:f>
                    <m:r>
                      <a:rPr lang="ru-RU" sz="3200" b="0" i="1" smtClean="0">
                        <a:latin typeface="Cambria Math"/>
                      </a:rPr>
                      <m:t>+2</m:t>
                    </m:r>
                    <m:f>
                      <m:fPr>
                        <m:ctrlPr>
                          <a:rPr lang="ru-RU" sz="3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sz="3200" b="0" i="1" smtClean="0">
                            <a:latin typeface="Cambria Math"/>
                          </a:rPr>
                          <m:t>13</m:t>
                        </m:r>
                      </m:num>
                      <m:den>
                        <m:r>
                          <a:rPr lang="ru-RU" sz="3200" b="0" i="1" smtClean="0"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endParaRPr lang="ru-RU" sz="3200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5481" y="1844823"/>
                <a:ext cx="3816424" cy="798873"/>
              </a:xfrm>
              <a:prstGeom prst="rect">
                <a:avLst/>
              </a:prstGeom>
              <a:blipFill rotWithShape="1">
                <a:blip r:embed="rId4"/>
                <a:stretch>
                  <a:fillRect l="-3987" b="-1221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3203848" y="1741911"/>
                <a:ext cx="1488806" cy="9017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800" b="0" i="1" smtClean="0">
                          <a:latin typeface="Cambria Math"/>
                        </a:rPr>
                        <m:t>=5</m:t>
                      </m:r>
                      <m:f>
                        <m:fPr>
                          <m:ctrlPr>
                            <a:rPr lang="ru-RU" sz="28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/>
                            </a:rPr>
                            <m:t>38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/>
                            </a:rPr>
                            <m:t>100</m:t>
                          </m:r>
                        </m:den>
                      </m:f>
                    </m:oMath>
                  </m:oMathPara>
                </a14:m>
                <a:endParaRPr lang="ru-RU" sz="2800" dirty="0"/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3848" y="1741911"/>
                <a:ext cx="1488806" cy="90178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802904" y="3429000"/>
            <a:ext cx="8352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Переведите смешанные числа в десятичные дроби: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90687" y="4509120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3,25+2,13=5,38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16" descr="Клипарт школьный карандаши (50 фото)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9563" l="45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954034"/>
            <a:ext cx="2771799" cy="288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0022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Фон для презентации тетрадь в клетку - фото и картинки ...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66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2" y="0"/>
            <a:ext cx="91376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ыноска-облако 4"/>
          <p:cNvSpPr/>
          <p:nvPr/>
        </p:nvSpPr>
        <p:spPr>
          <a:xfrm>
            <a:off x="359024" y="620688"/>
            <a:ext cx="8784976" cy="4176464"/>
          </a:xfrm>
          <a:prstGeom prst="cloud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412776"/>
            <a:ext cx="8064896" cy="2520280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Попробуйте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сформулировать правило сложения десятичных дробей.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91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Фон для презентации тетрадь в клетку - фото и картинки ...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66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" y="0"/>
            <a:ext cx="91376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5840" y="4005064"/>
            <a:ext cx="7772400" cy="1470025"/>
          </a:xfrm>
        </p:spPr>
        <p:txBody>
          <a:bodyPr>
            <a:noAutofit/>
          </a:bodyPr>
          <a:lstStyle/>
          <a:p>
            <a:pPr algn="l"/>
            <a:r>
              <a:rPr lang="ru-RU" sz="2800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сложить или вычесть десятичные дроби, нужно: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8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записать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их друг под другом так, чтобы </a:t>
            </a:r>
            <a:r>
              <a:rPr lang="ru-RU" sz="28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запятая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была записана </a:t>
            </a:r>
            <a:r>
              <a:rPr lang="ru-RU" sz="28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 запятой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8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уровнять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них количество знаков </a:t>
            </a:r>
            <a:r>
              <a:rPr lang="ru-RU" sz="28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запятой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выполнить сложение (вычитание), </a:t>
            </a:r>
            <a:r>
              <a:rPr lang="ru-RU" sz="28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обращая внимания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запятую</a:t>
            </a:r>
            <a:b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в результате поставить </a:t>
            </a:r>
            <a:r>
              <a:rPr lang="ru-RU" sz="28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запятую под запятой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4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4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5-конечная звезда 4"/>
          <p:cNvSpPr/>
          <p:nvPr/>
        </p:nvSpPr>
        <p:spPr>
          <a:xfrm>
            <a:off x="2051720" y="29029"/>
            <a:ext cx="5760640" cy="1872208"/>
          </a:xfrm>
          <a:prstGeom prst="star5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subTitle" idx="1"/>
          </p:nvPr>
        </p:nvSpPr>
        <p:spPr>
          <a:xfrm>
            <a:off x="1763688" y="620688"/>
            <a:ext cx="6400800" cy="17526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</a:t>
            </a:r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93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Фон для презентации тетрадь в клетку - фото и картинки ...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66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" y="0"/>
            <a:ext cx="91376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916832"/>
            <a:ext cx="7772400" cy="2160240"/>
          </a:xfrm>
        </p:spPr>
        <p:txBody>
          <a:bodyPr/>
          <a:lstStyle/>
          <a:p>
            <a:r>
              <a:rPr lang="ru-RU" dirty="0" smtClean="0"/>
              <a:t>№ 6.74,6.75.6.76,6.77</a:t>
            </a:r>
            <a:br>
              <a:rPr lang="ru-RU" dirty="0" smtClean="0"/>
            </a:br>
            <a:r>
              <a:rPr lang="ru-RU" dirty="0" smtClean="0"/>
              <a:t>№ 6.113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8965" y="-46"/>
            <a:ext cx="7772400" cy="1500187"/>
          </a:xfrm>
        </p:spPr>
        <p:txBody>
          <a:bodyPr>
            <a:normAutofit/>
          </a:bodyPr>
          <a:lstStyle/>
          <a:p>
            <a:pPr algn="ctr"/>
            <a:r>
              <a:rPr lang="ru-RU" sz="4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</a:t>
            </a:r>
            <a:endParaRPr lang="ru-RU" sz="48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 descr="математика на прозрачном фоне 26 фото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198" b="98802" l="0" r="990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933056"/>
            <a:ext cx="4863128" cy="268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920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Фон для презентации тетрадь в клетку - фото и картинки ...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66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" y="0"/>
            <a:ext cx="91376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Подведём итоги!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755576" y="1665674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нового мы узнали на уроке?</a:t>
            </a:r>
            <a:endParaRPr lang="ru-RU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9592" y="2898369"/>
            <a:ext cx="62646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складываются и вычитаются десятичные дроби?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сова на книжках на прозрачном фоне 26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456451"/>
            <a:ext cx="4392488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99592" y="5085184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Д/з: №6.126, 6.118 (по желанию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72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Фон для презентации тетрадь в клетку - фото и картинки ...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66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" y="0"/>
            <a:ext cx="91376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0365" y="116632"/>
            <a:ext cx="8229600" cy="2506290"/>
          </a:xfrm>
        </p:spPr>
        <p:txBody>
          <a:bodyPr>
            <a:normAutofit/>
          </a:bodyPr>
          <a:lstStyle/>
          <a:p>
            <a:r>
              <a:rPr lang="ru-RU" sz="6000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урок!</a:t>
            </a:r>
            <a:endParaRPr lang="ru-RU" sz="6000" i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10" descr="сова хочу все знать на прозрачном фоне 26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3" y="2348880"/>
            <a:ext cx="4863641" cy="3931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86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161</Words>
  <Application>Microsoft Office PowerPoint</Application>
  <PresentationFormat>Экран (4:3)</PresentationFormat>
  <Paragraphs>36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Сложение и вычитание десятичных дробей</vt:lpstr>
      <vt:lpstr>План урока</vt:lpstr>
      <vt:lpstr>3/5             6/10   43/7          25/100   110/15          100/5</vt:lpstr>
      <vt:lpstr>4,2 ;                36,475 ;             0,03 </vt:lpstr>
      <vt:lpstr>37,1  и  35,99  0,15  и  0,176  44,356  и  44,34</vt:lpstr>
      <vt:lpstr>Выполните сложение смешанных чисел:</vt:lpstr>
      <vt:lpstr>Попробуйте самостоятельно сформулировать правило сложения десятичных дробей.</vt:lpstr>
      <vt:lpstr>Чтобы сложить или вычесть десятичные дроби, нужно: 1. записать их друг под другом так, чтобы запятая была записана под запятой; 2. уровнять в них количество знаков после запятой 3. выполнить сложение (вычитание), не обращая внимания на запятую 4. в результате поставить запятую под запятой.  </vt:lpstr>
      <vt:lpstr>№ 6.74,6.75.6.76,6.77 № 6.113</vt:lpstr>
      <vt:lpstr>Подведём итоги!</vt:lpstr>
      <vt:lpstr>Спасибо за урок!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Матрица</dc:creator>
  <cp:lastModifiedBy>Матрица</cp:lastModifiedBy>
  <cp:revision>14</cp:revision>
  <dcterms:created xsi:type="dcterms:W3CDTF">2026-03-17T15:23:54Z</dcterms:created>
  <dcterms:modified xsi:type="dcterms:W3CDTF">2026-03-23T16:56:54Z</dcterms:modified>
</cp:coreProperties>
</file>