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83" r:id="rId5"/>
    <p:sldId id="282" r:id="rId6"/>
    <p:sldId id="264" r:id="rId7"/>
    <p:sldId id="265" r:id="rId8"/>
    <p:sldId id="273" r:id="rId9"/>
    <p:sldId id="266" r:id="rId10"/>
    <p:sldId id="274" r:id="rId11"/>
    <p:sldId id="267" r:id="rId12"/>
    <p:sldId id="268" r:id="rId13"/>
    <p:sldId id="269" r:id="rId14"/>
    <p:sldId id="270" r:id="rId15"/>
    <p:sldId id="271" r:id="rId16"/>
    <p:sldId id="275" r:id="rId17"/>
    <p:sldId id="276" r:id="rId18"/>
    <p:sldId id="280" r:id="rId19"/>
    <p:sldId id="278" r:id="rId20"/>
    <p:sldId id="27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13" autoAdjust="0"/>
    <p:restoredTop sz="94660"/>
  </p:normalViewPr>
  <p:slideViewPr>
    <p:cSldViewPr>
      <p:cViewPr varScale="1">
        <p:scale>
          <a:sx n="102" d="100"/>
          <a:sy n="102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64307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Воспитание семейных ценностей</a:t>
            </a:r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00306"/>
            <a:ext cx="6400800" cy="313849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928802"/>
            <a:ext cx="6357918" cy="464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642918"/>
            <a:ext cx="7215238" cy="5568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7929618" cy="1214446"/>
          </a:xfrm>
        </p:spPr>
        <p:txBody>
          <a:bodyPr>
            <a:noAutofit/>
          </a:bodyPr>
          <a:lstStyle/>
          <a:p>
            <a:r>
              <a:rPr lang="ru-RU" sz="2500" b="1" i="1" dirty="0" smtClean="0">
                <a:solidFill>
                  <a:srgbClr val="0070C0"/>
                </a:solidFill>
              </a:rPr>
              <a:t>Семья </a:t>
            </a:r>
            <a:r>
              <a:rPr lang="ru-RU" sz="2500" i="1" dirty="0" smtClean="0">
                <a:solidFill>
                  <a:srgbClr val="0070C0"/>
                </a:solidFill>
              </a:rPr>
              <a:t>- </a:t>
            </a:r>
            <a:r>
              <a:rPr lang="ru-RU" sz="2500" b="1" i="1" dirty="0" smtClean="0">
                <a:solidFill>
                  <a:srgbClr val="0070C0"/>
                </a:solidFill>
              </a:rPr>
              <a:t>ведущий фактор развития личности ребенка, от которого во многом зависит дальнейшая судьба человека</a:t>
            </a:r>
            <a:endParaRPr lang="ru-RU" sz="2500" b="1" i="1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928802"/>
            <a:ext cx="603258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71480"/>
            <a:ext cx="7000924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71480"/>
            <a:ext cx="8229600" cy="392909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i="1" dirty="0" smtClean="0">
                <a:solidFill>
                  <a:srgbClr val="0070C0"/>
                </a:solidFill>
              </a:rPr>
              <a:t>В первую очередь с раннего возраста с ребенком необходимо:</a:t>
            </a:r>
            <a:br>
              <a:rPr lang="ru-RU" sz="2400" b="1" i="1" dirty="0" smtClean="0">
                <a:solidFill>
                  <a:srgbClr val="0070C0"/>
                </a:solidFill>
              </a:rPr>
            </a:br>
            <a:r>
              <a:rPr lang="ru-RU" sz="2400" i="1" dirty="0" smtClean="0">
                <a:solidFill>
                  <a:srgbClr val="0070C0"/>
                </a:solidFill>
              </a:rPr>
              <a:t>-</a:t>
            </a:r>
            <a:r>
              <a:rPr lang="ru-RU" sz="2400" b="1" i="1" dirty="0" smtClean="0">
                <a:solidFill>
                  <a:srgbClr val="0070C0"/>
                </a:solidFill>
              </a:rPr>
              <a:t> разговаривать, общаться и воспринимать его в серьез,</a:t>
            </a:r>
            <a:br>
              <a:rPr lang="ru-RU" sz="2400" b="1" i="1" dirty="0" smtClean="0">
                <a:solidFill>
                  <a:srgbClr val="0070C0"/>
                </a:solidFill>
              </a:rPr>
            </a:br>
            <a:r>
              <a:rPr lang="ru-RU" sz="2400" i="1" dirty="0" smtClean="0">
                <a:solidFill>
                  <a:srgbClr val="0070C0"/>
                </a:solidFill>
              </a:rPr>
              <a:t>- и</a:t>
            </a:r>
            <a:r>
              <a:rPr lang="ru-RU" sz="2400" b="1" i="1" dirty="0" smtClean="0">
                <a:solidFill>
                  <a:srgbClr val="0070C0"/>
                </a:solidFill>
              </a:rPr>
              <a:t>нтересоваться его жизнью, </a:t>
            </a:r>
            <a:br>
              <a:rPr lang="ru-RU" sz="2400" b="1" i="1" dirty="0" smtClean="0">
                <a:solidFill>
                  <a:srgbClr val="0070C0"/>
                </a:solidFill>
              </a:rPr>
            </a:br>
            <a:r>
              <a:rPr lang="ru-RU" sz="2400" i="1" dirty="0" smtClean="0">
                <a:solidFill>
                  <a:srgbClr val="0070C0"/>
                </a:solidFill>
              </a:rPr>
              <a:t>- </a:t>
            </a:r>
            <a:r>
              <a:rPr lang="ru-RU" sz="2400" b="1" i="1" dirty="0" smtClean="0">
                <a:solidFill>
                  <a:srgbClr val="0070C0"/>
                </a:solidFill>
              </a:rPr>
              <a:t>не оценивать те или иные поступки, действия, а проявлять внимание, советовать, поддерживать.,</a:t>
            </a:r>
            <a:br>
              <a:rPr lang="ru-RU" sz="2400" b="1" i="1" dirty="0" smtClean="0">
                <a:solidFill>
                  <a:srgbClr val="0070C0"/>
                </a:solidFill>
              </a:rPr>
            </a:br>
            <a:r>
              <a:rPr lang="ru-RU" sz="2400" i="1" dirty="0" smtClean="0">
                <a:solidFill>
                  <a:srgbClr val="0070C0"/>
                </a:solidFill>
              </a:rPr>
              <a:t>- о</a:t>
            </a:r>
            <a:r>
              <a:rPr lang="ru-RU" sz="2400" b="1" i="1" dirty="0" smtClean="0">
                <a:solidFill>
                  <a:srgbClr val="0070C0"/>
                </a:solidFill>
              </a:rPr>
              <a:t>бщаться с ребенком так, как бы вы хотели, чтобы он общался с вами. </a:t>
            </a:r>
            <a:br>
              <a:rPr lang="ru-RU" sz="2400" b="1" i="1" dirty="0" smtClean="0">
                <a:solidFill>
                  <a:srgbClr val="0070C0"/>
                </a:solidFill>
              </a:rPr>
            </a:br>
            <a:r>
              <a:rPr lang="ru-RU" sz="2400" b="1" i="1" dirty="0" smtClean="0">
                <a:solidFill>
                  <a:srgbClr val="0070C0"/>
                </a:solidFill>
              </a:rPr>
              <a:t>Ребенок должен ощущать себя  полноправным членом семьи.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786314" y="4214818"/>
            <a:ext cx="3548066" cy="2398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71546"/>
            <a:ext cx="8229600" cy="250033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Родители являются примером для ребенка и это не лозунг советских времен. </a:t>
            </a:r>
            <a:br>
              <a:rPr lang="ru-RU" sz="2400" b="1" i="1" dirty="0" smtClean="0">
                <a:solidFill>
                  <a:srgbClr val="0070C0"/>
                </a:solidFill>
              </a:rPr>
            </a:br>
            <a:r>
              <a:rPr lang="ru-RU" sz="2400" b="1" i="1" dirty="0" smtClean="0">
                <a:solidFill>
                  <a:srgbClr val="0070C0"/>
                </a:solidFill>
              </a:rPr>
              <a:t>С раннего возраста ребенок наблюдает за отношениями родителей друг к другу, к старшему поколению, к их родителям, к друзьям, к окружающему миру … какие  предпочтения в еде, отношение к личным вещам…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214686"/>
            <a:ext cx="4482038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4929222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         Семейные традиции</a:t>
            </a:r>
            <a:b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/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700" b="1" i="1" dirty="0" smtClean="0">
                <a:solidFill>
                  <a:srgbClr val="0070C0"/>
                </a:solidFill>
              </a:rPr>
              <a:t>Они есть в каждой семье, но какие традиции способствуют духовному развитию? </a:t>
            </a:r>
            <a:br>
              <a:rPr lang="ru-RU" sz="2700" b="1" i="1" dirty="0" smtClean="0">
                <a:solidFill>
                  <a:srgbClr val="0070C0"/>
                </a:solidFill>
              </a:rPr>
            </a:br>
            <a:r>
              <a:rPr lang="ru-RU" sz="2700" b="1" i="1" dirty="0" smtClean="0">
                <a:solidFill>
                  <a:srgbClr val="0070C0"/>
                </a:solidFill>
              </a:rPr>
              <a:t>Это может быть: традиция поздравлять бабушек и дедушек с праздниками, отмечать знаменательные даты нашей страны такие как День Победы, День России и т.п., встречать Новый год с семьей, отмечать дни рождения, устраивая капустники, сюрпризы. </a:t>
            </a:r>
            <a:br>
              <a:rPr lang="ru-RU" sz="2700" b="1" i="1" dirty="0" smtClean="0">
                <a:solidFill>
                  <a:srgbClr val="0070C0"/>
                </a:solidFill>
              </a:rPr>
            </a:br>
            <a:r>
              <a:rPr lang="ru-RU" sz="2700" b="1" i="1" dirty="0" smtClean="0">
                <a:solidFill>
                  <a:srgbClr val="0070C0"/>
                </a:solidFill>
              </a:rPr>
              <a:t>Читать на ночь сказки – это тоже традиция, вместе проводить отпуск и так далее…</a:t>
            </a:r>
            <a:endParaRPr lang="ru-RU" sz="27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642910" y="642919"/>
            <a:ext cx="3786214" cy="4500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000372"/>
            <a:ext cx="3905229" cy="2928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</a:rPr>
              <a:t>Уважение к старшему поколению</a:t>
            </a:r>
            <a:endParaRPr lang="ru-RU" sz="32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</a:rPr>
              <a:t>Уважение к старшим формируется только в семье, когда дети видят, как их родители относятся к старшему поколению.</a:t>
            </a:r>
          </a:p>
          <a:p>
            <a:r>
              <a:rPr lang="ru-RU" sz="2800" b="1" i="1" dirty="0" smtClean="0">
                <a:solidFill>
                  <a:srgbClr val="0070C0"/>
                </a:solidFill>
              </a:rPr>
              <a:t>Если родители не уважают стариков, хоть как объясняй ребенку, что это плохо, он будут уверен, что именно так и надо к ним относиться.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642918"/>
            <a:ext cx="735811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</a:rPr>
              <a:t>Правила в семье</a:t>
            </a:r>
            <a:endParaRPr lang="ru-RU" sz="32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Хорошо, когда в семье есть правила. Они могут быть самыми разнообразными. Благодаря им, ребенок понимает «что такое хорошо и что такое плохо». При условии, конечно, если эти правила соблюдаются всеми членами семьи. </a:t>
            </a:r>
          </a:p>
          <a:p>
            <a:r>
              <a:rPr lang="ru-RU" sz="2400" b="1" i="1" dirty="0" smtClean="0">
                <a:solidFill>
                  <a:srgbClr val="0070C0"/>
                </a:solidFill>
              </a:rPr>
              <a:t>Но если, например, детям объясняют, что алкоголь и курение это вредно для организма, а сами злоупотребляют, правила перестают работать, т.к. их можно нарушать. Но есть выход: совместно разработать правила, которые все могли бы соблюдать.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9" y="500042"/>
            <a:ext cx="4214842" cy="5126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968" y="1428736"/>
            <a:ext cx="457203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785794"/>
            <a:ext cx="8229600" cy="523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Любовь к Родине</a:t>
            </a:r>
            <a:b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5143536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Тоже начинается с семьи и с «картинки в твоем букваре».</a:t>
            </a:r>
          </a:p>
          <a:p>
            <a:r>
              <a:rPr lang="ru-RU" sz="2400" b="1" i="1" dirty="0" smtClean="0">
                <a:solidFill>
                  <a:srgbClr val="0070C0"/>
                </a:solidFill>
              </a:rPr>
              <a:t>Ребенок всегда ориентируется на родителей. Как родители относятся к руководству страны, какого мнения придерживаются к разного рода событиям, происходящим в стране и мире.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4000504"/>
            <a:ext cx="1785950" cy="2163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4429132"/>
            <a:ext cx="1714512" cy="1826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001056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071546"/>
            <a:ext cx="8183880" cy="4963494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68420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12800" b="1" dirty="0" smtClean="0">
                <a:solidFill>
                  <a:schemeClr val="accent2">
                    <a:lumMod val="75000"/>
                  </a:schemeClr>
                </a:solidFill>
              </a:rPr>
              <a:t>            </a:t>
            </a:r>
            <a:r>
              <a:rPr lang="ru-RU" sz="12800" b="1" i="1" dirty="0" smtClean="0">
                <a:solidFill>
                  <a:schemeClr val="accent2">
                    <a:lumMod val="75000"/>
                  </a:schemeClr>
                </a:solidFill>
              </a:rPr>
              <a:t>Ответственность </a:t>
            </a:r>
          </a:p>
          <a:p>
            <a:r>
              <a:rPr lang="ru-RU" sz="9600" b="1" i="1" dirty="0" smtClean="0">
                <a:solidFill>
                  <a:srgbClr val="0070C0"/>
                </a:solidFill>
              </a:rPr>
              <a:t>приобретенное в процессе воспитания, качество человека, позволяющие ему самостоятельно принимать решения и реализовывать их. </a:t>
            </a:r>
          </a:p>
          <a:p>
            <a:r>
              <a:rPr lang="ru-RU" sz="9600" b="1" i="1" dirty="0" smtClean="0">
                <a:solidFill>
                  <a:srgbClr val="0070C0"/>
                </a:solidFill>
              </a:rPr>
              <a:t>В жизни каждого родителя приходит время, когда стоит передать ответственность ребёнку за его личную жизнь  и перейти в статус советчика.</a:t>
            </a:r>
            <a:endParaRPr lang="ru-RU" sz="9600" b="1" i="1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https://www.b17.ru/foto/uploaded/619fb07f2fb1da4a4d7b8687220616e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3571876"/>
            <a:ext cx="3500432" cy="231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27606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6700" b="1" i="1" dirty="0" smtClean="0">
                <a:solidFill>
                  <a:schemeClr val="accent2">
                    <a:lumMod val="75000"/>
                  </a:schemeClr>
                </a:solidFill>
              </a:rPr>
              <a:t>Ответственность состоит из следующих параметров:</a:t>
            </a:r>
          </a:p>
          <a:p>
            <a:pPr>
              <a:buNone/>
            </a:pPr>
            <a:r>
              <a:rPr lang="ru-RU" sz="7400" b="1" i="1" dirty="0" smtClean="0">
                <a:solidFill>
                  <a:srgbClr val="7030A0"/>
                </a:solidFill>
              </a:rPr>
              <a:t>1.Реальность</a:t>
            </a:r>
            <a:r>
              <a:rPr lang="ru-RU" sz="7400" i="1" dirty="0" smtClean="0">
                <a:solidFill>
                  <a:srgbClr val="7030A0"/>
                </a:solidFill>
              </a:rPr>
              <a:t>.</a:t>
            </a:r>
            <a:r>
              <a:rPr lang="ru-RU" sz="7400" i="1" dirty="0" smtClean="0">
                <a:solidFill>
                  <a:srgbClr val="0070C0"/>
                </a:solidFill>
              </a:rPr>
              <a:t> </a:t>
            </a:r>
            <a:r>
              <a:rPr lang="ru-RU" sz="7400" dirty="0" smtClean="0">
                <a:solidFill>
                  <a:srgbClr val="0070C0"/>
                </a:solidFill>
              </a:rPr>
              <a:t> </a:t>
            </a:r>
            <a:r>
              <a:rPr lang="ru-RU" sz="7400" b="1" i="1" dirty="0" smtClean="0">
                <a:solidFill>
                  <a:srgbClr val="0070C0"/>
                </a:solidFill>
              </a:rPr>
              <a:t>Степень ответственности, которую родители желают передать своим детям должна соответствовать реальным возможностям ребёнка, не больше ни меньше</a:t>
            </a:r>
            <a:r>
              <a:rPr lang="ru-RU" sz="7400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endParaRPr lang="ru-RU" sz="7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7400" b="1" i="1" dirty="0" smtClean="0">
                <a:solidFill>
                  <a:srgbClr val="7030A0"/>
                </a:solidFill>
              </a:rPr>
              <a:t>2. Свобода</a:t>
            </a:r>
            <a:r>
              <a:rPr lang="ru-RU" sz="7400" b="1" dirty="0" smtClean="0">
                <a:solidFill>
                  <a:srgbClr val="7030A0"/>
                </a:solidFill>
              </a:rPr>
              <a:t>. </a:t>
            </a:r>
            <a:r>
              <a:rPr lang="ru-RU" sz="7400" b="1" i="1" dirty="0" smtClean="0">
                <a:solidFill>
                  <a:srgbClr val="0070C0"/>
                </a:solidFill>
              </a:rPr>
              <a:t>В процессе передаче ответственности ребёнку, свобода необходима потому как:</a:t>
            </a:r>
          </a:p>
          <a:p>
            <a:pPr>
              <a:buNone/>
            </a:pPr>
            <a:r>
              <a:rPr lang="ru-RU" sz="7400" b="1" i="1" dirty="0" smtClean="0">
                <a:solidFill>
                  <a:srgbClr val="0070C0"/>
                </a:solidFill>
              </a:rPr>
              <a:t>   Без свободы нет ответственности. Знание правил включает в себя и процесс их нарушения. Ребёнок должен обладать свободой, чтобы отказать в послушании родителям, иначе он вырастет исполнителем чужой воли. Цельность личности формируется через познание свободы.</a:t>
            </a:r>
          </a:p>
          <a:p>
            <a:pPr>
              <a:buNone/>
            </a:pPr>
            <a:endParaRPr lang="ru-RU" sz="7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</a:t>
            </a:r>
            <a:r>
              <a:rPr lang="ru-RU" sz="2400" b="1" i="1" dirty="0" smtClean="0">
                <a:solidFill>
                  <a:srgbClr val="7030A0"/>
                </a:solidFill>
              </a:rPr>
              <a:t>3. Истина</a:t>
            </a:r>
            <a:r>
              <a:rPr lang="ru-RU" sz="2400" dirty="0" smtClean="0">
                <a:solidFill>
                  <a:srgbClr val="7030A0"/>
                </a:solidFill>
              </a:rPr>
              <a:t> </a:t>
            </a:r>
            <a:r>
              <a:rPr lang="ru-RU" sz="2400" b="1" i="1" dirty="0" smtClean="0">
                <a:solidFill>
                  <a:srgbClr val="0070C0"/>
                </a:solidFill>
              </a:rPr>
              <a:t>- это жизненно необходимые правила поведения, это азы нравственности и морали.</a:t>
            </a:r>
          </a:p>
          <a:p>
            <a:pPr>
              <a:buNone/>
            </a:pPr>
            <a:endParaRPr lang="ru-RU" sz="2400" b="1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7030A0"/>
                </a:solidFill>
              </a:rPr>
              <a:t>  </a:t>
            </a:r>
            <a:r>
              <a:rPr lang="ru-RU" sz="2400" b="1" i="1" dirty="0" smtClean="0">
                <a:solidFill>
                  <a:srgbClr val="7030A0"/>
                </a:solidFill>
              </a:rPr>
              <a:t>4. Любовь </a:t>
            </a:r>
            <a:r>
              <a:rPr lang="ru-RU" sz="2400" b="1" dirty="0" smtClean="0">
                <a:solidFill>
                  <a:srgbClr val="7030A0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i="1" dirty="0" smtClean="0">
                <a:solidFill>
                  <a:srgbClr val="0070C0"/>
                </a:solidFill>
              </a:rPr>
              <a:t>Наполняйте процесс передачи ответственности ребёнку любовью, принятием и поддержкой.</a:t>
            </a:r>
          </a:p>
          <a:p>
            <a:pPr>
              <a:buNone/>
            </a:pPr>
            <a:endParaRPr lang="ru-RU" sz="2400" b="1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rgbClr val="7030A0"/>
                </a:solidFill>
              </a:rPr>
              <a:t>Не надо делать за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7030A0"/>
                </a:solidFill>
              </a:rPr>
              <a:t>ребенка то, что он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7030A0"/>
                </a:solidFill>
              </a:rPr>
              <a:t>может сделать сам.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https://www.b17.ru/foto/uploaded/0338edd2f18b9acf6f06d7b168e3d7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571876"/>
            <a:ext cx="3676645" cy="24484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41854"/>
          </a:xfrm>
        </p:spPr>
        <p:txBody>
          <a:bodyPr/>
          <a:lstStyle/>
          <a:p>
            <a:pPr algn="ctr">
              <a:buNone/>
            </a:pP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</a:rPr>
              <a:t>Результаты ответственности:</a:t>
            </a:r>
            <a:endParaRPr lang="ru-RU" sz="3200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rgbClr val="0070C0"/>
                </a:solidFill>
              </a:rPr>
              <a:t>- умение управлять  своей жизнью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0070C0"/>
                </a:solidFill>
              </a:rPr>
              <a:t>- самодисциплина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0070C0"/>
                </a:solidFill>
              </a:rPr>
              <a:t>- свобода выбора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0070C0"/>
                </a:solidFill>
              </a:rPr>
              <a:t>- мотивация  к развитию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3000372"/>
            <a:ext cx="3979301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7500989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717</TotalTime>
  <Words>280</Words>
  <PresentationFormat>Экран (4:3)</PresentationFormat>
  <Paragraphs>36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Воспитание семейных ценностей</vt:lpstr>
      <vt:lpstr>Слайд 2</vt:lpstr>
      <vt:lpstr>Семья - ведущий фактор развития личности ребенка, от которого во многом зависит дальнейшая судьба человека</vt:lpstr>
      <vt:lpstr>Слайд 4</vt:lpstr>
      <vt:lpstr>В первую очередь с раннего возраста с ребенком необходимо: - разговаривать, общаться и воспринимать его в серьез, - интересоваться его жизнью,  - не оценивать те или иные поступки, действия, а проявлять внимание, советовать, поддерживать., - общаться с ребенком так, как бы вы хотели, чтобы он общался с вами.  Ребенок должен ощущать себя  полноправным членом семьи.</vt:lpstr>
      <vt:lpstr>Родители являются примером для ребенка и это не лозунг советских времен.  С раннего возраста ребенок наблюдает за отношениями родителей друг к другу, к старшему поколению, к их родителям, к друзьям, к окружающему миру … какие  предпочтения в еде, отношение к личным вещам…</vt:lpstr>
      <vt:lpstr>         Семейные традиции  Они есть в каждой семье, но какие традиции способствуют духовному развитию?  Это может быть: традиция поздравлять бабушек и дедушек с праздниками, отмечать знаменательные даты нашей страны такие как День Победы, День России и т.п., встречать Новый год с семьей, отмечать дни рождения, устраивая капустники, сюрпризы.  Читать на ночь сказки – это тоже традиция, вместе проводить отпуск и так далее…</vt:lpstr>
      <vt:lpstr>Слайд 8</vt:lpstr>
      <vt:lpstr>Уважение к старшему поколению</vt:lpstr>
      <vt:lpstr>Слайд 10</vt:lpstr>
      <vt:lpstr>Правила в семье</vt:lpstr>
      <vt:lpstr>  </vt:lpstr>
      <vt:lpstr>Слайд 13</vt:lpstr>
      <vt:lpstr>Любовь к Родине </vt:lpstr>
      <vt:lpstr>Слайд 15</vt:lpstr>
      <vt:lpstr>  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74</cp:revision>
  <dcterms:created xsi:type="dcterms:W3CDTF">2022-09-09T06:18:51Z</dcterms:created>
  <dcterms:modified xsi:type="dcterms:W3CDTF">2022-09-16T09:44:00Z</dcterms:modified>
</cp:coreProperties>
</file>