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p3" ContentType="audio/unknown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sldIdLst>
    <p:sldId id="258" r:id="rId2"/>
    <p:sldId id="273" r:id="rId3"/>
    <p:sldId id="259" r:id="rId4"/>
    <p:sldId id="274" r:id="rId5"/>
    <p:sldId id="260" r:id="rId6"/>
    <p:sldId id="276" r:id="rId7"/>
    <p:sldId id="280" r:id="rId8"/>
    <p:sldId id="263" r:id="rId9"/>
    <p:sldId id="268" r:id="rId10"/>
    <p:sldId id="269" r:id="rId11"/>
    <p:sldId id="270" r:id="rId12"/>
    <p:sldId id="266" r:id="rId13"/>
    <p:sldId id="264" r:id="rId14"/>
    <p:sldId id="277" r:id="rId15"/>
    <p:sldId id="279" r:id="rId16"/>
    <p:sldId id="278" r:id="rId17"/>
    <p:sldId id="265" r:id="rId18"/>
    <p:sldId id="272" r:id="rId19"/>
    <p:sldId id="27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AFA"/>
    <a:srgbClr val="FF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-13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wmf"/><Relationship Id="rId18" Type="http://schemas.openxmlformats.org/officeDocument/2006/relationships/image" Target="../media/image2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12" Type="http://schemas.openxmlformats.org/officeDocument/2006/relationships/image" Target="../media/image14.wmf"/><Relationship Id="rId17" Type="http://schemas.openxmlformats.org/officeDocument/2006/relationships/image" Target="../media/image19.wmf"/><Relationship Id="rId2" Type="http://schemas.openxmlformats.org/officeDocument/2006/relationships/image" Target="../media/image4.wmf"/><Relationship Id="rId16" Type="http://schemas.openxmlformats.org/officeDocument/2006/relationships/image" Target="../media/image18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11" Type="http://schemas.openxmlformats.org/officeDocument/2006/relationships/image" Target="../media/image13.wmf"/><Relationship Id="rId5" Type="http://schemas.openxmlformats.org/officeDocument/2006/relationships/image" Target="../media/image7.wmf"/><Relationship Id="rId15" Type="http://schemas.openxmlformats.org/officeDocument/2006/relationships/image" Target="../media/image17.wmf"/><Relationship Id="rId10" Type="http://schemas.openxmlformats.org/officeDocument/2006/relationships/image" Target="../media/image12.wmf"/><Relationship Id="rId4" Type="http://schemas.openxmlformats.org/officeDocument/2006/relationships/image" Target="../media/image6.wmf"/><Relationship Id="rId9" Type="http://schemas.openxmlformats.org/officeDocument/2006/relationships/image" Target="../media/image11.wmf"/><Relationship Id="rId14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13" Type="http://schemas.openxmlformats.org/officeDocument/2006/relationships/image" Target="../media/image39.wmf"/><Relationship Id="rId18" Type="http://schemas.openxmlformats.org/officeDocument/2006/relationships/image" Target="../media/image44.wmf"/><Relationship Id="rId3" Type="http://schemas.openxmlformats.org/officeDocument/2006/relationships/image" Target="../media/image29.wmf"/><Relationship Id="rId21" Type="http://schemas.openxmlformats.org/officeDocument/2006/relationships/image" Target="../media/image47.wmf"/><Relationship Id="rId7" Type="http://schemas.openxmlformats.org/officeDocument/2006/relationships/image" Target="../media/image33.wmf"/><Relationship Id="rId12" Type="http://schemas.openxmlformats.org/officeDocument/2006/relationships/image" Target="../media/image38.wmf"/><Relationship Id="rId17" Type="http://schemas.openxmlformats.org/officeDocument/2006/relationships/image" Target="../media/image43.wmf"/><Relationship Id="rId25" Type="http://schemas.openxmlformats.org/officeDocument/2006/relationships/image" Target="../media/image51.wmf"/><Relationship Id="rId2" Type="http://schemas.openxmlformats.org/officeDocument/2006/relationships/image" Target="../media/image28.wmf"/><Relationship Id="rId16" Type="http://schemas.openxmlformats.org/officeDocument/2006/relationships/image" Target="../media/image42.wmf"/><Relationship Id="rId20" Type="http://schemas.openxmlformats.org/officeDocument/2006/relationships/image" Target="../media/image46.wmf"/><Relationship Id="rId1" Type="http://schemas.openxmlformats.org/officeDocument/2006/relationships/image" Target="../media/image27.wmf"/><Relationship Id="rId6" Type="http://schemas.openxmlformats.org/officeDocument/2006/relationships/image" Target="../media/image32.wmf"/><Relationship Id="rId11" Type="http://schemas.openxmlformats.org/officeDocument/2006/relationships/image" Target="../media/image37.wmf"/><Relationship Id="rId24" Type="http://schemas.openxmlformats.org/officeDocument/2006/relationships/image" Target="../media/image50.wmf"/><Relationship Id="rId5" Type="http://schemas.openxmlformats.org/officeDocument/2006/relationships/image" Target="../media/image31.wmf"/><Relationship Id="rId15" Type="http://schemas.openxmlformats.org/officeDocument/2006/relationships/image" Target="../media/image41.wmf"/><Relationship Id="rId23" Type="http://schemas.openxmlformats.org/officeDocument/2006/relationships/image" Target="../media/image49.wmf"/><Relationship Id="rId10" Type="http://schemas.openxmlformats.org/officeDocument/2006/relationships/image" Target="../media/image36.wmf"/><Relationship Id="rId19" Type="http://schemas.openxmlformats.org/officeDocument/2006/relationships/image" Target="../media/image45.wmf"/><Relationship Id="rId4" Type="http://schemas.openxmlformats.org/officeDocument/2006/relationships/image" Target="../media/image30.wmf"/><Relationship Id="rId9" Type="http://schemas.openxmlformats.org/officeDocument/2006/relationships/image" Target="../media/image35.wmf"/><Relationship Id="rId14" Type="http://schemas.openxmlformats.org/officeDocument/2006/relationships/image" Target="../media/image40.wmf"/><Relationship Id="rId22" Type="http://schemas.openxmlformats.org/officeDocument/2006/relationships/image" Target="../media/image4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80E32-7E83-47FC-AB21-1B3F471A87AE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AB0777-3511-459D-9293-9928173287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460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2FBD7-229B-4C47-B532-D02B63775DB8}" type="datetime1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8C499-966B-4944-927F-07D0D838719D}" type="datetime1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ECC87-C234-425D-A935-FBD4B7600934}" type="datetime1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0189-4C5F-46C3-9A9D-D7C391FD9205}" type="datetime1">
              <a:rPr lang="ru-RU" smtClean="0"/>
              <a:t>28.11.2021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41602-1199-4BD9-8F9E-E4641799C203}" type="datetime1">
              <a:rPr lang="ru-RU" smtClean="0"/>
              <a:t>28.11.2021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EEE43-88A3-4E7C-ACCB-10680F6341E0}" type="datetime1">
              <a:rPr lang="ru-RU" smtClean="0"/>
              <a:t>28.11.2021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87B63-09D5-4A39-B245-F1B34B3AF9EC}" type="datetime1">
              <a:rPr lang="ru-RU" smtClean="0"/>
              <a:t>28.11.2021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2602A-A6D9-40CB-98F4-1155ED7534D6}" type="datetime1">
              <a:rPr lang="ru-RU" smtClean="0"/>
              <a:t>28.11.2021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0129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0C955-DC79-44E8-A62E-173B54CA4132}" type="datetime1">
              <a:rPr lang="ru-RU" smtClean="0"/>
              <a:t>28.11.2021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40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E919C-FD9B-4B29-8FA0-F1B5D1998139}" type="datetime1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0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9E4B4-676B-48E5-BA7A-93D6BAC3C435}" type="datetime1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07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0D723-6D00-4D77-A08C-987D98D26710}" type="datetime1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Старкова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73F88-3387-453B-9303-AC0210B95CB8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0.wmf"/><Relationship Id="rId26" Type="http://schemas.openxmlformats.org/officeDocument/2006/relationships/image" Target="../media/image14.wmf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0.bin"/><Relationship Id="rId34" Type="http://schemas.openxmlformats.org/officeDocument/2006/relationships/image" Target="../media/image18.wmf"/><Relationship Id="rId7" Type="http://schemas.openxmlformats.org/officeDocument/2006/relationships/oleObject" Target="../embeddings/oleObject3.bin"/><Relationship Id="rId12" Type="http://schemas.openxmlformats.org/officeDocument/2006/relationships/image" Target="../media/image7.wmf"/><Relationship Id="rId17" Type="http://schemas.openxmlformats.org/officeDocument/2006/relationships/oleObject" Target="../embeddings/oleObject8.bin"/><Relationship Id="rId25" Type="http://schemas.openxmlformats.org/officeDocument/2006/relationships/oleObject" Target="../embeddings/oleObject12.bin"/><Relationship Id="rId33" Type="http://schemas.openxmlformats.org/officeDocument/2006/relationships/oleObject" Target="../embeddings/oleObject16.bin"/><Relationship Id="rId38" Type="http://schemas.openxmlformats.org/officeDocument/2006/relationships/image" Target="../media/image20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.wmf"/><Relationship Id="rId20" Type="http://schemas.openxmlformats.org/officeDocument/2006/relationships/image" Target="../media/image11.wmf"/><Relationship Id="rId29" Type="http://schemas.openxmlformats.org/officeDocument/2006/relationships/oleObject" Target="../embeddings/oleObject14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13.wmf"/><Relationship Id="rId32" Type="http://schemas.openxmlformats.org/officeDocument/2006/relationships/image" Target="../media/image17.wmf"/><Relationship Id="rId37" Type="http://schemas.openxmlformats.org/officeDocument/2006/relationships/oleObject" Target="../embeddings/oleObject18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1.bin"/><Relationship Id="rId28" Type="http://schemas.openxmlformats.org/officeDocument/2006/relationships/image" Target="../media/image15.wmf"/><Relationship Id="rId36" Type="http://schemas.openxmlformats.org/officeDocument/2006/relationships/image" Target="../media/image19.wmf"/><Relationship Id="rId10" Type="http://schemas.openxmlformats.org/officeDocument/2006/relationships/image" Target="../media/image6.wmf"/><Relationship Id="rId19" Type="http://schemas.openxmlformats.org/officeDocument/2006/relationships/oleObject" Target="../embeddings/oleObject9.bin"/><Relationship Id="rId31" Type="http://schemas.openxmlformats.org/officeDocument/2006/relationships/oleObject" Target="../embeddings/oleObject15.bin"/><Relationship Id="rId4" Type="http://schemas.openxmlformats.org/officeDocument/2006/relationships/image" Target="../media/image3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8.wmf"/><Relationship Id="rId22" Type="http://schemas.openxmlformats.org/officeDocument/2006/relationships/image" Target="../media/image12.wmf"/><Relationship Id="rId27" Type="http://schemas.openxmlformats.org/officeDocument/2006/relationships/oleObject" Target="../embeddings/oleObject13.bin"/><Relationship Id="rId30" Type="http://schemas.openxmlformats.org/officeDocument/2006/relationships/image" Target="../media/image16.wmf"/><Relationship Id="rId35" Type="http://schemas.openxmlformats.org/officeDocument/2006/relationships/oleObject" Target="../embeddings/oleObject17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23.png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4.png"/><Relationship Id="rId5" Type="http://schemas.openxmlformats.org/officeDocument/2006/relationships/image" Target="../media/image21.wmf"/><Relationship Id="rId10" Type="http://schemas.openxmlformats.org/officeDocument/2006/relationships/image" Target="../media/image26.png"/><Relationship Id="rId4" Type="http://schemas.openxmlformats.org/officeDocument/2006/relationships/oleObject" Target="../embeddings/oleObject19.bin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26.bin"/><Relationship Id="rId18" Type="http://schemas.openxmlformats.org/officeDocument/2006/relationships/image" Target="../media/image34.wmf"/><Relationship Id="rId26" Type="http://schemas.openxmlformats.org/officeDocument/2006/relationships/image" Target="../media/image38.wmf"/><Relationship Id="rId39" Type="http://schemas.openxmlformats.org/officeDocument/2006/relationships/oleObject" Target="../embeddings/oleObject39.bin"/><Relationship Id="rId3" Type="http://schemas.openxmlformats.org/officeDocument/2006/relationships/oleObject" Target="../embeddings/oleObject21.bin"/><Relationship Id="rId21" Type="http://schemas.openxmlformats.org/officeDocument/2006/relationships/oleObject" Target="../embeddings/oleObject30.bin"/><Relationship Id="rId34" Type="http://schemas.openxmlformats.org/officeDocument/2006/relationships/image" Target="../media/image42.wmf"/><Relationship Id="rId42" Type="http://schemas.openxmlformats.org/officeDocument/2006/relationships/image" Target="../media/image46.wmf"/><Relationship Id="rId47" Type="http://schemas.openxmlformats.org/officeDocument/2006/relationships/oleObject" Target="../embeddings/oleObject43.bin"/><Relationship Id="rId50" Type="http://schemas.openxmlformats.org/officeDocument/2006/relationships/image" Target="../media/image50.wmf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31.wmf"/><Relationship Id="rId17" Type="http://schemas.openxmlformats.org/officeDocument/2006/relationships/oleObject" Target="../embeddings/oleObject28.bin"/><Relationship Id="rId25" Type="http://schemas.openxmlformats.org/officeDocument/2006/relationships/oleObject" Target="../embeddings/oleObject32.bin"/><Relationship Id="rId33" Type="http://schemas.openxmlformats.org/officeDocument/2006/relationships/oleObject" Target="../embeddings/oleObject36.bin"/><Relationship Id="rId38" Type="http://schemas.openxmlformats.org/officeDocument/2006/relationships/image" Target="../media/image44.wmf"/><Relationship Id="rId46" Type="http://schemas.openxmlformats.org/officeDocument/2006/relationships/image" Target="../media/image48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3.wmf"/><Relationship Id="rId20" Type="http://schemas.openxmlformats.org/officeDocument/2006/relationships/image" Target="../media/image35.wmf"/><Relationship Id="rId29" Type="http://schemas.openxmlformats.org/officeDocument/2006/relationships/oleObject" Target="../embeddings/oleObject34.bin"/><Relationship Id="rId41" Type="http://schemas.openxmlformats.org/officeDocument/2006/relationships/oleObject" Target="../embeddings/oleObject40.bin"/><Relationship Id="rId1" Type="http://schemas.openxmlformats.org/officeDocument/2006/relationships/vmlDrawing" Target="../drawings/vmlDrawing3.vml"/><Relationship Id="rId6" Type="http://schemas.openxmlformats.org/officeDocument/2006/relationships/image" Target="../media/image28.wmf"/><Relationship Id="rId11" Type="http://schemas.openxmlformats.org/officeDocument/2006/relationships/oleObject" Target="../embeddings/oleObject25.bin"/><Relationship Id="rId24" Type="http://schemas.openxmlformats.org/officeDocument/2006/relationships/image" Target="../media/image37.wmf"/><Relationship Id="rId32" Type="http://schemas.openxmlformats.org/officeDocument/2006/relationships/image" Target="../media/image41.wmf"/><Relationship Id="rId37" Type="http://schemas.openxmlformats.org/officeDocument/2006/relationships/oleObject" Target="../embeddings/oleObject38.bin"/><Relationship Id="rId40" Type="http://schemas.openxmlformats.org/officeDocument/2006/relationships/image" Target="../media/image45.wmf"/><Relationship Id="rId45" Type="http://schemas.openxmlformats.org/officeDocument/2006/relationships/oleObject" Target="../embeddings/oleObject42.bin"/><Relationship Id="rId5" Type="http://schemas.openxmlformats.org/officeDocument/2006/relationships/oleObject" Target="../embeddings/oleObject22.bin"/><Relationship Id="rId15" Type="http://schemas.openxmlformats.org/officeDocument/2006/relationships/oleObject" Target="../embeddings/oleObject27.bin"/><Relationship Id="rId23" Type="http://schemas.openxmlformats.org/officeDocument/2006/relationships/oleObject" Target="../embeddings/oleObject31.bin"/><Relationship Id="rId28" Type="http://schemas.openxmlformats.org/officeDocument/2006/relationships/image" Target="../media/image39.wmf"/><Relationship Id="rId36" Type="http://schemas.openxmlformats.org/officeDocument/2006/relationships/image" Target="../media/image43.wmf"/><Relationship Id="rId49" Type="http://schemas.openxmlformats.org/officeDocument/2006/relationships/oleObject" Target="../embeddings/oleObject44.bin"/><Relationship Id="rId10" Type="http://schemas.openxmlformats.org/officeDocument/2006/relationships/image" Target="../media/image30.wmf"/><Relationship Id="rId19" Type="http://schemas.openxmlformats.org/officeDocument/2006/relationships/oleObject" Target="../embeddings/oleObject29.bin"/><Relationship Id="rId31" Type="http://schemas.openxmlformats.org/officeDocument/2006/relationships/oleObject" Target="../embeddings/oleObject35.bin"/><Relationship Id="rId44" Type="http://schemas.openxmlformats.org/officeDocument/2006/relationships/image" Target="../media/image47.wmf"/><Relationship Id="rId52" Type="http://schemas.openxmlformats.org/officeDocument/2006/relationships/image" Target="../media/image51.wmf"/><Relationship Id="rId4" Type="http://schemas.openxmlformats.org/officeDocument/2006/relationships/image" Target="../media/image27.wmf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32.wmf"/><Relationship Id="rId22" Type="http://schemas.openxmlformats.org/officeDocument/2006/relationships/image" Target="../media/image36.wmf"/><Relationship Id="rId27" Type="http://schemas.openxmlformats.org/officeDocument/2006/relationships/oleObject" Target="../embeddings/oleObject33.bin"/><Relationship Id="rId30" Type="http://schemas.openxmlformats.org/officeDocument/2006/relationships/image" Target="../media/image40.wmf"/><Relationship Id="rId35" Type="http://schemas.openxmlformats.org/officeDocument/2006/relationships/oleObject" Target="../embeddings/oleObject37.bin"/><Relationship Id="rId43" Type="http://schemas.openxmlformats.org/officeDocument/2006/relationships/oleObject" Target="../embeddings/oleObject41.bin"/><Relationship Id="rId48" Type="http://schemas.openxmlformats.org/officeDocument/2006/relationships/image" Target="../media/image49.wmf"/><Relationship Id="rId8" Type="http://schemas.openxmlformats.org/officeDocument/2006/relationships/image" Target="../media/image29.wmf"/><Relationship Id="rId51" Type="http://schemas.openxmlformats.org/officeDocument/2006/relationships/oleObject" Target="../embeddings/oleObject45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slide" Target="slide17.xml"/><Relationship Id="rId7" Type="http://schemas.openxmlformats.org/officeDocument/2006/relationships/slide" Target="slide10.xm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slide" Target="slide19.xml"/><Relationship Id="rId4" Type="http://schemas.openxmlformats.org/officeDocument/2006/relationships/image" Target="../media/image53.png"/><Relationship Id="rId9" Type="http://schemas.openxmlformats.org/officeDocument/2006/relationships/slide" Target="slide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audio" Target="../media/media1.mp3"/><Relationship Id="rId7" Type="http://schemas.openxmlformats.org/officeDocument/2006/relationships/image" Target="../media/image57.jpeg"/><Relationship Id="rId2" Type="http://schemas.microsoft.com/office/2007/relationships/media" Target="../media/media1.mp3"/><Relationship Id="rId1" Type="http://schemas.openxmlformats.org/officeDocument/2006/relationships/audio" Target="file:///C:\Users\&#1043;&#1072;&#1083;&#1080;&#1085;&#1072;\Desktop\&#1086;&#1090;&#1082;&#1088;&#1099;&#1090;&#1099;&#1081;%20&#1091;&#1088;&#1086;&#1082;\&#1089;&#1085;&#1077;&#1075;&#1086;&#1074;&#1080;&#1082;.mp3" TargetMode="External"/><Relationship Id="rId6" Type="http://schemas.openxmlformats.org/officeDocument/2006/relationships/hyperlink" Target="http://v7bd.narod.ru/razfoto/images/snow07/s188.jpg" TargetMode="External"/><Relationship Id="rId5" Type="http://schemas.openxmlformats.org/officeDocument/2006/relationships/image" Target="../media/image56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i011.radikal.ru/0802/d6/c43a79439856t.jpg" TargetMode="External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hyperlink" Target="http://v7bd.narod.ru/razfoto/images/snow07/s188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keep4u.ru/imgs/b/071229/e1/e10a4f6797f3a192b5.jpg" TargetMode="External"/><Relationship Id="rId5" Type="http://schemas.openxmlformats.org/officeDocument/2006/relationships/image" Target="../media/image60.jpeg"/><Relationship Id="rId4" Type="http://schemas.openxmlformats.org/officeDocument/2006/relationships/hyperlink" Target="http://czone.fatal.ru/Flash/j2.jpg" TargetMode="External"/><Relationship Id="rId9" Type="http://schemas.openxmlformats.org/officeDocument/2006/relationships/image" Target="../media/image6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hyperlink" Target="http://v7bd.narod.ru/razfoto/images/snow07/s188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gi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wmf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5.w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64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>
                    <a:lumMod val="85000"/>
                  </a:schemeClr>
                </a:solidFill>
              </a:rPr>
              <a:t>Преобразование целых выражений</a:t>
            </a:r>
            <a:endParaRPr lang="ru-RU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>
                    <a:lumMod val="85000"/>
                  </a:schemeClr>
                </a:solidFill>
              </a:rPr>
              <a:t>МБОУ</a:t>
            </a:r>
          </a:p>
          <a:p>
            <a:r>
              <a:rPr lang="ru-RU" b="1" dirty="0" smtClean="0">
                <a:solidFill>
                  <a:schemeClr val="bg1">
                    <a:lumMod val="85000"/>
                  </a:schemeClr>
                </a:solidFill>
              </a:rPr>
              <a:t>Одинцовская </a:t>
            </a:r>
            <a:r>
              <a:rPr lang="ru-RU" b="1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bg1">
                    <a:lumMod val="85000"/>
                  </a:schemeClr>
                </a:solidFill>
              </a:rPr>
              <a:t>гимназия №13</a:t>
            </a:r>
          </a:p>
          <a:p>
            <a:r>
              <a:rPr lang="ru-RU" b="1" dirty="0">
                <a:solidFill>
                  <a:schemeClr val="bg1">
                    <a:lumMod val="85000"/>
                  </a:schemeClr>
                </a:solidFill>
              </a:rPr>
              <a:t>Старкова Г.В.</a:t>
            </a:r>
          </a:p>
        </p:txBody>
      </p:sp>
    </p:spTree>
    <p:extLst>
      <p:ext uri="{BB962C8B-B14F-4D97-AF65-F5344CB8AC3E}">
        <p14:creationId xmlns:p14="http://schemas.microsoft.com/office/powerpoint/2010/main" val="3666315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409433"/>
            <a:ext cx="7886700" cy="5767530"/>
          </a:xfrm>
        </p:spPr>
        <p:txBody>
          <a:bodyPr/>
          <a:lstStyle/>
          <a:p>
            <a:r>
              <a:rPr lang="ru-RU" sz="4800" dirty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Если вы хотите научиться плавать, то смело входите в воду, а если хотите научиться решать задачи, то решайте их. (Д</a:t>
            </a:r>
            <a:r>
              <a:rPr lang="ru-RU" sz="4800" dirty="0" smtClean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. Пойа</a:t>
            </a:r>
            <a:r>
              <a:rPr lang="ru-RU" sz="4800" dirty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)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905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8741" y="1597836"/>
            <a:ext cx="78867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1">
                    <a:lumMod val="85000"/>
                  </a:schemeClr>
                </a:solidFill>
              </a:rPr>
              <a:t>Устный счет</a:t>
            </a:r>
            <a:endParaRPr lang="ru-RU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5695" y="3029804"/>
            <a:ext cx="7886700" cy="158314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bg1">
                    <a:lumMod val="85000"/>
                  </a:schemeClr>
                </a:solidFill>
              </a:rPr>
              <a:t>Выбрать </a:t>
            </a:r>
            <a:r>
              <a:rPr lang="ru-RU" sz="2800" b="1" dirty="0" smtClean="0">
                <a:solidFill>
                  <a:schemeClr val="bg1">
                    <a:lumMod val="85000"/>
                  </a:schemeClr>
                </a:solidFill>
              </a:rPr>
              <a:t>пары </a:t>
            </a:r>
            <a:r>
              <a:rPr lang="ru-RU" sz="2800" b="1" dirty="0">
                <a:solidFill>
                  <a:schemeClr val="bg1">
                    <a:lumMod val="85000"/>
                  </a:schemeClr>
                </a:solidFill>
              </a:rPr>
              <a:t>равных </a:t>
            </a:r>
            <a:r>
              <a:rPr lang="ru-RU" sz="2800" b="1" dirty="0" smtClean="0">
                <a:solidFill>
                  <a:schemeClr val="bg1">
                    <a:lumMod val="85000"/>
                  </a:schemeClr>
                </a:solidFill>
              </a:rPr>
              <a:t>выражений</a:t>
            </a:r>
          </a:p>
          <a:p>
            <a:r>
              <a:rPr lang="ru-RU" sz="2800" b="1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endParaRPr lang="ru-RU" sz="2800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18866" y="2304156"/>
            <a:ext cx="627797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</a:p>
          <a:p>
            <a:r>
              <a:rPr lang="ru-RU" dirty="0"/>
              <a:t>                                       </a:t>
            </a:r>
          </a:p>
          <a:p>
            <a:r>
              <a:rPr lang="ru-RU" dirty="0"/>
              <a:t>                               </a:t>
            </a:r>
          </a:p>
          <a:p>
            <a:r>
              <a:rPr lang="ru-RU" dirty="0"/>
              <a:t>                                        </a:t>
            </a:r>
          </a:p>
          <a:p>
            <a:r>
              <a:rPr lang="ru-RU" dirty="0"/>
              <a:t>                                         </a:t>
            </a:r>
          </a:p>
          <a:p>
            <a:r>
              <a:rPr lang="ru-RU" dirty="0"/>
              <a:t>                                         </a:t>
            </a:r>
          </a:p>
          <a:p>
            <a:r>
              <a:rPr lang="ru-RU" dirty="0"/>
              <a:t> </a:t>
            </a:r>
          </a:p>
        </p:txBody>
      </p:sp>
      <p:sp>
        <p:nvSpPr>
          <p:cNvPr id="1027" name="TextBox 1026"/>
          <p:cNvSpPr txBox="1"/>
          <p:nvPr/>
        </p:nvSpPr>
        <p:spPr>
          <a:xfrm>
            <a:off x="316647" y="582173"/>
            <a:ext cx="57730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</a:p>
          <a:p>
            <a:r>
              <a:rPr lang="ru-RU" dirty="0"/>
              <a:t>                                       </a:t>
            </a:r>
          </a:p>
          <a:p>
            <a:r>
              <a:rPr lang="ru-RU" dirty="0"/>
              <a:t>                               </a:t>
            </a:r>
          </a:p>
          <a:p>
            <a:r>
              <a:rPr lang="ru-RU" dirty="0"/>
              <a:t>                                        </a:t>
            </a:r>
          </a:p>
          <a:p>
            <a:r>
              <a:rPr lang="ru-RU" dirty="0"/>
              <a:t>                                         </a:t>
            </a:r>
          </a:p>
          <a:p>
            <a:r>
              <a:rPr lang="ru-RU" dirty="0"/>
              <a:t>                                         </a:t>
            </a:r>
          </a:p>
          <a:p>
            <a:r>
              <a:rPr lang="ru-RU" dirty="0"/>
              <a:t>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650" y="582174"/>
            <a:ext cx="3054350" cy="547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200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26787"/>
              </p:ext>
            </p:extLst>
          </p:nvPr>
        </p:nvGraphicFramePr>
        <p:xfrm>
          <a:off x="0" y="476250"/>
          <a:ext cx="4253629" cy="61569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97243"/>
                <a:gridCol w="3456386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№</a:t>
                      </a:r>
                    </a:p>
                    <a:p>
                      <a:r>
                        <a:rPr lang="en-US" sz="2800" dirty="0" smtClean="0"/>
                        <a:t>n</a:t>
                      </a:r>
                      <a:r>
                        <a:rPr lang="ru-RU" sz="2800" dirty="0" smtClean="0"/>
                        <a:t>/</a:t>
                      </a:r>
                      <a:r>
                        <a:rPr lang="en-US" sz="2800" dirty="0" smtClean="0"/>
                        <a:t>n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 smtClean="0"/>
                    </a:p>
                    <a:p>
                      <a:pPr algn="ctr"/>
                      <a:r>
                        <a:rPr lang="en-US" sz="2800" dirty="0" smtClean="0"/>
                        <a:t>I</a:t>
                      </a:r>
                      <a:endParaRPr lang="ru-RU" sz="2800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1.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2.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3.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4.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5.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6.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7.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8.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9.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308498"/>
              </p:ext>
            </p:extLst>
          </p:nvPr>
        </p:nvGraphicFramePr>
        <p:xfrm>
          <a:off x="4716463" y="476250"/>
          <a:ext cx="4427984" cy="61569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29922"/>
                <a:gridCol w="3598062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</a:t>
                      </a:r>
                    </a:p>
                    <a:p>
                      <a:pPr algn="ctr"/>
                      <a:r>
                        <a:rPr lang="en-US" sz="2800" dirty="0" smtClean="0"/>
                        <a:t>n</a:t>
                      </a:r>
                      <a:r>
                        <a:rPr lang="ru-RU" sz="2800" dirty="0" smtClean="0"/>
                        <a:t>/</a:t>
                      </a:r>
                      <a:r>
                        <a:rPr lang="en-US" sz="2800" dirty="0" smtClean="0"/>
                        <a:t>n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800" dirty="0" smtClean="0"/>
                    </a:p>
                    <a:p>
                      <a:pPr algn="ctr"/>
                      <a:r>
                        <a:rPr lang="en-US" sz="2800" dirty="0" smtClean="0"/>
                        <a:t>II</a:t>
                      </a:r>
                      <a:endParaRPr lang="ru-RU" sz="2800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1.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2.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3.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4.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5.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6.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7.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8.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505557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9.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6235" name="Object 3707"/>
          <p:cNvGraphicFramePr>
            <a:graphicFrameLocks noChangeAspect="1"/>
          </p:cNvGraphicFramePr>
          <p:nvPr/>
        </p:nvGraphicFramePr>
        <p:xfrm>
          <a:off x="827088" y="1341438"/>
          <a:ext cx="306070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4" name="Формула" r:id="rId3" imgW="825480" imgH="228600" progId="Equation.3">
                  <p:embed/>
                </p:oleObj>
              </mc:Choice>
              <mc:Fallback>
                <p:oleObj name="Формула" r:id="rId3" imgW="8254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1341438"/>
                        <a:ext cx="3060700" cy="631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36" name="Object 3708"/>
          <p:cNvGraphicFramePr>
            <a:graphicFrameLocks noChangeAspect="1"/>
          </p:cNvGraphicFramePr>
          <p:nvPr/>
        </p:nvGraphicFramePr>
        <p:xfrm>
          <a:off x="827088" y="1916113"/>
          <a:ext cx="1368425" cy="684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5" name="Формула" r:id="rId5" imgW="457200" imgH="228600" progId="Equation.3">
                  <p:embed/>
                </p:oleObj>
              </mc:Choice>
              <mc:Fallback>
                <p:oleObj name="Формула" r:id="rId5" imgW="4572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1916113"/>
                        <a:ext cx="1368425" cy="6842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37" name="Object 3709"/>
          <p:cNvGraphicFramePr>
            <a:graphicFrameLocks noChangeAspect="1"/>
          </p:cNvGraphicFramePr>
          <p:nvPr/>
        </p:nvGraphicFramePr>
        <p:xfrm>
          <a:off x="755650" y="2517775"/>
          <a:ext cx="3492500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6" name="Формула" r:id="rId7" imgW="1282680" imgH="228600" progId="Equation.3">
                  <p:embed/>
                </p:oleObj>
              </mc:Choice>
              <mc:Fallback>
                <p:oleObj name="Формула" r:id="rId7" imgW="12826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2517775"/>
                        <a:ext cx="3492500" cy="623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38" name="Object 3710"/>
          <p:cNvGraphicFramePr>
            <a:graphicFrameLocks noChangeAspect="1"/>
          </p:cNvGraphicFramePr>
          <p:nvPr/>
        </p:nvGraphicFramePr>
        <p:xfrm>
          <a:off x="827088" y="3068638"/>
          <a:ext cx="1444625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7" name="Формула" r:id="rId9" imgW="469800" imgH="228600" progId="Equation.3">
                  <p:embed/>
                </p:oleObj>
              </mc:Choice>
              <mc:Fallback>
                <p:oleObj name="Формула" r:id="rId9" imgW="4698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3068638"/>
                        <a:ext cx="1444625" cy="703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39" name="Object 3711"/>
          <p:cNvGraphicFramePr>
            <a:graphicFrameLocks noChangeAspect="1"/>
          </p:cNvGraphicFramePr>
          <p:nvPr/>
        </p:nvGraphicFramePr>
        <p:xfrm>
          <a:off x="715963" y="3716338"/>
          <a:ext cx="2305050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8" name="Формула" r:id="rId11" imgW="914400" imgH="228600" progId="Equation.3">
                  <p:embed/>
                </p:oleObj>
              </mc:Choice>
              <mc:Fallback>
                <p:oleObj name="Формула" r:id="rId11" imgW="914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963" y="3716338"/>
                        <a:ext cx="2305050" cy="576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40" name="Object 3712"/>
          <p:cNvGraphicFramePr>
            <a:graphicFrameLocks noChangeAspect="1"/>
          </p:cNvGraphicFramePr>
          <p:nvPr/>
        </p:nvGraphicFramePr>
        <p:xfrm>
          <a:off x="827088" y="4365625"/>
          <a:ext cx="2305050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29" name="Формула" r:id="rId13" imgW="863280" imgH="203040" progId="Equation.3">
                  <p:embed/>
                </p:oleObj>
              </mc:Choice>
              <mc:Fallback>
                <p:oleObj name="Формула" r:id="rId13" imgW="8632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4365625"/>
                        <a:ext cx="2305050" cy="541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41" name="Object 3713"/>
          <p:cNvGraphicFramePr>
            <a:graphicFrameLocks noChangeAspect="1"/>
          </p:cNvGraphicFramePr>
          <p:nvPr/>
        </p:nvGraphicFramePr>
        <p:xfrm>
          <a:off x="827088" y="4868863"/>
          <a:ext cx="3424237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0" name="Формула" r:id="rId15" imgW="1358640" imgH="228600" progId="Equation.3">
                  <p:embed/>
                </p:oleObj>
              </mc:Choice>
              <mc:Fallback>
                <p:oleObj name="Формула" r:id="rId15" imgW="13586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4868863"/>
                        <a:ext cx="3424237" cy="576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42" name="Object 3714"/>
          <p:cNvGraphicFramePr>
            <a:graphicFrameLocks noChangeAspect="1"/>
          </p:cNvGraphicFramePr>
          <p:nvPr/>
        </p:nvGraphicFramePr>
        <p:xfrm>
          <a:off x="827088" y="5445125"/>
          <a:ext cx="1584325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1" name="Формула" r:id="rId17" imgW="558720" imgH="203040" progId="Equation.3">
                  <p:embed/>
                </p:oleObj>
              </mc:Choice>
              <mc:Fallback>
                <p:oleObj name="Формула" r:id="rId17" imgW="5587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5445125"/>
                        <a:ext cx="1584325" cy="576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43" name="Object 3715"/>
          <p:cNvGraphicFramePr>
            <a:graphicFrameLocks noChangeAspect="1"/>
          </p:cNvGraphicFramePr>
          <p:nvPr/>
        </p:nvGraphicFramePr>
        <p:xfrm>
          <a:off x="827088" y="6021388"/>
          <a:ext cx="1384300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2" name="Формула" r:id="rId19" imgW="507960" imgH="228600" progId="Equation.3">
                  <p:embed/>
                </p:oleObj>
              </mc:Choice>
              <mc:Fallback>
                <p:oleObj name="Формула" r:id="rId19" imgW="5079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6021388"/>
                        <a:ext cx="1384300" cy="622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44" name="Object 3716"/>
          <p:cNvGraphicFramePr>
            <a:graphicFrameLocks noChangeAspect="1"/>
          </p:cNvGraphicFramePr>
          <p:nvPr/>
        </p:nvGraphicFramePr>
        <p:xfrm>
          <a:off x="5580063" y="1341438"/>
          <a:ext cx="1408112" cy="684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3" name="Формула" r:id="rId21" imgW="469800" imgH="228600" progId="Equation.3">
                  <p:embed/>
                </p:oleObj>
              </mc:Choice>
              <mc:Fallback>
                <p:oleObj name="Формула" r:id="rId21" imgW="4698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1341438"/>
                        <a:ext cx="1408112" cy="6842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45" name="Object 3717"/>
          <p:cNvGraphicFramePr>
            <a:graphicFrameLocks noChangeAspect="1"/>
          </p:cNvGraphicFramePr>
          <p:nvPr/>
        </p:nvGraphicFramePr>
        <p:xfrm>
          <a:off x="5580063" y="1989138"/>
          <a:ext cx="2305050" cy="62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4" name="Формула" r:id="rId23" imgW="838080" imgH="228600" progId="Equation.3">
                  <p:embed/>
                </p:oleObj>
              </mc:Choice>
              <mc:Fallback>
                <p:oleObj name="Формула" r:id="rId23" imgW="8380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1989138"/>
                        <a:ext cx="2305050" cy="628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46" name="Object 3718"/>
          <p:cNvGraphicFramePr>
            <a:graphicFrameLocks noChangeAspect="1"/>
          </p:cNvGraphicFramePr>
          <p:nvPr/>
        </p:nvGraphicFramePr>
        <p:xfrm>
          <a:off x="5580063" y="2636838"/>
          <a:ext cx="1079500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5" name="Формула" r:id="rId25" imgW="342720" imgH="164880" progId="Equation.3">
                  <p:embed/>
                </p:oleObj>
              </mc:Choice>
              <mc:Fallback>
                <p:oleObj name="Формула" r:id="rId25" imgW="34272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2636838"/>
                        <a:ext cx="1079500" cy="487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47" name="Object 3719"/>
          <p:cNvGraphicFramePr>
            <a:graphicFrameLocks noChangeAspect="1"/>
          </p:cNvGraphicFramePr>
          <p:nvPr/>
        </p:nvGraphicFramePr>
        <p:xfrm>
          <a:off x="5508625" y="3068638"/>
          <a:ext cx="15113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6" name="Формула" r:id="rId27" imgW="507960" imgH="228600" progId="Equation.3">
                  <p:embed/>
                </p:oleObj>
              </mc:Choice>
              <mc:Fallback>
                <p:oleObj name="Формула" r:id="rId27" imgW="5079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3068638"/>
                        <a:ext cx="1511300" cy="681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48" name="Object 3720"/>
          <p:cNvGraphicFramePr>
            <a:graphicFrameLocks noChangeAspect="1"/>
          </p:cNvGraphicFramePr>
          <p:nvPr/>
        </p:nvGraphicFramePr>
        <p:xfrm>
          <a:off x="5580063" y="3716338"/>
          <a:ext cx="3232150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7" name="Формула" r:id="rId29" imgW="1282680" imgH="228600" progId="Equation.3">
                  <p:embed/>
                </p:oleObj>
              </mc:Choice>
              <mc:Fallback>
                <p:oleObj name="Формула" r:id="rId29" imgW="12826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3716338"/>
                        <a:ext cx="3232150" cy="576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49" name="Object 3721"/>
          <p:cNvGraphicFramePr>
            <a:graphicFrameLocks noChangeAspect="1"/>
          </p:cNvGraphicFramePr>
          <p:nvPr/>
        </p:nvGraphicFramePr>
        <p:xfrm>
          <a:off x="5651500" y="4252913"/>
          <a:ext cx="1368425" cy="615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8" name="Формула" r:id="rId31" imgW="507960" imgH="228600" progId="Equation.3">
                  <p:embed/>
                </p:oleObj>
              </mc:Choice>
              <mc:Fallback>
                <p:oleObj name="Формула" r:id="rId31" imgW="50796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1500" y="4252913"/>
                        <a:ext cx="1368425" cy="615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50" name="Object 3722"/>
          <p:cNvGraphicFramePr>
            <a:graphicFrameLocks noChangeAspect="1"/>
          </p:cNvGraphicFramePr>
          <p:nvPr/>
        </p:nvGraphicFramePr>
        <p:xfrm>
          <a:off x="5580063" y="4797425"/>
          <a:ext cx="1439862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39" name="Формула" r:id="rId33" imgW="457200" imgH="228600" progId="Equation.3">
                  <p:embed/>
                </p:oleObj>
              </mc:Choice>
              <mc:Fallback>
                <p:oleObj name="Формула" r:id="rId33" imgW="4572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4797425"/>
                        <a:ext cx="1439862" cy="719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51" name="Object 3723"/>
          <p:cNvGraphicFramePr>
            <a:graphicFrameLocks noChangeAspect="1"/>
          </p:cNvGraphicFramePr>
          <p:nvPr/>
        </p:nvGraphicFramePr>
        <p:xfrm>
          <a:off x="5580063" y="5445125"/>
          <a:ext cx="1584325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40" name="Формула" r:id="rId35" imgW="583920" imgH="228600" progId="Equation.3">
                  <p:embed/>
                </p:oleObj>
              </mc:Choice>
              <mc:Fallback>
                <p:oleObj name="Формула" r:id="rId35" imgW="5839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5445125"/>
                        <a:ext cx="1584325" cy="620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52" name="Object 3724"/>
          <p:cNvGraphicFramePr>
            <a:graphicFrameLocks noChangeAspect="1"/>
          </p:cNvGraphicFramePr>
          <p:nvPr/>
        </p:nvGraphicFramePr>
        <p:xfrm>
          <a:off x="5580063" y="6021388"/>
          <a:ext cx="2359025" cy="55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41" name="Формула" r:id="rId37" imgW="863280" imgH="203040" progId="Equation.3">
                  <p:embed/>
                </p:oleObj>
              </mc:Choice>
              <mc:Fallback>
                <p:oleObj name="Формула" r:id="rId37" imgW="8632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6021388"/>
                        <a:ext cx="2359025" cy="55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3" name="Прямая со стрелкой 22"/>
          <p:cNvCxnSpPr/>
          <p:nvPr/>
        </p:nvCxnSpPr>
        <p:spPr>
          <a:xfrm>
            <a:off x="3924300" y="1773238"/>
            <a:ext cx="935038" cy="17272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3924300" y="2349500"/>
            <a:ext cx="935038" cy="17272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3924300" y="2960688"/>
            <a:ext cx="1079500" cy="21971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3924300" y="3500438"/>
            <a:ext cx="1079500" cy="27368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3892550" y="4005263"/>
            <a:ext cx="1079500" cy="17272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3924300" y="1773238"/>
            <a:ext cx="1047750" cy="287972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4140200" y="4652963"/>
            <a:ext cx="831850" cy="50482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3892550" y="2960688"/>
            <a:ext cx="1079500" cy="277177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3892550" y="2349500"/>
            <a:ext cx="1111250" cy="403225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532263" y="218364"/>
            <a:ext cx="50769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Выбрать пары равных выражений</a:t>
            </a:r>
          </a:p>
          <a:p>
            <a:r>
              <a:rPr lang="ru-RU" dirty="0"/>
              <a:t> 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47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bg1">
                    <a:lumMod val="85000"/>
                  </a:schemeClr>
                </a:solidFill>
              </a:rPr>
              <a:t>Найди ошибку</a:t>
            </a:r>
            <a:endParaRPr lang="ru-RU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55093" y="1869743"/>
            <a:ext cx="7833814" cy="36848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175" y="2101755"/>
            <a:ext cx="5165117" cy="771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0" y="0"/>
          <a:ext cx="120015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4" name="Формула" r:id="rId4" imgW="1206500" imgH="228600" progId="Equation.3">
                  <p:embed/>
                </p:oleObj>
              </mc:Choice>
              <mc:Fallback>
                <p:oleObj name="Формула" r:id="rId4" imgW="1206500" imgH="228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200150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471" y="2713492"/>
            <a:ext cx="4094329" cy="805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/>
        </p:nvGraphicFramePr>
        <p:xfrm>
          <a:off x="0" y="0"/>
          <a:ext cx="21717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5" name="Формула" r:id="rId7" imgW="2171700" imgH="228600" progId="Equation.3">
                  <p:embed/>
                </p:oleObj>
              </mc:Choice>
              <mc:Fallback>
                <p:oleObj name="Формула" r:id="rId7" imgW="2171700" imgH="2286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171700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685" y="3519462"/>
            <a:ext cx="6265871" cy="684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786" y="4203509"/>
            <a:ext cx="6522553" cy="791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4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лнце 1"/>
          <p:cNvSpPr/>
          <p:nvPr/>
        </p:nvSpPr>
        <p:spPr>
          <a:xfrm>
            <a:off x="3276600" y="2636838"/>
            <a:ext cx="2735263" cy="1512887"/>
          </a:xfrm>
          <a:prstGeom prst="su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graphicFrame>
        <p:nvGraphicFramePr>
          <p:cNvPr id="27259" name="Object 3707"/>
          <p:cNvGraphicFramePr>
            <a:graphicFrameLocks noChangeAspect="1"/>
          </p:cNvGraphicFramePr>
          <p:nvPr/>
        </p:nvGraphicFramePr>
        <p:xfrm>
          <a:off x="4094163" y="3136900"/>
          <a:ext cx="1125537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2" name="Формула" r:id="rId3" imgW="393480" imgH="177480" progId="Equation.3">
                  <p:embed/>
                </p:oleObj>
              </mc:Choice>
              <mc:Fallback>
                <p:oleObj name="Формула" r:id="rId3" imgW="39348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4163" y="3136900"/>
                        <a:ext cx="1125537" cy="5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Овал 3"/>
          <p:cNvSpPr/>
          <p:nvPr/>
        </p:nvSpPr>
        <p:spPr>
          <a:xfrm>
            <a:off x="3132138" y="115888"/>
            <a:ext cx="2789237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6443663" y="115888"/>
            <a:ext cx="252095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07950" y="115888"/>
            <a:ext cx="2663825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3132138" y="5873750"/>
            <a:ext cx="2879725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6443663" y="5830888"/>
            <a:ext cx="252095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107950" y="5830888"/>
            <a:ext cx="2663825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6623050" y="2935288"/>
            <a:ext cx="252095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0" y="2941638"/>
            <a:ext cx="2663825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graphicFrame>
        <p:nvGraphicFramePr>
          <p:cNvPr id="27260" name="Object 3708"/>
          <p:cNvGraphicFramePr>
            <a:graphicFrameLocks noChangeAspect="1"/>
          </p:cNvGraphicFramePr>
          <p:nvPr/>
        </p:nvGraphicFramePr>
        <p:xfrm>
          <a:off x="174625" y="350838"/>
          <a:ext cx="2530475" cy="557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3" name="Формула" r:id="rId5" imgW="1155600" imgH="203040" progId="Equation.3">
                  <p:embed/>
                </p:oleObj>
              </mc:Choice>
              <mc:Fallback>
                <p:oleObj name="Формула" r:id="rId5" imgW="11556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350838"/>
                        <a:ext cx="2530475" cy="5572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61" name="Object 3709"/>
          <p:cNvGraphicFramePr>
            <a:graphicFrameLocks noChangeAspect="1"/>
          </p:cNvGraphicFramePr>
          <p:nvPr/>
        </p:nvGraphicFramePr>
        <p:xfrm>
          <a:off x="406400" y="3119438"/>
          <a:ext cx="1717675" cy="560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4" name="Формула" r:id="rId7" imgW="622080" imgH="203040" progId="Equation.3">
                  <p:embed/>
                </p:oleObj>
              </mc:Choice>
              <mc:Fallback>
                <p:oleObj name="Формула" r:id="rId7" imgW="6220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3119438"/>
                        <a:ext cx="1717675" cy="560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62" name="Object 3710"/>
          <p:cNvGraphicFramePr>
            <a:graphicFrameLocks noChangeAspect="1"/>
          </p:cNvGraphicFramePr>
          <p:nvPr/>
        </p:nvGraphicFramePr>
        <p:xfrm>
          <a:off x="7137400" y="3122613"/>
          <a:ext cx="1558925" cy="54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5" name="Формула" r:id="rId9" imgW="583920" imgH="203040" progId="Equation.3">
                  <p:embed/>
                </p:oleObj>
              </mc:Choice>
              <mc:Fallback>
                <p:oleObj name="Формула" r:id="rId9" imgW="5839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7400" y="3122613"/>
                        <a:ext cx="1558925" cy="541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63" name="Object 3711"/>
          <p:cNvGraphicFramePr>
            <a:graphicFrameLocks noChangeAspect="1"/>
          </p:cNvGraphicFramePr>
          <p:nvPr/>
        </p:nvGraphicFramePr>
        <p:xfrm>
          <a:off x="7019925" y="306388"/>
          <a:ext cx="1368425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6" name="Формула" r:id="rId11" imgW="520560" imgH="203040" progId="Equation.3">
                  <p:embed/>
                </p:oleObj>
              </mc:Choice>
              <mc:Fallback>
                <p:oleObj name="Формула" r:id="rId11" imgW="5205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9925" y="306388"/>
                        <a:ext cx="1368425" cy="534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3712"/>
          <p:cNvGraphicFramePr>
            <a:graphicFrameLocks noChangeAspect="1"/>
          </p:cNvGraphicFramePr>
          <p:nvPr/>
        </p:nvGraphicFramePr>
        <p:xfrm>
          <a:off x="6503988" y="4641850"/>
          <a:ext cx="2554287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7" name="Формула" r:id="rId13" imgW="1054080" imgH="228600" progId="Equation.3">
                  <p:embed/>
                </p:oleObj>
              </mc:Choice>
              <mc:Fallback>
                <p:oleObj name="Формула" r:id="rId13" imgW="10540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3988" y="4641850"/>
                        <a:ext cx="2554287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65" name="Object 3713"/>
          <p:cNvGraphicFramePr>
            <a:graphicFrameLocks noChangeAspect="1"/>
          </p:cNvGraphicFramePr>
          <p:nvPr/>
        </p:nvGraphicFramePr>
        <p:xfrm>
          <a:off x="3492500" y="6092825"/>
          <a:ext cx="2205038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8" name="Формула" r:id="rId15" imgW="888840" imgH="203040" progId="Equation.3">
                  <p:embed/>
                </p:oleObj>
              </mc:Choice>
              <mc:Fallback>
                <p:oleObj name="Формула" r:id="rId15" imgW="88884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6092825"/>
                        <a:ext cx="2205038" cy="50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66" name="Object 3714"/>
          <p:cNvGraphicFramePr>
            <a:graphicFrameLocks noChangeAspect="1"/>
          </p:cNvGraphicFramePr>
          <p:nvPr/>
        </p:nvGraphicFramePr>
        <p:xfrm>
          <a:off x="287338" y="6021388"/>
          <a:ext cx="2413000" cy="52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79" name="Формула" r:id="rId17" imgW="990360" imgH="203040" progId="Equation.3">
                  <p:embed/>
                </p:oleObj>
              </mc:Choice>
              <mc:Fallback>
                <p:oleObj name="Формула" r:id="rId17" imgW="9903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338" y="6021388"/>
                        <a:ext cx="2413000" cy="525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67" name="Object 3715"/>
          <p:cNvGraphicFramePr>
            <a:graphicFrameLocks noChangeAspect="1"/>
          </p:cNvGraphicFramePr>
          <p:nvPr/>
        </p:nvGraphicFramePr>
        <p:xfrm>
          <a:off x="3276600" y="333375"/>
          <a:ext cx="2590800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0" name="Формула" r:id="rId19" imgW="1180800" imgH="203040" progId="Equation.3">
                  <p:embed/>
                </p:oleObj>
              </mc:Choice>
              <mc:Fallback>
                <p:oleObj name="Формула" r:id="rId19" imgW="11808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333375"/>
                        <a:ext cx="2590800" cy="519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Прямая со стрелкой 20"/>
          <p:cNvCxnSpPr>
            <a:stCxn id="2" idx="0"/>
          </p:cNvCxnSpPr>
          <p:nvPr/>
        </p:nvCxnSpPr>
        <p:spPr>
          <a:xfrm flipV="1">
            <a:off x="4643438" y="1030288"/>
            <a:ext cx="0" cy="16065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87" idx="1"/>
          </p:cNvCxnSpPr>
          <p:nvPr/>
        </p:nvCxnSpPr>
        <p:spPr>
          <a:xfrm flipV="1">
            <a:off x="5561013" y="949325"/>
            <a:ext cx="1598612" cy="193992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5605463" y="3911600"/>
            <a:ext cx="1531937" cy="19621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2" idx="2"/>
          </p:cNvCxnSpPr>
          <p:nvPr/>
        </p:nvCxnSpPr>
        <p:spPr>
          <a:xfrm>
            <a:off x="4643438" y="4149725"/>
            <a:ext cx="0" cy="172402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2" idx="3"/>
            <a:endCxn id="10" idx="2"/>
          </p:cNvCxnSpPr>
          <p:nvPr/>
        </p:nvCxnSpPr>
        <p:spPr>
          <a:xfrm>
            <a:off x="6011863" y="3392488"/>
            <a:ext cx="611187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endCxn id="11" idx="6"/>
          </p:cNvCxnSpPr>
          <p:nvPr/>
        </p:nvCxnSpPr>
        <p:spPr>
          <a:xfrm flipH="1">
            <a:off x="2663825" y="3392488"/>
            <a:ext cx="647700" cy="63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H="1" flipV="1">
            <a:off x="2268538" y="908050"/>
            <a:ext cx="1439862" cy="198913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endCxn id="9" idx="0"/>
          </p:cNvCxnSpPr>
          <p:nvPr/>
        </p:nvCxnSpPr>
        <p:spPr>
          <a:xfrm flipH="1">
            <a:off x="1439863" y="3911600"/>
            <a:ext cx="2268537" cy="19192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4643438" y="2349500"/>
            <a:ext cx="10810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flipH="1">
            <a:off x="5256213" y="1628775"/>
            <a:ext cx="13319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/>
          <p:cNvCxnSpPr/>
          <p:nvPr/>
        </p:nvCxnSpPr>
        <p:spPr>
          <a:xfrm>
            <a:off x="2771775" y="1628775"/>
            <a:ext cx="1295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 flipH="1">
            <a:off x="755650" y="5229225"/>
            <a:ext cx="13684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>
            <a:off x="4643438" y="5229225"/>
            <a:ext cx="15128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>
            <a:off x="6588125" y="5229225"/>
            <a:ext cx="2376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/>
          <p:cNvCxnSpPr/>
          <p:nvPr/>
        </p:nvCxnSpPr>
        <p:spPr>
          <a:xfrm>
            <a:off x="5516563" y="3213100"/>
            <a:ext cx="110648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 flipH="1">
            <a:off x="2771775" y="3213100"/>
            <a:ext cx="10795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6" name="Object 3716"/>
          <p:cNvGraphicFramePr>
            <a:graphicFrameLocks noChangeAspect="1"/>
          </p:cNvGraphicFramePr>
          <p:nvPr/>
        </p:nvGraphicFramePr>
        <p:xfrm>
          <a:off x="2835275" y="2760663"/>
          <a:ext cx="84455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1" name="Формула" r:id="rId21" imgW="355320" imgH="203040" progId="Equation.3">
                  <p:embed/>
                </p:oleObj>
              </mc:Choice>
              <mc:Fallback>
                <p:oleObj name="Формула" r:id="rId21" imgW="3553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5275" y="2760663"/>
                        <a:ext cx="844550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7" name="Object 3717"/>
          <p:cNvGraphicFramePr>
            <a:graphicFrameLocks noChangeAspect="1"/>
          </p:cNvGraphicFramePr>
          <p:nvPr/>
        </p:nvGraphicFramePr>
        <p:xfrm>
          <a:off x="5561013" y="2565400"/>
          <a:ext cx="1189037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2" name="Формула" r:id="rId23" imgW="419040" imgH="228600" progId="Equation.3">
                  <p:embed/>
                </p:oleObj>
              </mc:Choice>
              <mc:Fallback>
                <p:oleObj name="Формула" r:id="rId23" imgW="4190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1013" y="2565400"/>
                        <a:ext cx="1189037" cy="647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" name="Object 3718"/>
          <p:cNvGraphicFramePr>
            <a:graphicFrameLocks noChangeAspect="1"/>
          </p:cNvGraphicFramePr>
          <p:nvPr/>
        </p:nvGraphicFramePr>
        <p:xfrm>
          <a:off x="5343525" y="1136650"/>
          <a:ext cx="1350963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3" name="Формула" r:id="rId25" imgW="558720" imgH="203040" progId="Equation.3">
                  <p:embed/>
                </p:oleObj>
              </mc:Choice>
              <mc:Fallback>
                <p:oleObj name="Формула" r:id="rId25" imgW="5587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3525" y="1136650"/>
                        <a:ext cx="1350963" cy="492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71" name="Object 3719"/>
          <p:cNvGraphicFramePr>
            <a:graphicFrameLocks noChangeAspect="1"/>
          </p:cNvGraphicFramePr>
          <p:nvPr/>
        </p:nvGraphicFramePr>
        <p:xfrm>
          <a:off x="7000875" y="6021388"/>
          <a:ext cx="1487488" cy="50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4" name="Формула" r:id="rId27" imgW="596880" imgH="203040" progId="Equation.3">
                  <p:embed/>
                </p:oleObj>
              </mc:Choice>
              <mc:Fallback>
                <p:oleObj name="Формула" r:id="rId27" imgW="5968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0875" y="6021388"/>
                        <a:ext cx="1487488" cy="506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" name="Object 3720"/>
          <p:cNvGraphicFramePr>
            <a:graphicFrameLocks noChangeAspect="1"/>
          </p:cNvGraphicFramePr>
          <p:nvPr/>
        </p:nvGraphicFramePr>
        <p:xfrm>
          <a:off x="4613275" y="1833563"/>
          <a:ext cx="1212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5" name="Формула" r:id="rId29" imgW="482400" imgH="203040" progId="Equation.3">
                  <p:embed/>
                </p:oleObj>
              </mc:Choice>
              <mc:Fallback>
                <p:oleObj name="Формула" r:id="rId29" imgW="48240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3275" y="1833563"/>
                        <a:ext cx="1212850" cy="511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" name="Object 3721"/>
          <p:cNvGraphicFramePr>
            <a:graphicFrameLocks noChangeAspect="1"/>
          </p:cNvGraphicFramePr>
          <p:nvPr/>
        </p:nvGraphicFramePr>
        <p:xfrm>
          <a:off x="900113" y="4732338"/>
          <a:ext cx="1368425" cy="496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6" name="Формула" r:id="rId31" imgW="558720" imgH="203040" progId="Equation.3">
                  <p:embed/>
                </p:oleObj>
              </mc:Choice>
              <mc:Fallback>
                <p:oleObj name="Формула" r:id="rId31" imgW="5587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4732338"/>
                        <a:ext cx="1368425" cy="4968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7" name="Object 3722"/>
          <p:cNvGraphicFramePr>
            <a:graphicFrameLocks noChangeAspect="1"/>
          </p:cNvGraphicFramePr>
          <p:nvPr/>
        </p:nvGraphicFramePr>
        <p:xfrm>
          <a:off x="4684713" y="4724400"/>
          <a:ext cx="1308100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7" name="Формула" r:id="rId33" imgW="558720" imgH="203040" progId="Equation.3">
                  <p:embed/>
                </p:oleObj>
              </mc:Choice>
              <mc:Fallback>
                <p:oleObj name="Формула" r:id="rId33" imgW="55872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4713" y="4724400"/>
                        <a:ext cx="1308100" cy="476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" name="Object 3723"/>
          <p:cNvGraphicFramePr>
            <a:graphicFrameLocks noChangeAspect="1"/>
          </p:cNvGraphicFramePr>
          <p:nvPr/>
        </p:nvGraphicFramePr>
        <p:xfrm>
          <a:off x="2771775" y="1125538"/>
          <a:ext cx="1260475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8" name="Формула" r:id="rId35" imgW="507960" imgH="203040" progId="Equation.3">
                  <p:embed/>
                </p:oleObj>
              </mc:Choice>
              <mc:Fallback>
                <p:oleObj name="Формула" r:id="rId35" imgW="50796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775" y="1125538"/>
                        <a:ext cx="1260475" cy="503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76" name="Object 3724"/>
          <p:cNvGraphicFramePr>
            <a:graphicFrameLocks noChangeAspect="1"/>
          </p:cNvGraphicFramePr>
          <p:nvPr/>
        </p:nvGraphicFramePr>
        <p:xfrm>
          <a:off x="4586288" y="2770188"/>
          <a:ext cx="115887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89" name="Формула" r:id="rId37" imgW="88560" imgH="164880" progId="Equation.3">
                  <p:embed/>
                </p:oleObj>
              </mc:Choice>
              <mc:Fallback>
                <p:oleObj name="Формула" r:id="rId37" imgW="8856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6288" y="2770188"/>
                        <a:ext cx="115887" cy="165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77" name="Object 3725"/>
          <p:cNvGraphicFramePr>
            <a:graphicFrameLocks noChangeAspect="1"/>
          </p:cNvGraphicFramePr>
          <p:nvPr/>
        </p:nvGraphicFramePr>
        <p:xfrm>
          <a:off x="5256213" y="2935288"/>
          <a:ext cx="127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0" name="Формула" r:id="rId39" imgW="126720" imgH="164880" progId="Equation.3">
                  <p:embed/>
                </p:oleObj>
              </mc:Choice>
              <mc:Fallback>
                <p:oleObj name="Формула" r:id="rId39" imgW="12672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6213" y="2935288"/>
                        <a:ext cx="127000" cy="165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78" name="Object 3726"/>
          <p:cNvGraphicFramePr>
            <a:graphicFrameLocks noChangeAspect="1"/>
          </p:cNvGraphicFramePr>
          <p:nvPr/>
        </p:nvGraphicFramePr>
        <p:xfrm>
          <a:off x="5530850" y="3309938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1" name="Формула" r:id="rId41" imgW="114120" imgH="177480" progId="Equation.3">
                  <p:embed/>
                </p:oleObj>
              </mc:Choice>
              <mc:Fallback>
                <p:oleObj name="Формула" r:id="rId41" imgW="11412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0850" y="3309938"/>
                        <a:ext cx="114300" cy="17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79" name="Object 3727"/>
          <p:cNvGraphicFramePr>
            <a:graphicFrameLocks noChangeAspect="1"/>
          </p:cNvGraphicFramePr>
          <p:nvPr/>
        </p:nvGraphicFramePr>
        <p:xfrm>
          <a:off x="5256213" y="3662363"/>
          <a:ext cx="1270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2" name="Формула" r:id="rId43" imgW="126720" imgH="164880" progId="Equation.3">
                  <p:embed/>
                </p:oleObj>
              </mc:Choice>
              <mc:Fallback>
                <p:oleObj name="Формула" r:id="rId43" imgW="12672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6213" y="3662363"/>
                        <a:ext cx="127000" cy="165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80" name="Object 3728"/>
          <p:cNvGraphicFramePr>
            <a:graphicFrameLocks noChangeAspect="1"/>
          </p:cNvGraphicFramePr>
          <p:nvPr/>
        </p:nvGraphicFramePr>
        <p:xfrm>
          <a:off x="4586288" y="3881438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3" name="Формула" r:id="rId45" imgW="114120" imgH="177480" progId="Equation.3">
                  <p:embed/>
                </p:oleObj>
              </mc:Choice>
              <mc:Fallback>
                <p:oleObj name="Формула" r:id="rId45" imgW="11412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6288" y="3881438"/>
                        <a:ext cx="114300" cy="17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81" name="Object 3729"/>
          <p:cNvGraphicFramePr>
            <a:graphicFrameLocks noChangeAspect="1"/>
          </p:cNvGraphicFramePr>
          <p:nvPr/>
        </p:nvGraphicFramePr>
        <p:xfrm>
          <a:off x="3865563" y="3678238"/>
          <a:ext cx="1270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4" name="Формула" r:id="rId47" imgW="126720" imgH="177480" progId="Equation.3">
                  <p:embed/>
                </p:oleObj>
              </mc:Choice>
              <mc:Fallback>
                <p:oleObj name="Формула" r:id="rId47" imgW="12672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5563" y="3678238"/>
                        <a:ext cx="127000" cy="17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82" name="Object 3730"/>
          <p:cNvGraphicFramePr>
            <a:graphicFrameLocks noChangeAspect="1"/>
          </p:cNvGraphicFramePr>
          <p:nvPr/>
        </p:nvGraphicFramePr>
        <p:xfrm>
          <a:off x="3644900" y="3303588"/>
          <a:ext cx="1270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5" name="Формула" r:id="rId49" imgW="126720" imgH="177480" progId="Equation.3">
                  <p:embed/>
                </p:oleObj>
              </mc:Choice>
              <mc:Fallback>
                <p:oleObj name="Формула" r:id="rId49" imgW="12672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4900" y="3303588"/>
                        <a:ext cx="127000" cy="17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83" name="Object 3731"/>
          <p:cNvGraphicFramePr>
            <a:graphicFrameLocks noChangeAspect="1"/>
          </p:cNvGraphicFramePr>
          <p:nvPr/>
        </p:nvGraphicFramePr>
        <p:xfrm>
          <a:off x="3919538" y="2935288"/>
          <a:ext cx="1143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6" name="Формула" r:id="rId51" imgW="114120" imgH="177480" progId="Equation.3">
                  <p:embed/>
                </p:oleObj>
              </mc:Choice>
              <mc:Fallback>
                <p:oleObj name="Формула" r:id="rId51" imgW="114120" imgH="177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538" y="2935288"/>
                        <a:ext cx="114300" cy="17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5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Box 1"/>
          <p:cNvSpPr txBox="1">
            <a:spLocks noChangeArrowheads="1"/>
          </p:cNvSpPr>
          <p:nvPr/>
        </p:nvSpPr>
        <p:spPr bwMode="auto">
          <a:xfrm>
            <a:off x="2379663" y="319088"/>
            <a:ext cx="475142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Работа в лаборатории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Овал 2"/>
          <p:cNvGrpSpPr>
            <a:grpSpLocks/>
          </p:cNvGrpSpPr>
          <p:nvPr/>
        </p:nvGrpSpPr>
        <p:grpSpPr bwMode="auto">
          <a:xfrm>
            <a:off x="1579563" y="1835150"/>
            <a:ext cx="1030287" cy="1023938"/>
            <a:chOff x="995" y="1156"/>
            <a:chExt cx="649" cy="645"/>
          </a:xfrm>
          <a:solidFill>
            <a:srgbClr val="FFFF00"/>
          </a:solidFill>
        </p:grpSpPr>
        <p:pic>
          <p:nvPicPr>
            <p:cNvPr id="33794" name="Овал 2"/>
            <p:cNvPicPr>
              <a:picLocks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95" y="1156"/>
              <a:ext cx="649" cy="645"/>
            </a:xfrm>
            <a:prstGeom prst="rect">
              <a:avLst/>
            </a:prstGeom>
            <a:grpFill/>
          </p:spPr>
        </p:pic>
        <p:sp>
          <p:nvSpPr>
            <p:cNvPr id="33795" name="Text Box 3"/>
            <p:cNvSpPr txBox="1">
              <a:spLocks noChangeArrowheads="1"/>
            </p:cNvSpPr>
            <p:nvPr/>
          </p:nvSpPr>
          <p:spPr bwMode="auto">
            <a:xfrm>
              <a:off x="1119" y="1263"/>
              <a:ext cx="407" cy="40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2800" b="1">
                  <a:solidFill>
                    <a:srgbClr val="FFFFFF"/>
                  </a:solidFill>
                  <a:latin typeface="Calibri" pitchFamily="34" charset="0"/>
                  <a:hlinkClick r:id="rId3" action="ppaction://hlinksldjump"/>
                </a:rPr>
                <a:t>1</a:t>
              </a:r>
              <a:endParaRPr lang="ru-RU" sz="28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" name="Овал 3"/>
          <p:cNvGrpSpPr>
            <a:grpSpLocks/>
          </p:cNvGrpSpPr>
          <p:nvPr/>
        </p:nvGrpSpPr>
        <p:grpSpPr bwMode="auto">
          <a:xfrm>
            <a:off x="4357692" y="1785937"/>
            <a:ext cx="1030288" cy="1023938"/>
            <a:chOff x="2745" y="1125"/>
            <a:chExt cx="649" cy="645"/>
          </a:xfrm>
          <a:solidFill>
            <a:srgbClr val="FFFF00"/>
          </a:solidFill>
        </p:grpSpPr>
        <p:pic>
          <p:nvPicPr>
            <p:cNvPr id="33797" name="Овал 3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745" y="1125"/>
              <a:ext cx="649" cy="645"/>
            </a:xfrm>
            <a:prstGeom prst="rect">
              <a:avLst/>
            </a:prstGeom>
            <a:grpFill/>
            <a:ln>
              <a:solidFill>
                <a:srgbClr val="FFFF00"/>
              </a:solidFill>
            </a:ln>
          </p:spPr>
        </p:pic>
        <p:sp>
          <p:nvSpPr>
            <p:cNvPr id="33798" name="Text Box 6"/>
            <p:cNvSpPr txBox="1">
              <a:spLocks noChangeArrowheads="1"/>
            </p:cNvSpPr>
            <p:nvPr/>
          </p:nvSpPr>
          <p:spPr bwMode="auto">
            <a:xfrm flipH="1">
              <a:off x="2835" y="1260"/>
              <a:ext cx="495" cy="36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2800" b="1" dirty="0">
                  <a:solidFill>
                    <a:srgbClr val="FFFFFF"/>
                  </a:solidFill>
                  <a:latin typeface="Calibri" pitchFamily="34" charset="0"/>
                  <a:hlinkClick r:id="rId5" action="ppaction://hlinksldjump"/>
                </a:rPr>
                <a:t>2</a:t>
              </a:r>
              <a:endParaRPr lang="ru-RU" sz="2800" b="1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3803" name="TextBox 5"/>
          <p:cNvSpPr txBox="1">
            <a:spLocks noChangeArrowheads="1"/>
          </p:cNvSpPr>
          <p:nvPr/>
        </p:nvSpPr>
        <p:spPr bwMode="auto">
          <a:xfrm>
            <a:off x="3497263" y="1160463"/>
            <a:ext cx="11246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Темы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804" name="TextBox 6"/>
          <p:cNvSpPr txBox="1">
            <a:spLocks noChangeArrowheads="1"/>
          </p:cNvSpPr>
          <p:nvPr/>
        </p:nvSpPr>
        <p:spPr bwMode="auto">
          <a:xfrm>
            <a:off x="357158" y="2997200"/>
            <a:ext cx="25003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Вычисления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Овал 9"/>
          <p:cNvGrpSpPr>
            <a:grpSpLocks/>
          </p:cNvGrpSpPr>
          <p:nvPr/>
        </p:nvGrpSpPr>
        <p:grpSpPr bwMode="auto">
          <a:xfrm>
            <a:off x="4429124" y="3786190"/>
            <a:ext cx="1030287" cy="1025525"/>
            <a:chOff x="3871" y="2438"/>
            <a:chExt cx="649" cy="646"/>
          </a:xfrm>
          <a:solidFill>
            <a:srgbClr val="FFFF00"/>
          </a:solidFill>
        </p:grpSpPr>
        <p:pic>
          <p:nvPicPr>
            <p:cNvPr id="33811" name="Овал 9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871" y="2438"/>
              <a:ext cx="649" cy="646"/>
            </a:xfrm>
            <a:prstGeom prst="rect">
              <a:avLst/>
            </a:prstGeom>
            <a:grpFill/>
          </p:spPr>
        </p:pic>
        <p:sp>
          <p:nvSpPr>
            <p:cNvPr id="33812" name="Text Box 20"/>
            <p:cNvSpPr txBox="1">
              <a:spLocks noChangeArrowheads="1"/>
            </p:cNvSpPr>
            <p:nvPr/>
          </p:nvSpPr>
          <p:spPr bwMode="auto">
            <a:xfrm>
              <a:off x="3993" y="2546"/>
              <a:ext cx="408" cy="40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2800" b="1" dirty="0" smtClean="0">
                  <a:solidFill>
                    <a:srgbClr val="FFFFFF"/>
                  </a:solidFill>
                  <a:latin typeface="Calibri" pitchFamily="34" charset="0"/>
                  <a:hlinkClick r:id="rId7" action="ppaction://hlinksldjump"/>
                </a:rPr>
                <a:t>4</a:t>
              </a:r>
              <a:endParaRPr lang="ru-RU" sz="2800" b="1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3814" name="TextBox 10"/>
          <p:cNvSpPr txBox="1">
            <a:spLocks noChangeArrowheads="1"/>
          </p:cNvSpPr>
          <p:nvPr/>
        </p:nvSpPr>
        <p:spPr bwMode="auto">
          <a:xfrm>
            <a:off x="3956864" y="5070475"/>
            <a:ext cx="15970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Задачи.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Овал 12"/>
          <p:cNvGrpSpPr>
            <a:grpSpLocks/>
          </p:cNvGrpSpPr>
          <p:nvPr/>
        </p:nvGrpSpPr>
        <p:grpSpPr bwMode="auto">
          <a:xfrm>
            <a:off x="7000892" y="1785926"/>
            <a:ext cx="1030288" cy="1023937"/>
            <a:chOff x="4454" y="1187"/>
            <a:chExt cx="649" cy="645"/>
          </a:xfrm>
          <a:solidFill>
            <a:srgbClr val="FFFF00"/>
          </a:solidFill>
        </p:grpSpPr>
        <p:pic>
          <p:nvPicPr>
            <p:cNvPr id="33818" name="Овал 12"/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454" y="1187"/>
              <a:ext cx="649" cy="645"/>
            </a:xfrm>
            <a:prstGeom prst="rect">
              <a:avLst/>
            </a:prstGeom>
            <a:grpFill/>
          </p:spPr>
        </p:pic>
        <p:sp>
          <p:nvSpPr>
            <p:cNvPr id="33819" name="Text Box 27"/>
            <p:cNvSpPr txBox="1">
              <a:spLocks noChangeArrowheads="1"/>
            </p:cNvSpPr>
            <p:nvPr/>
          </p:nvSpPr>
          <p:spPr bwMode="auto">
            <a:xfrm>
              <a:off x="4577" y="1292"/>
              <a:ext cx="407" cy="40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ru-RU" sz="2800" b="1" dirty="0">
                  <a:solidFill>
                    <a:srgbClr val="FFFFFF"/>
                  </a:solidFill>
                  <a:latin typeface="Calibri" pitchFamily="34" charset="0"/>
                  <a:hlinkClick r:id="rId9" action="ppaction://hlinksldjump"/>
                </a:rPr>
                <a:t>3</a:t>
              </a:r>
              <a:endParaRPr lang="ru-RU" sz="2800" b="1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3428992" y="3071810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Доказательство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715140" y="3000372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Уравнения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578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7391400" cy="990600"/>
          </a:xfrm>
        </p:spPr>
        <p:txBody>
          <a:bodyPr/>
          <a:lstStyle/>
          <a:p>
            <a:r>
              <a:rPr lang="ru-RU" altLang="ru-RU" sz="4000"/>
              <a:t>    Разноуровневые задания</a:t>
            </a:r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81000" y="1143000"/>
            <a:ext cx="8305800" cy="4953000"/>
          </a:xfrm>
        </p:spPr>
        <p:txBody>
          <a:bodyPr/>
          <a:lstStyle/>
          <a:p>
            <a:pPr marL="609600" indent="-609600" algn="ctr">
              <a:buFontTx/>
              <a:buNone/>
            </a:pPr>
            <a:r>
              <a:rPr lang="ru-RU" altLang="ru-RU" sz="3600" i="1" u="sng" dirty="0"/>
              <a:t>Задание 1.</a:t>
            </a:r>
          </a:p>
          <a:p>
            <a:pPr marL="609600" indent="-609600">
              <a:buFontTx/>
              <a:buNone/>
            </a:pPr>
            <a:r>
              <a:rPr lang="ru-RU" altLang="ru-RU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Уровень 1. Упростите выражение:</a:t>
            </a:r>
            <a:r>
              <a:rPr lang="ru-RU" altLang="ru-RU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</a:t>
            </a:r>
          </a:p>
          <a:p>
            <a:pPr marL="609600" indent="-609600">
              <a:buFontTx/>
              <a:buNone/>
            </a:pPr>
            <a:r>
              <a:rPr lang="ru-RU" altLang="ru-RU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              </a:t>
            </a:r>
            <a:r>
              <a:rPr lang="ru-RU" altLang="ru-RU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(а – 5)(а + 5) – а(а – 8)</a:t>
            </a:r>
            <a:r>
              <a:rPr lang="ru-RU" altLang="ru-RU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  </a:t>
            </a:r>
          </a:p>
          <a:p>
            <a:pPr marL="609600" indent="-609600">
              <a:buFontTx/>
              <a:buNone/>
            </a:pPr>
            <a:r>
              <a:rPr lang="ru-RU" altLang="ru-RU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ru-RU" altLang="ru-RU" sz="3600" dirty="0">
                <a:solidFill>
                  <a:schemeClr val="bg1"/>
                </a:solidFill>
              </a:rPr>
              <a:t>Уровень 2. Упростите выражение:</a:t>
            </a:r>
          </a:p>
          <a:p>
            <a:pPr marL="609600" indent="-609600">
              <a:buFontTx/>
              <a:buNone/>
            </a:pPr>
            <a:r>
              <a:rPr lang="ru-RU" altLang="ru-RU" dirty="0">
                <a:solidFill>
                  <a:schemeClr val="bg1"/>
                </a:solidFill>
              </a:rPr>
              <a:t>             </a:t>
            </a:r>
            <a:r>
              <a:rPr lang="ru-RU" altLang="ru-RU" sz="3600" dirty="0">
                <a:solidFill>
                  <a:schemeClr val="bg1"/>
                </a:solidFill>
              </a:rPr>
              <a:t>(2а </a:t>
            </a:r>
            <a:r>
              <a:rPr lang="ru-RU" altLang="ru-RU" sz="3600" baseline="30000" dirty="0">
                <a:solidFill>
                  <a:schemeClr val="bg1"/>
                </a:solidFill>
              </a:rPr>
              <a:t>2</a:t>
            </a:r>
            <a:r>
              <a:rPr lang="ru-RU" altLang="ru-RU" sz="3600" dirty="0">
                <a:solidFill>
                  <a:schemeClr val="bg1"/>
                </a:solidFill>
              </a:rPr>
              <a:t>- в)(в + 2а</a:t>
            </a:r>
            <a:r>
              <a:rPr lang="ru-RU" altLang="ru-RU" sz="3600" baseline="30000" dirty="0">
                <a:solidFill>
                  <a:schemeClr val="bg1"/>
                </a:solidFill>
              </a:rPr>
              <a:t>2</a:t>
            </a:r>
            <a:r>
              <a:rPr lang="ru-RU" altLang="ru-RU" sz="3600" dirty="0">
                <a:solidFill>
                  <a:schemeClr val="bg1"/>
                </a:solidFill>
              </a:rPr>
              <a:t>) – в(7 – в)</a:t>
            </a:r>
            <a:endParaRPr lang="ru-RU" altLang="ru-RU" sz="3600" baseline="30000" dirty="0">
              <a:solidFill>
                <a:schemeClr val="bg1"/>
              </a:solidFill>
            </a:endParaRPr>
          </a:p>
          <a:p>
            <a:pPr marL="609600" indent="-609600">
              <a:buFontTx/>
              <a:buNone/>
            </a:pPr>
            <a:r>
              <a:rPr lang="ru-RU" altLang="ru-RU" sz="3600" dirty="0">
                <a:solidFill>
                  <a:srgbClr val="FFFF00"/>
                </a:solidFill>
              </a:rPr>
              <a:t>Уровень3. Упростите выражение:</a:t>
            </a:r>
          </a:p>
          <a:p>
            <a:pPr marL="609600" indent="-609600">
              <a:buFontTx/>
              <a:buNone/>
            </a:pPr>
            <a:r>
              <a:rPr lang="ru-RU" altLang="ru-RU" dirty="0">
                <a:solidFill>
                  <a:srgbClr val="FFFF00"/>
                </a:solidFill>
              </a:rPr>
              <a:t>        </a:t>
            </a:r>
            <a:r>
              <a:rPr lang="ru-RU" altLang="ru-RU" sz="3600" dirty="0">
                <a:solidFill>
                  <a:srgbClr val="FFFF00"/>
                </a:solidFill>
              </a:rPr>
              <a:t>(а</a:t>
            </a:r>
            <a:r>
              <a:rPr lang="ru-RU" altLang="ru-RU" sz="3600" baseline="30000" dirty="0">
                <a:solidFill>
                  <a:srgbClr val="FFFF00"/>
                </a:solidFill>
              </a:rPr>
              <a:t>2 </a:t>
            </a:r>
            <a:r>
              <a:rPr lang="ru-RU" altLang="ru-RU" sz="3600" dirty="0">
                <a:solidFill>
                  <a:srgbClr val="FFFF00"/>
                </a:solidFill>
              </a:rPr>
              <a:t>- 2</a:t>
            </a:r>
            <a:r>
              <a:rPr lang="ru-RU" altLang="ru-RU" sz="3600" baseline="30000" dirty="0">
                <a:solidFill>
                  <a:srgbClr val="FFFF00"/>
                </a:solidFill>
              </a:rPr>
              <a:t> </a:t>
            </a:r>
            <a:r>
              <a:rPr lang="ru-RU" altLang="ru-RU" sz="3600" dirty="0">
                <a:solidFill>
                  <a:srgbClr val="FFFF00"/>
                </a:solidFill>
              </a:rPr>
              <a:t>)(а</a:t>
            </a:r>
            <a:r>
              <a:rPr lang="ru-RU" altLang="ru-RU" sz="3600" baseline="30000" dirty="0">
                <a:solidFill>
                  <a:srgbClr val="FFFF00"/>
                </a:solidFill>
              </a:rPr>
              <a:t>4</a:t>
            </a:r>
            <a:r>
              <a:rPr lang="ru-RU" altLang="ru-RU" sz="3600" dirty="0">
                <a:solidFill>
                  <a:srgbClr val="FFFF00"/>
                </a:solidFill>
              </a:rPr>
              <a:t> + 4)( а</a:t>
            </a:r>
            <a:r>
              <a:rPr lang="ru-RU" altLang="ru-RU" sz="3600" baseline="30000" dirty="0">
                <a:solidFill>
                  <a:srgbClr val="FFFF00"/>
                </a:solidFill>
              </a:rPr>
              <a:t>2 </a:t>
            </a:r>
            <a:r>
              <a:rPr lang="ru-RU" altLang="ru-RU" sz="3600" dirty="0">
                <a:solidFill>
                  <a:srgbClr val="FFFF00"/>
                </a:solidFill>
              </a:rPr>
              <a:t>+ 2) – (а</a:t>
            </a:r>
            <a:r>
              <a:rPr lang="ru-RU" altLang="ru-RU" sz="3600" baseline="30000" dirty="0">
                <a:solidFill>
                  <a:srgbClr val="FFFF00"/>
                </a:solidFill>
              </a:rPr>
              <a:t>4</a:t>
            </a:r>
            <a:r>
              <a:rPr lang="ru-RU" altLang="ru-RU" sz="3600" dirty="0">
                <a:solidFill>
                  <a:srgbClr val="FFFF00"/>
                </a:solidFill>
              </a:rPr>
              <a:t> – 4)</a:t>
            </a:r>
            <a:r>
              <a:rPr lang="ru-RU" altLang="ru-RU" sz="3600" baseline="30000" dirty="0">
                <a:solidFill>
                  <a:srgbClr val="FFFF00"/>
                </a:solidFill>
              </a:rPr>
              <a:t>2</a:t>
            </a:r>
            <a:endParaRPr lang="ru-RU" altLang="ru-RU" sz="3600" dirty="0">
              <a:solidFill>
                <a:srgbClr val="FFFF00"/>
              </a:solidFill>
            </a:endParaRPr>
          </a:p>
          <a:p>
            <a:pPr marL="609600" indent="-609600">
              <a:buFontTx/>
              <a:buNone/>
            </a:pPr>
            <a:endParaRPr lang="ru-RU" altLang="ru-RU" sz="3600" dirty="0">
              <a:solidFill>
                <a:srgbClr val="00CC00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31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снеговик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60928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8" descr="Картинка 17 из 5140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WordArt 10"/>
          <p:cNvSpPr>
            <a:spLocks noChangeArrowheads="1" noChangeShapeType="1" noTextEdit="1"/>
          </p:cNvSpPr>
          <p:nvPr/>
        </p:nvSpPr>
        <p:spPr bwMode="auto">
          <a:xfrm>
            <a:off x="755650" y="981075"/>
            <a:ext cx="6408738" cy="34559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Monotype Corsiva"/>
              </a:rPr>
              <a:t>Снеговик</a:t>
            </a:r>
          </a:p>
        </p:txBody>
      </p:sp>
      <p:pic>
        <p:nvPicPr>
          <p:cNvPr id="2053" name="Picture 16" descr="3216508adcc0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44"/>
          <a:stretch>
            <a:fillRect/>
          </a:stretch>
        </p:blipFill>
        <p:spPr bwMode="auto">
          <a:xfrm>
            <a:off x="7308850" y="2205038"/>
            <a:ext cx="120015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Rectangle 19"/>
          <p:cNvSpPr>
            <a:spLocks noChangeArrowheads="1"/>
          </p:cNvSpPr>
          <p:nvPr/>
        </p:nvSpPr>
        <p:spPr bwMode="auto">
          <a:xfrm>
            <a:off x="4572000" y="5013325"/>
            <a:ext cx="4572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endParaRPr lang="ru-RU" altLang="ru-RU" sz="2000" b="1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2" name="снеговик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013342"/>
      </p:ext>
    </p:extLst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43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8" descr="Картинка 17 из 5140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94" name="Oval 10"/>
          <p:cNvSpPr>
            <a:spLocks noChangeArrowheads="1"/>
          </p:cNvSpPr>
          <p:nvPr/>
        </p:nvSpPr>
        <p:spPr bwMode="auto">
          <a:xfrm>
            <a:off x="-1925638" y="5013325"/>
            <a:ext cx="1925638" cy="18446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595" name="Oval 11"/>
          <p:cNvSpPr>
            <a:spLocks noChangeArrowheads="1"/>
          </p:cNvSpPr>
          <p:nvPr/>
        </p:nvSpPr>
        <p:spPr bwMode="auto">
          <a:xfrm>
            <a:off x="9467850" y="4292600"/>
            <a:ext cx="2663825" cy="2565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00" name="Oval 16"/>
          <p:cNvSpPr>
            <a:spLocks noChangeArrowheads="1"/>
          </p:cNvSpPr>
          <p:nvPr/>
        </p:nvSpPr>
        <p:spPr bwMode="auto">
          <a:xfrm>
            <a:off x="323850" y="5273675"/>
            <a:ext cx="1655763" cy="15843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01" name="Oval 17"/>
          <p:cNvSpPr>
            <a:spLocks noChangeArrowheads="1"/>
          </p:cNvSpPr>
          <p:nvPr/>
        </p:nvSpPr>
        <p:spPr bwMode="auto">
          <a:xfrm>
            <a:off x="-1116013" y="5805488"/>
            <a:ext cx="1116013" cy="10525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67643" name="Picture 59" descr="Картинка 12 из 20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42" t="19122" r="34258" b="70219"/>
          <a:stretch>
            <a:fillRect/>
          </a:stretch>
        </p:blipFill>
        <p:spPr bwMode="auto">
          <a:xfrm>
            <a:off x="-649288" y="2852738"/>
            <a:ext cx="6492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46" name="Picture 62" descr="Картинка 12 из 20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42" t="19122" r="34258" b="70219"/>
          <a:stretch>
            <a:fillRect/>
          </a:stretch>
        </p:blipFill>
        <p:spPr bwMode="auto">
          <a:xfrm>
            <a:off x="-649288" y="3068638"/>
            <a:ext cx="649288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47" name="Picture 63" descr="Картинка 12 из 20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51" t="56740" r="47501" b="28189"/>
          <a:stretch>
            <a:fillRect/>
          </a:stretch>
        </p:blipFill>
        <p:spPr bwMode="auto">
          <a:xfrm>
            <a:off x="-1331913" y="3284538"/>
            <a:ext cx="133191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48" name="Picture 64" descr="Картинка 36 из 229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7" t="20758" r="59459" b="56746"/>
          <a:stretch>
            <a:fillRect/>
          </a:stretch>
        </p:blipFill>
        <p:spPr bwMode="auto">
          <a:xfrm>
            <a:off x="-828675" y="4724400"/>
            <a:ext cx="3175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49" name="Picture 65" descr="Картинка 36 из 229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7" t="20758" r="59459" b="56746"/>
          <a:stretch>
            <a:fillRect/>
          </a:stretch>
        </p:blipFill>
        <p:spPr bwMode="auto">
          <a:xfrm>
            <a:off x="-923925" y="5157788"/>
            <a:ext cx="3175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51" name="Picture 67" descr="Картинка 36 из 229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7" t="20758" r="59459" b="56746"/>
          <a:stretch>
            <a:fillRect/>
          </a:stretch>
        </p:blipFill>
        <p:spPr bwMode="auto">
          <a:xfrm>
            <a:off x="-612775" y="5373688"/>
            <a:ext cx="3175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52" name="Picture 68" descr="Картинка 36 из 229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7" t="20758" r="59459" b="56746"/>
          <a:stretch>
            <a:fillRect/>
          </a:stretch>
        </p:blipFill>
        <p:spPr bwMode="auto">
          <a:xfrm>
            <a:off x="-973138" y="5661025"/>
            <a:ext cx="3175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53" name="Picture 69" descr="Картинка 36 из 229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7" t="20758" r="59459" b="56746"/>
          <a:stretch>
            <a:fillRect/>
          </a:stretch>
        </p:blipFill>
        <p:spPr bwMode="auto">
          <a:xfrm>
            <a:off x="-612775" y="5949950"/>
            <a:ext cx="317500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55" name="Picture 71" descr="Картинка 18 из 709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29" r="39183" b="70132"/>
          <a:stretch>
            <a:fillRect/>
          </a:stretch>
        </p:blipFill>
        <p:spPr bwMode="auto">
          <a:xfrm>
            <a:off x="7092950" y="1412875"/>
            <a:ext cx="3598863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56" name="Picture 72" descr="Картинка 18 из 709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91" b="14432"/>
          <a:stretch>
            <a:fillRect/>
          </a:stretch>
        </p:blipFill>
        <p:spPr bwMode="auto">
          <a:xfrm>
            <a:off x="9612313" y="1673225"/>
            <a:ext cx="1747837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657" name="Picture 73" descr="Картинка 18 из 709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556" b="52223"/>
          <a:stretch>
            <a:fillRect/>
          </a:stretch>
        </p:blipFill>
        <p:spPr bwMode="auto">
          <a:xfrm>
            <a:off x="-4716463" y="-315913"/>
            <a:ext cx="3924300" cy="278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658" name="AutoShape 74"/>
          <p:cNvSpPr>
            <a:spLocks noChangeArrowheads="1"/>
          </p:cNvSpPr>
          <p:nvPr/>
        </p:nvSpPr>
        <p:spPr bwMode="auto">
          <a:xfrm>
            <a:off x="395288" y="1196975"/>
            <a:ext cx="457200" cy="457200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59" name="AutoShape 75"/>
          <p:cNvSpPr>
            <a:spLocks noChangeArrowheads="1"/>
          </p:cNvSpPr>
          <p:nvPr/>
        </p:nvSpPr>
        <p:spPr bwMode="auto">
          <a:xfrm>
            <a:off x="1042988" y="765175"/>
            <a:ext cx="215900" cy="215900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62" name="AutoShape 78"/>
          <p:cNvSpPr>
            <a:spLocks noChangeArrowheads="1"/>
          </p:cNvSpPr>
          <p:nvPr/>
        </p:nvSpPr>
        <p:spPr bwMode="auto">
          <a:xfrm>
            <a:off x="2555875" y="404813"/>
            <a:ext cx="457200" cy="457200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65" name="AutoShape 81"/>
          <p:cNvSpPr>
            <a:spLocks noChangeArrowheads="1"/>
          </p:cNvSpPr>
          <p:nvPr/>
        </p:nvSpPr>
        <p:spPr bwMode="auto">
          <a:xfrm>
            <a:off x="7451725" y="765175"/>
            <a:ext cx="457200" cy="457200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66" name="AutoShape 82"/>
          <p:cNvSpPr>
            <a:spLocks noChangeArrowheads="1"/>
          </p:cNvSpPr>
          <p:nvPr/>
        </p:nvSpPr>
        <p:spPr bwMode="auto">
          <a:xfrm>
            <a:off x="5795963" y="2276475"/>
            <a:ext cx="144462" cy="144463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67" name="AutoShape 83"/>
          <p:cNvSpPr>
            <a:spLocks noChangeArrowheads="1"/>
          </p:cNvSpPr>
          <p:nvPr/>
        </p:nvSpPr>
        <p:spPr bwMode="auto">
          <a:xfrm>
            <a:off x="4067175" y="620713"/>
            <a:ext cx="457200" cy="457200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68" name="AutoShape 84"/>
          <p:cNvSpPr>
            <a:spLocks noChangeArrowheads="1"/>
          </p:cNvSpPr>
          <p:nvPr/>
        </p:nvSpPr>
        <p:spPr bwMode="auto">
          <a:xfrm>
            <a:off x="7380288" y="4437063"/>
            <a:ext cx="457200" cy="457200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69" name="AutoShape 85"/>
          <p:cNvSpPr>
            <a:spLocks noChangeArrowheads="1"/>
          </p:cNvSpPr>
          <p:nvPr/>
        </p:nvSpPr>
        <p:spPr bwMode="auto">
          <a:xfrm>
            <a:off x="3059113" y="3429000"/>
            <a:ext cx="144462" cy="144463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70" name="AutoShape 86"/>
          <p:cNvSpPr>
            <a:spLocks noChangeArrowheads="1"/>
          </p:cNvSpPr>
          <p:nvPr/>
        </p:nvSpPr>
        <p:spPr bwMode="auto">
          <a:xfrm>
            <a:off x="6732588" y="2420938"/>
            <a:ext cx="144462" cy="144462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71" name="AutoShape 87"/>
          <p:cNvSpPr>
            <a:spLocks noChangeArrowheads="1"/>
          </p:cNvSpPr>
          <p:nvPr/>
        </p:nvSpPr>
        <p:spPr bwMode="auto">
          <a:xfrm>
            <a:off x="1476375" y="3500438"/>
            <a:ext cx="457200" cy="457200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72" name="AutoShape 88"/>
          <p:cNvSpPr>
            <a:spLocks noChangeArrowheads="1"/>
          </p:cNvSpPr>
          <p:nvPr/>
        </p:nvSpPr>
        <p:spPr bwMode="auto">
          <a:xfrm>
            <a:off x="6516688" y="3068638"/>
            <a:ext cx="457200" cy="457200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73" name="AutoShape 89"/>
          <p:cNvSpPr>
            <a:spLocks noChangeArrowheads="1"/>
          </p:cNvSpPr>
          <p:nvPr/>
        </p:nvSpPr>
        <p:spPr bwMode="auto">
          <a:xfrm>
            <a:off x="4572000" y="1268413"/>
            <a:ext cx="144463" cy="144462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74" name="AutoShape 90"/>
          <p:cNvSpPr>
            <a:spLocks noChangeArrowheads="1"/>
          </p:cNvSpPr>
          <p:nvPr/>
        </p:nvSpPr>
        <p:spPr bwMode="auto">
          <a:xfrm>
            <a:off x="7524750" y="3141663"/>
            <a:ext cx="287338" cy="287337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75" name="AutoShape 91"/>
          <p:cNvSpPr>
            <a:spLocks noChangeArrowheads="1"/>
          </p:cNvSpPr>
          <p:nvPr/>
        </p:nvSpPr>
        <p:spPr bwMode="auto">
          <a:xfrm>
            <a:off x="2124075" y="2205038"/>
            <a:ext cx="360363" cy="360362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76" name="AutoShape 92"/>
          <p:cNvSpPr>
            <a:spLocks noChangeArrowheads="1"/>
          </p:cNvSpPr>
          <p:nvPr/>
        </p:nvSpPr>
        <p:spPr bwMode="auto">
          <a:xfrm>
            <a:off x="3492500" y="1484313"/>
            <a:ext cx="287338" cy="288925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67678" name="AutoShape 94"/>
          <p:cNvSpPr>
            <a:spLocks noChangeArrowheads="1"/>
          </p:cNvSpPr>
          <p:nvPr/>
        </p:nvSpPr>
        <p:spPr bwMode="auto">
          <a:xfrm>
            <a:off x="1547813" y="1412875"/>
            <a:ext cx="457200" cy="457200"/>
          </a:xfrm>
          <a:prstGeom prst="flowChartConnector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395388"/>
      </p:ext>
    </p:extLst>
  </p:cSld>
  <p:clrMapOvr>
    <a:masterClrMapping/>
  </p:clrMapOvr>
  <p:transition spd="med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9.17495E-7 L 1.3375 -0.0085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75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75" y="-4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5878E-7 L -0.68108 -0.00855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62" y="-4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7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7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3000"/>
                                        <p:tgtEl>
                                          <p:spTgt spid="67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4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32424E-6 L 0.19392 -0.55859 C 0.23472 -0.685 0.29566 -0.7548 0.35903 -0.7548 C 0.4316 -0.7548 0.48941 -0.685 0.53021 -0.55859 L 0.72448 1.32424E-6 " pathEditMode="relative" rAng="0" ptsTypes="FffFF">
                                      <p:cBhvr>
                                        <p:cTn id="18" dur="5000" fill="hold"/>
                                        <p:tgtEl>
                                          <p:spTgt spid="676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15" y="-377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2448 -1.03305E-6 C 0.62048 -0.30806 0.51666 -0.61567 0.43212 -0.73053 C 0.34757 -0.84539 0.29114 -0.80818 0.21684 -0.68939 C 0.14253 -0.5706 0.02448 -0.12942 -0.01406 -0.0171 " pathEditMode="relative" ptsTypes="aaaA">
                                      <p:cBhvr>
                                        <p:cTn id="21" dur="5000" fill="hold"/>
                                        <p:tgtEl>
                                          <p:spTgt spid="676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23" presetID="0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06 -0.0171 C 0.05504 -0.22903 0.12483 -0.44095 0.18281 -0.54957 C 0.24097 -0.65819 0.30087 -0.70372 0.33281 -0.66905 C 0.36476 -0.63439 0.36892 -0.39588 0.37587 -0.34134 " pathEditMode="relative" rAng="0" ptsTypes="aaaA">
                                      <p:cBhvr>
                                        <p:cTn id="24" dur="5000" fill="hold"/>
                                        <p:tgtEl>
                                          <p:spTgt spid="676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97" y="-34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26" presetID="57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17379E-6 L 1.38889E-6 -0.40004 C 1.38889E-6 -0.57961 0.20104 -0.79986 0.36493 -0.79986 L 0.73021 -0.79986 " pathEditMode="relative" rAng="0" ptsTypes="FfFF">
                                      <p:cBhvr>
                                        <p:cTn id="27" dur="3000" fill="hold"/>
                                        <p:tgtEl>
                                          <p:spTgt spid="676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10" y="-40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29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500" autoRev="1" fill="hold"/>
                                        <p:tgtEl>
                                          <p:spTgt spid="676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1500" autoRev="1" fill="hold"/>
                                        <p:tgtEl>
                                          <p:spTgt spid="676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1500" autoRev="1" fill="hold"/>
                                        <p:tgtEl>
                                          <p:spTgt spid="676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500" autoRev="1" fill="hold"/>
                                        <p:tgtEl>
                                          <p:spTgt spid="676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35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7361 -0.86272 L 0.55313 -0.55858 " pathEditMode="relative" rAng="0" ptsTypes="AA">
                                      <p:cBhvr>
                                        <p:cTn id="36" dur="3000" fill="hold"/>
                                        <p:tgtEl>
                                          <p:spTgt spid="676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4" y="152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3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37486E-6 L 0.54323 -0.1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676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53" y="-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4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21 -0.0208 L 0.4882 -0.141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676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-60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44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" dur="1000" fill="hold"/>
                                        <p:tgtEl>
                                          <p:spTgt spid="67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47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1000" fill="hold"/>
                                        <p:tgtEl>
                                          <p:spTgt spid="67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5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4.01109E-6 L 0.60035 -0.1834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676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17" y="-9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5841E-6 L 0.55746 -0.2356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676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65" y="-117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21811E-6 L 0.57587 -0.21488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676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85" y="-107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878E-7 L 0.54341 -0.1049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676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-5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6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4.2329E-6 L 0.58263 -0.06285 " pathEditMode="relative" ptsTypes="AA">
                                      <p:cBhvr>
                                        <p:cTn id="63" dur="2000" fill="hold"/>
                                        <p:tgtEl>
                                          <p:spTgt spid="676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6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03327E-6 L 0.54184 -0.01571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676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83" y="-7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6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806 0.01987 C -0.10938 -0.0208 -0.15052 -0.06123 -0.19514 -0.09889 C -0.23976 -0.13655 -0.29306 -0.17445 -0.33577 -0.20679 C -0.37848 -0.23914 -0.40504 -0.28004 -0.45191 -0.29321 C -0.49879 -0.30638 -0.58802 -0.30222 -0.61684 -0.28605 C -0.64566 -0.26987 -0.62344 -0.2098 -0.62483 -0.19594 " pathEditMode="relative" rAng="0" ptsTypes="aaaaaA">
                                      <p:cBhvr>
                                        <p:cTn id="69" dur="2000" fill="hold"/>
                                        <p:tgtEl>
                                          <p:spTgt spid="676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89" y="-163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7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03512E-6 L -0.47344 -0.06932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676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81" y="-34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7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48 0.15412 L 0.52552 0.18554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676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28" y="15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7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67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83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4917E-6 L -0.00799 0.64972 " pathEditMode="relative" ptsTypes="AA">
                                      <p:cBhvr>
                                        <p:cTn id="84" dur="2000" fill="hold"/>
                                        <p:tgtEl>
                                          <p:spTgt spid="676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8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676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9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1793E-6 L -0.0158 0.78605 " pathEditMode="relative" ptsTypes="AA">
                                      <p:cBhvr>
                                        <p:cTn id="93" dur="2000" fill="hold"/>
                                        <p:tgtEl>
                                          <p:spTgt spid="676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9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67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7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7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01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88889E-6 2.55083E-6 L -0.00781 0.79644 " pathEditMode="relative" ptsTypes="AA">
                                      <p:cBhvr>
                                        <p:cTn id="102" dur="2000" fill="hold"/>
                                        <p:tgtEl>
                                          <p:spTgt spid="676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0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76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10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76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16" presetID="0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5083E-6 L -0.00781 0.74399 " pathEditMode="relative" ptsTypes="AA">
                                      <p:cBhvr>
                                        <p:cTn id="117" dur="2000" fill="hold"/>
                                        <p:tgtEl>
                                          <p:spTgt spid="676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19" presetID="47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676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6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6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74000"/>
                            </p:stCondLst>
                            <p:childTnLst>
                              <p:par>
                                <p:cTn id="1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676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67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67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76000"/>
                            </p:stCondLst>
                            <p:childTnLst>
                              <p:par>
                                <p:cTn id="1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76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7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7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77000"/>
                            </p:stCondLst>
                            <p:childTnLst>
                              <p:par>
                                <p:cTn id="1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676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67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7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 nodeType="afterGroup">
                            <p:stCondLst>
                              <p:cond delay="78000"/>
                            </p:stCondLst>
                            <p:childTnLst>
                              <p:par>
                                <p:cTn id="1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676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67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67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79000"/>
                            </p:stCondLst>
                            <p:childTnLst>
                              <p:par>
                                <p:cTn id="1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676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67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7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80000"/>
                            </p:stCondLst>
                            <p:childTnLst>
                              <p:par>
                                <p:cTn id="15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676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81000"/>
                            </p:stCondLst>
                            <p:childTnLst>
                              <p:par>
                                <p:cTn id="1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67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82000"/>
                            </p:stCondLst>
                            <p:childTnLst>
                              <p:par>
                                <p:cTn id="1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67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67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67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83000"/>
                            </p:stCondLst>
                            <p:childTnLst>
                              <p:par>
                                <p:cTn id="17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676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67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67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84000"/>
                            </p:stCondLst>
                            <p:childTnLst>
                              <p:par>
                                <p:cTn id="17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2000"/>
                                        <p:tgtEl>
                                          <p:spTgt spid="6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afterGroup">
                            <p:stCondLst>
                              <p:cond delay="86000"/>
                            </p:stCondLst>
                            <p:childTnLst>
                              <p:par>
                                <p:cTn id="18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67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67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67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 nodeType="afterGroup">
                            <p:stCondLst>
                              <p:cond delay="87000"/>
                            </p:stCondLst>
                            <p:childTnLst>
                              <p:par>
                                <p:cTn id="189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0" dur="2000" fill="hold"/>
                                        <p:tgtEl>
                                          <p:spTgt spid="67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 nodeType="afterGroup">
                            <p:stCondLst>
                              <p:cond delay="89000"/>
                            </p:stCondLst>
                            <p:childTnLst>
                              <p:par>
                                <p:cTn id="192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3" dur="2000" fill="hold"/>
                                        <p:tgtEl>
                                          <p:spTgt spid="67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 nodeType="afterGroup">
                            <p:stCondLst>
                              <p:cond delay="91000"/>
                            </p:stCondLst>
                            <p:childTnLst>
                              <p:par>
                                <p:cTn id="19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676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67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67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 nodeType="afterGroup">
                            <p:stCondLst>
                              <p:cond delay="92000"/>
                            </p:stCondLst>
                            <p:childTnLst>
                              <p:par>
                                <p:cTn id="201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676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67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67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4" grpId="0" animBg="1"/>
      <p:bldP spid="67595" grpId="0" animBg="1"/>
      <p:bldP spid="67600" grpId="0" animBg="1"/>
      <p:bldP spid="67600" grpId="1" animBg="1"/>
      <p:bldP spid="67600" grpId="2" animBg="1"/>
      <p:bldP spid="67600" grpId="3" animBg="1"/>
      <p:bldP spid="67601" grpId="0" animBg="1"/>
      <p:bldP spid="67601" grpId="1" animBg="1"/>
      <p:bldP spid="67601" grpId="2" animBg="1"/>
      <p:bldP spid="67658" grpId="0" animBg="1"/>
      <p:bldP spid="67658" grpId="1" animBg="1"/>
      <p:bldP spid="67659" grpId="0" animBg="1"/>
      <p:bldP spid="67659" grpId="1" animBg="1"/>
      <p:bldP spid="67662" grpId="0" animBg="1"/>
      <p:bldP spid="67662" grpId="1" animBg="1"/>
      <p:bldP spid="67665" grpId="0" animBg="1"/>
      <p:bldP spid="67665" grpId="1" animBg="1"/>
      <p:bldP spid="67665" grpId="2" animBg="1"/>
      <p:bldP spid="67665" grpId="3" animBg="1"/>
      <p:bldP spid="67666" grpId="0" animBg="1"/>
      <p:bldP spid="67667" grpId="0" animBg="1"/>
      <p:bldP spid="67668" grpId="0" animBg="1"/>
      <p:bldP spid="67669" grpId="0" animBg="1"/>
      <p:bldP spid="67670" grpId="0" animBg="1"/>
      <p:bldP spid="67671" grpId="0" animBg="1"/>
      <p:bldP spid="67672" grpId="0" animBg="1"/>
      <p:bldP spid="67673" grpId="0" animBg="1"/>
      <p:bldP spid="67674" grpId="0" animBg="1"/>
      <p:bldP spid="67675" grpId="0" animBg="1"/>
      <p:bldP spid="67676" grpId="0" animBg="1"/>
      <p:bldP spid="67678" grpId="0" animBg="1"/>
      <p:bldP spid="6767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Картинка 17 из 5140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0" descr="f73cc05190e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260350"/>
            <a:ext cx="1665287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97" name="WordArt 21"/>
          <p:cNvSpPr>
            <a:spLocks noChangeArrowheads="1" noChangeShapeType="1" noTextEdit="1"/>
          </p:cNvSpPr>
          <p:nvPr/>
        </p:nvSpPr>
        <p:spPr bwMode="auto">
          <a:xfrm>
            <a:off x="-5076825" y="2924175"/>
            <a:ext cx="4537075" cy="15843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"/>
                <a:cs typeface="Arial"/>
              </a:rPr>
              <a:t> берегите зрение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161509"/>
      </p:ext>
    </p:extLst>
  </p:cSld>
  <p:clrMapOvr>
    <a:masterClrMapping/>
  </p:clrMapOvr>
  <p:transition spd="slow"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9295E-6 L 1.59462 0.0106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757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722" y="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48555E-6 L 1.58889 2.48555E-6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757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44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63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6763E-6 L 1.57101 0.01064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757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542" y="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97" grpId="0" animBg="1"/>
      <p:bldP spid="75797" grpId="1" animBg="1"/>
      <p:bldP spid="75797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010400" cy="990600"/>
          </a:xfrm>
        </p:spPr>
        <p:txBody>
          <a:bodyPr/>
          <a:lstStyle/>
          <a:p>
            <a:r>
              <a:rPr lang="ru-RU" altLang="ru-RU"/>
              <a:t>Разноуровневые задания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143000"/>
            <a:ext cx="8382000" cy="54102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altLang="ru-RU" sz="3200" i="1" u="sng" dirty="0">
                <a:solidFill>
                  <a:srgbClr val="FF0000"/>
                </a:solidFill>
              </a:rPr>
              <a:t>Задание 2</a:t>
            </a:r>
          </a:p>
          <a:p>
            <a:pPr>
              <a:buFontTx/>
              <a:buNone/>
            </a:pPr>
            <a:r>
              <a:rPr lang="ru-RU" altLang="ru-RU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Уровень 1.  Разложите на множители:</a:t>
            </a:r>
          </a:p>
          <a:p>
            <a:pPr>
              <a:buFontTx/>
              <a:buNone/>
            </a:pPr>
            <a:r>
              <a:rPr lang="ru-RU" altLang="ru-RU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                        0,09х</a:t>
            </a:r>
            <a:r>
              <a:rPr lang="ru-RU" altLang="ru-RU" sz="3600" baseline="30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  <a:r>
              <a:rPr lang="ru-RU" altLang="ru-RU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– 4у</a:t>
            </a:r>
            <a:r>
              <a:rPr lang="ru-RU" altLang="ru-RU" sz="3600" baseline="30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  <a:endParaRPr lang="ru-RU" altLang="ru-RU" sz="3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>
              <a:buFontTx/>
              <a:buNone/>
            </a:pPr>
            <a:r>
              <a:rPr lang="ru-RU" altLang="ru-RU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Уровень 2.  Разложите на множители:</a:t>
            </a:r>
          </a:p>
          <a:p>
            <a:pPr>
              <a:buFontTx/>
              <a:buNone/>
            </a:pPr>
            <a:r>
              <a:rPr lang="ru-RU" altLang="ru-RU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                          250а</a:t>
            </a:r>
            <a:r>
              <a:rPr lang="ru-RU" altLang="ru-RU" sz="3600" baseline="30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 </a:t>
            </a:r>
            <a:r>
              <a:rPr lang="ru-RU" altLang="ru-RU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– 2в</a:t>
            </a:r>
            <a:r>
              <a:rPr lang="ru-RU" altLang="ru-RU" sz="3600" baseline="30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</a:t>
            </a:r>
            <a:r>
              <a:rPr lang="ru-RU" altLang="ru-RU" sz="3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    </a:t>
            </a:r>
          </a:p>
          <a:p>
            <a:pPr>
              <a:buFontTx/>
              <a:buNone/>
            </a:pPr>
            <a:r>
              <a:rPr lang="ru-RU" altLang="ru-RU" sz="3600" dirty="0">
                <a:solidFill>
                  <a:srgbClr val="FFFF00"/>
                </a:solidFill>
              </a:rPr>
              <a:t>Уровень3.  Разложите на множители:</a:t>
            </a:r>
          </a:p>
          <a:p>
            <a:pPr>
              <a:buFontTx/>
              <a:buNone/>
            </a:pPr>
            <a:r>
              <a:rPr lang="ru-RU" altLang="ru-RU" sz="3600" dirty="0">
                <a:solidFill>
                  <a:srgbClr val="FFFF00"/>
                </a:solidFill>
              </a:rPr>
              <a:t>                      а</a:t>
            </a:r>
            <a:r>
              <a:rPr lang="ru-RU" altLang="ru-RU" sz="3600" baseline="30000" dirty="0">
                <a:solidFill>
                  <a:srgbClr val="FFFF00"/>
                </a:solidFill>
              </a:rPr>
              <a:t>2</a:t>
            </a:r>
            <a:r>
              <a:rPr lang="ru-RU" altLang="ru-RU" sz="3600" dirty="0">
                <a:solidFill>
                  <a:srgbClr val="FFFF00"/>
                </a:solidFill>
              </a:rPr>
              <a:t> – в</a:t>
            </a:r>
            <a:r>
              <a:rPr lang="ru-RU" altLang="ru-RU" sz="3600" baseline="30000" dirty="0">
                <a:solidFill>
                  <a:srgbClr val="FFFF00"/>
                </a:solidFill>
              </a:rPr>
              <a:t>2</a:t>
            </a:r>
            <a:r>
              <a:rPr lang="ru-RU" altLang="ru-RU" sz="3600" dirty="0">
                <a:solidFill>
                  <a:srgbClr val="FFFF00"/>
                </a:solidFill>
              </a:rPr>
              <a:t> + 10в - 25</a:t>
            </a:r>
          </a:p>
          <a:p>
            <a:pPr>
              <a:buFontTx/>
              <a:buNone/>
            </a:pPr>
            <a:r>
              <a:rPr lang="ru-RU" altLang="ru-RU" sz="2800" dirty="0">
                <a:solidFill>
                  <a:srgbClr val="FF6600"/>
                </a:solidFill>
              </a:rPr>
              <a:t>                     </a:t>
            </a:r>
          </a:p>
          <a:p>
            <a:pPr>
              <a:buFontTx/>
              <a:buNone/>
            </a:pPr>
            <a:endParaRPr lang="ru-RU" altLang="ru-RU" sz="1200" dirty="0">
              <a:solidFill>
                <a:srgbClr val="00CC00"/>
              </a:solidFill>
            </a:endParaRPr>
          </a:p>
          <a:p>
            <a:pPr>
              <a:buFontTx/>
              <a:buNone/>
            </a:pPr>
            <a:r>
              <a:rPr lang="ru-RU" altLang="ru-RU" sz="1200" dirty="0">
                <a:solidFill>
                  <a:srgbClr val="00CC00"/>
                </a:solidFill>
              </a:rPr>
              <a:t>         </a:t>
            </a:r>
          </a:p>
          <a:p>
            <a:endParaRPr lang="ru-RU" altLang="ru-RU" sz="2800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21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4776" y="1337481"/>
            <a:ext cx="42444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chemeClr val="bg2">
                    <a:lumMod val="90000"/>
                  </a:schemeClr>
                </a:solidFill>
              </a:rPr>
              <a:t>Проверка</a:t>
            </a:r>
            <a:endParaRPr lang="ru-RU" sz="32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05218" y="2183642"/>
            <a:ext cx="3739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2">
                    <a:lumMod val="90000"/>
                  </a:schemeClr>
                </a:solidFill>
              </a:rPr>
              <a:t>Задание 1</a:t>
            </a:r>
            <a:endParaRPr lang="ru-RU" sz="36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7348" y="2227449"/>
            <a:ext cx="51861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2">
                    <a:lumMod val="90000"/>
                  </a:schemeClr>
                </a:solidFill>
              </a:rPr>
              <a:t>8а -25 ;4а </a:t>
            </a:r>
            <a:r>
              <a:rPr lang="ru-RU" sz="3200" baseline="30000" dirty="0" smtClean="0">
                <a:solidFill>
                  <a:schemeClr val="bg2">
                    <a:lumMod val="90000"/>
                  </a:schemeClr>
                </a:solidFill>
              </a:rPr>
              <a:t>4 </a:t>
            </a:r>
            <a:r>
              <a:rPr lang="ru-RU" sz="3200" dirty="0" smtClean="0">
                <a:solidFill>
                  <a:schemeClr val="bg2">
                    <a:lumMod val="90000"/>
                  </a:schemeClr>
                </a:solidFill>
              </a:rPr>
              <a:t>– 7в ;16 а</a:t>
            </a:r>
            <a:r>
              <a:rPr lang="ru-RU" sz="3200" baseline="30000" dirty="0" smtClean="0">
                <a:solidFill>
                  <a:schemeClr val="bg2">
                    <a:lumMod val="90000"/>
                  </a:schemeClr>
                </a:solidFill>
              </a:rPr>
              <a:t>4</a:t>
            </a:r>
            <a:r>
              <a:rPr lang="ru-RU" sz="3200" dirty="0" smtClean="0">
                <a:solidFill>
                  <a:schemeClr val="bg2">
                    <a:lumMod val="90000"/>
                  </a:schemeClr>
                </a:solidFill>
              </a:rPr>
              <a:t> - 32</a:t>
            </a:r>
            <a:endParaRPr lang="ru-RU" sz="32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3582" y="2947916"/>
            <a:ext cx="6837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2">
                    <a:lumMod val="90000"/>
                  </a:schemeClr>
                </a:solidFill>
              </a:rPr>
              <a:t>Задание </a:t>
            </a:r>
            <a:r>
              <a:rPr lang="ru-RU" sz="3200" dirty="0" smtClean="0">
                <a:solidFill>
                  <a:schemeClr val="bg2">
                    <a:lumMod val="90000"/>
                  </a:schemeClr>
                </a:solidFill>
              </a:rPr>
              <a:t>2 :проверяем на доске </a:t>
            </a:r>
            <a:endParaRPr lang="ru-RU" sz="32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803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3" name="TextBox 1"/>
          <p:cNvSpPr txBox="1">
            <a:spLocks noChangeArrowheads="1"/>
          </p:cNvSpPr>
          <p:nvPr/>
        </p:nvSpPr>
        <p:spPr bwMode="auto">
          <a:xfrm>
            <a:off x="217488" y="188913"/>
            <a:ext cx="878522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Доказать, что при любом натуральном </a:t>
            </a:r>
            <a:r>
              <a:rPr lang="en-US" sz="36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значение  выражения </a:t>
            </a:r>
            <a:r>
              <a:rPr lang="en-US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кратно 8.</a:t>
            </a:r>
          </a:p>
          <a:p>
            <a:pPr algn="ctr"/>
            <a:endParaRPr lang="ru-RU" sz="28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Решение.</a:t>
            </a:r>
          </a:p>
        </p:txBody>
      </p:sp>
      <p:graphicFrame>
        <p:nvGraphicFramePr>
          <p:cNvPr id="5810" name="Object 69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3347801"/>
              </p:ext>
            </p:extLst>
          </p:nvPr>
        </p:nvGraphicFramePr>
        <p:xfrm>
          <a:off x="4686300" y="765175"/>
          <a:ext cx="1943100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" name="Формула" r:id="rId3" imgW="838080" imgH="228600" progId="Equation.3">
                  <p:embed/>
                </p:oleObj>
              </mc:Choice>
              <mc:Fallback>
                <p:oleObj name="Формула" r:id="rId3" imgW="8380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6300" y="765175"/>
                        <a:ext cx="1943100" cy="5905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65125" y="2085975"/>
            <a:ext cx="86407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 u="sng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1 способ.</a:t>
            </a:r>
          </a:p>
          <a:p>
            <a:endParaRPr lang="ru-RU" sz="2800" dirty="0">
              <a:solidFill>
                <a:schemeClr val="accent6">
                  <a:lumMod val="40000"/>
                  <a:lumOff val="60000"/>
                </a:schemeClr>
              </a:solidFill>
              <a:latin typeface="Calibri" pitchFamily="34" charset="0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65125" y="3762375"/>
            <a:ext cx="8640763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 u="sng" dirty="0">
                <a:solidFill>
                  <a:schemeClr val="accent6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2 способ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dirty="0">
                <a:latin typeface="Calibri" pitchFamily="34" charset="0"/>
              </a:rPr>
              <a:t> </a:t>
            </a:r>
          </a:p>
        </p:txBody>
      </p:sp>
      <p:graphicFrame>
        <p:nvGraphicFramePr>
          <p:cNvPr id="7" name="Object 69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6438476"/>
              </p:ext>
            </p:extLst>
          </p:nvPr>
        </p:nvGraphicFramePr>
        <p:xfrm>
          <a:off x="365125" y="2473325"/>
          <a:ext cx="8243888" cy="1135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5" name="Формула" r:id="rId5" imgW="3568680" imgH="457200" progId="Equation.3">
                  <p:embed/>
                </p:oleObj>
              </mc:Choice>
              <mc:Fallback>
                <p:oleObj name="Формула" r:id="rId5" imgW="356868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125" y="2473325"/>
                        <a:ext cx="8243888" cy="1135063"/>
                      </a:xfrm>
                      <a:prstGeom prst="rect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69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1918688"/>
              </p:ext>
            </p:extLst>
          </p:nvPr>
        </p:nvGraphicFramePr>
        <p:xfrm>
          <a:off x="381000" y="4156075"/>
          <a:ext cx="7378700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6" name="Формула" r:id="rId7" imgW="3111480" imgH="228600" progId="Equation.3">
                  <p:embed/>
                </p:oleObj>
              </mc:Choice>
              <mc:Fallback>
                <p:oleObj name="Формула" r:id="rId7" imgW="31114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4156075"/>
                        <a:ext cx="7378700" cy="588963"/>
                      </a:xfrm>
                      <a:prstGeom prst="rect">
                        <a:avLst/>
                      </a:prstGeom>
                      <a:solidFill>
                        <a:schemeClr val="bg1">
                          <a:lumMod val="95000"/>
                        </a:schemeClr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65125" y="4797425"/>
            <a:ext cx="864076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i="1" dirty="0">
                <a:solidFill>
                  <a:schemeClr val="bg1">
                    <a:lumMod val="8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Вывод. </a:t>
            </a:r>
          </a:p>
          <a:p>
            <a:r>
              <a:rPr lang="ru-RU" sz="2800" dirty="0">
                <a:solidFill>
                  <a:schemeClr val="bg1">
                    <a:lumMod val="85000"/>
                  </a:schemeClr>
                </a:solidFill>
                <a:latin typeface="Times New Roman" pitchFamily="18" charset="0"/>
                <a:cs typeface="Times New Roman" pitchFamily="18" charset="0"/>
              </a:rPr>
              <a:t>Т.к. в произведении один множитель делится на 8, то и произведение делится на 8.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929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07224" y="785794"/>
            <a:ext cx="4650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</a:rPr>
              <a:t>Решить задачу:</a:t>
            </a:r>
            <a:endParaRPr lang="ru-RU" sz="3600" b="1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29058" y="1857364"/>
            <a:ext cx="464347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</a:rPr>
              <a:t>Длина прямоугольника на 3 см больше стороны квадрата, а ширина на </a:t>
            </a:r>
            <a:r>
              <a:rPr lang="ru-RU" sz="3200" b="1" dirty="0">
                <a:solidFill>
                  <a:schemeClr val="bg1">
                    <a:lumMod val="95000"/>
                  </a:schemeClr>
                </a:solidFill>
              </a:rPr>
              <a:t>3</a:t>
            </a:r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</a:rPr>
              <a:t> см меньше. Площадь какой фигуры больше и на сколько ?</a:t>
            </a:r>
            <a:endParaRPr lang="ru-RU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300" y="1528751"/>
            <a:ext cx="3650529" cy="1852107"/>
          </a:xfrm>
          <a:prstGeom prst="rect">
            <a:avLst/>
          </a:prstGeom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15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43306" y="785794"/>
            <a:ext cx="5214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>
                    <a:lumMod val="8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Построить график функции:</a:t>
            </a:r>
            <a:endParaRPr lang="ru-RU" sz="3200" dirty="0">
              <a:solidFill>
                <a:schemeClr val="bg1">
                  <a:lumMod val="8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29058" y="2143116"/>
            <a:ext cx="48577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chemeClr val="bg1">
                    <a:lumMod val="85000"/>
                  </a:schemeClr>
                </a:solidFill>
              </a:rPr>
              <a:t>у=(х-2)</a:t>
            </a:r>
            <a:r>
              <a:rPr lang="ru-RU" sz="4000" baseline="30000" dirty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ru-RU" sz="4000" dirty="0">
                <a:solidFill>
                  <a:schemeClr val="bg1">
                    <a:lumMod val="85000"/>
                  </a:schemeClr>
                </a:solidFill>
              </a:rPr>
              <a:t>-(х-3)(</a:t>
            </a:r>
            <a:r>
              <a:rPr lang="ru-RU" sz="4000" dirty="0" smtClean="0">
                <a:solidFill>
                  <a:schemeClr val="bg1">
                    <a:lumMod val="85000"/>
                  </a:schemeClr>
                </a:solidFill>
              </a:rPr>
              <a:t>х+3</a:t>
            </a:r>
            <a:r>
              <a:rPr lang="ru-RU" sz="4000" dirty="0">
                <a:solidFill>
                  <a:schemeClr val="bg1">
                    <a:lumMod val="85000"/>
                  </a:schemeClr>
                </a:solidFill>
              </a:rPr>
              <a:t>)-13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963" y="955343"/>
            <a:ext cx="2065361" cy="3098041"/>
          </a:xfrm>
          <a:prstGeom prst="rect">
            <a:avLst/>
          </a:prstGeom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06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9240" y="2100236"/>
            <a:ext cx="61278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chemeClr val="bg1"/>
                </a:solidFill>
              </a:rPr>
              <a:t>Тест</a:t>
            </a:r>
            <a:endParaRPr lang="ru-RU" sz="4800" dirty="0">
              <a:solidFill>
                <a:schemeClr val="bg1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10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5820" y="1920970"/>
            <a:ext cx="7886700" cy="1325563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Оценим свою работу на уроке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62669" y="3661350"/>
            <a:ext cx="6393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Домашнее задание </a:t>
            </a:r>
            <a:endParaRPr lang="ru-RU" sz="3600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ru-RU" sz="3600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№1016 №1019 №1024 </a:t>
            </a:r>
          </a:p>
          <a:p>
            <a:r>
              <a:rPr lang="ru-RU" sz="3600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Решить уравнение:</a:t>
            </a:r>
          </a:p>
          <a:p>
            <a:r>
              <a:rPr lang="ru-RU" sz="3600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(х+2+3у)</a:t>
            </a:r>
            <a:r>
              <a:rPr lang="ru-RU" sz="3600" baseline="30000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2</a:t>
            </a:r>
            <a:r>
              <a:rPr lang="ru-RU" sz="3600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-(х+3у)</a:t>
            </a:r>
            <a:r>
              <a:rPr lang="ru-RU" sz="3600" baseline="30000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2</a:t>
            </a:r>
            <a:r>
              <a:rPr lang="ru-RU" sz="3600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=4х-20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50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73" y="-150741"/>
            <a:ext cx="6277970" cy="6432347"/>
          </a:xfrm>
          <a:prstGeom prst="rect">
            <a:avLst/>
          </a:prstGeom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Старкова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1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388</Words>
  <Application>Microsoft Office PowerPoint</Application>
  <PresentationFormat>Экран (4:3)</PresentationFormat>
  <Paragraphs>122</Paragraphs>
  <Slides>19</Slides>
  <Notes>0</Notes>
  <HiddenSlides>0</HiddenSlides>
  <MMClips>2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Тема Office</vt:lpstr>
      <vt:lpstr>Формула</vt:lpstr>
      <vt:lpstr>Преобразование целых выражений</vt:lpstr>
      <vt:lpstr>Презентация PowerPoint</vt:lpstr>
      <vt:lpstr>Устный счет</vt:lpstr>
      <vt:lpstr>Презентация PowerPoint</vt:lpstr>
      <vt:lpstr>Найди ошибку</vt:lpstr>
      <vt:lpstr>Презентация PowerPoint</vt:lpstr>
      <vt:lpstr>Презентация PowerPoint</vt:lpstr>
      <vt:lpstr>    Разноуровневые задания</vt:lpstr>
      <vt:lpstr>Презентация PowerPoint</vt:lpstr>
      <vt:lpstr>Презентация PowerPoint</vt:lpstr>
      <vt:lpstr>Презентация PowerPoint</vt:lpstr>
      <vt:lpstr>Разноуровневые задания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Оценим свою работу на уроке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Павел</dc:creator>
  <cp:lastModifiedBy>Галина</cp:lastModifiedBy>
  <cp:revision>45</cp:revision>
  <dcterms:created xsi:type="dcterms:W3CDTF">2014-11-21T11:00:06Z</dcterms:created>
  <dcterms:modified xsi:type="dcterms:W3CDTF">2021-11-28T20:32:15Z</dcterms:modified>
</cp:coreProperties>
</file>