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66" r:id="rId3"/>
    <p:sldId id="258" r:id="rId4"/>
    <p:sldId id="259" r:id="rId5"/>
    <p:sldId id="260" r:id="rId6"/>
    <p:sldId id="267" r:id="rId7"/>
    <p:sldId id="262" r:id="rId8"/>
    <p:sldId id="263" r:id="rId9"/>
    <p:sldId id="264" r:id="rId10"/>
    <p:sldId id="265" r:id="rId11"/>
  </p:sldIdLst>
  <p:sldSz cx="14630400" cy="8229600"/>
  <p:notesSz cx="8229600" cy="14630400"/>
  <p:embeddedFontLst>
    <p:embeddedFont>
      <p:font typeface="Host Grotesk Medium" panose="020B0604020202020204" charset="0"/>
      <p:regular r:id="rId13"/>
    </p:embeddedFont>
    <p:embeddedFont>
      <p:font typeface="Roboto" panose="02000000000000000000" pitchFamily="2" charset="0"/>
      <p:regular r:id="rId14"/>
      <p:bold r:id="rId15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1" d="100"/>
          <a:sy n="61" d="100"/>
        </p:scale>
        <p:origin x="7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8534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9.jpg"/><Relationship Id="rId5" Type="http://schemas.openxmlformats.org/officeDocument/2006/relationships/image" Target="../media/image2.png"/><Relationship Id="rId4" Type="http://schemas.openxmlformats.org/officeDocument/2006/relationships/image" Target="../media/image8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1"/>
          <p:cNvSpPr/>
          <p:nvPr/>
        </p:nvSpPr>
        <p:spPr>
          <a:xfrm>
            <a:off x="864036" y="1177018"/>
            <a:ext cx="12902327" cy="15430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6050"/>
              </a:lnSpc>
              <a:buNone/>
            </a:pPr>
            <a:r>
              <a:rPr lang="en-US" sz="485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Мой </a:t>
            </a:r>
            <a:r>
              <a:rPr lang="en-US" sz="4850" dirty="0" err="1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лучший</a:t>
            </a:r>
            <a:r>
              <a:rPr lang="en-US" sz="485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 </a:t>
            </a:r>
            <a:r>
              <a:rPr lang="en-US" sz="4850" dirty="0" err="1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проект</a:t>
            </a:r>
            <a:r>
              <a:rPr lang="ru-RU" sz="400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: </a:t>
            </a:r>
          </a:p>
          <a:p>
            <a:pPr marL="0" indent="0" algn="ctr">
              <a:lnSpc>
                <a:spcPts val="6050"/>
              </a:lnSpc>
              <a:buNone/>
            </a:pPr>
            <a:endParaRPr lang="ru-RU" sz="4850" dirty="0">
              <a:solidFill>
                <a:srgbClr val="2E3C4E"/>
              </a:solidFill>
              <a:latin typeface="Host Grotesk Medium" pitchFamily="34" charset="0"/>
              <a:ea typeface="Host Grotesk Medium" pitchFamily="34" charset="-122"/>
              <a:cs typeface="Host Grotesk Medium" pitchFamily="34" charset="-120"/>
            </a:endParaRPr>
          </a:p>
          <a:p>
            <a:pPr marL="0" indent="0" algn="ctr">
              <a:lnSpc>
                <a:spcPts val="6050"/>
              </a:lnSpc>
              <a:buNone/>
            </a:pPr>
            <a:r>
              <a:rPr lang="en-US" sz="48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 </a:t>
            </a:r>
            <a:endParaRPr lang="ru-RU" sz="4850" dirty="0">
              <a:solidFill>
                <a:srgbClr val="2E3C4E"/>
              </a:solidFill>
              <a:latin typeface="Host Grotesk Medium" pitchFamily="34" charset="0"/>
              <a:ea typeface="Host Grotesk Medium" pitchFamily="34" charset="-122"/>
              <a:cs typeface="Host Grotesk Medium" pitchFamily="34" charset="-120"/>
            </a:endParaRPr>
          </a:p>
          <a:p>
            <a:pPr marL="0" indent="0" algn="ctr">
              <a:lnSpc>
                <a:spcPts val="6050"/>
              </a:lnSpc>
              <a:buNone/>
            </a:pPr>
            <a:r>
              <a:rPr lang="ru-RU" sz="485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«</a:t>
            </a:r>
            <a:r>
              <a:rPr lang="en-US" sz="4850" dirty="0" err="1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Коррекционная</a:t>
            </a:r>
            <a:r>
              <a:rPr lang="en-US" sz="485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 работа с детьми с ЗПР</a:t>
            </a:r>
            <a:r>
              <a:rPr lang="ru-RU" sz="485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»</a:t>
            </a:r>
          </a:p>
          <a:p>
            <a:pPr marL="0" indent="0" algn="ctr">
              <a:lnSpc>
                <a:spcPts val="6050"/>
              </a:lnSpc>
              <a:buNone/>
            </a:pPr>
            <a:endParaRPr lang="ru-RU" sz="4850" dirty="0">
              <a:solidFill>
                <a:srgbClr val="2E3C4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lnSpc>
                <a:spcPts val="6050"/>
              </a:lnSpc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Учитель-дефектолог: Исаева Алина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Аминовна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CEB7D61-9474-96A1-53AE-D5CBED4BAF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9150" y="7391400"/>
            <a:ext cx="2381250" cy="8382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569187" y="422961"/>
            <a:ext cx="13013055" cy="14442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650"/>
              </a:lnSpc>
              <a:buNone/>
            </a:pPr>
            <a:r>
              <a:rPr lang="en-US" sz="4500" dirty="0" err="1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Почему</a:t>
            </a:r>
            <a:r>
              <a:rPr lang="en-US" sz="450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 коррекционная работа с детьми с ЗПР </a:t>
            </a:r>
            <a:r>
              <a:rPr lang="en-US" sz="4500" dirty="0" err="1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важна</a:t>
            </a:r>
            <a:r>
              <a:rPr lang="ru-RU" sz="320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?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822058" y="2709445"/>
            <a:ext cx="2587382" cy="7219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250" b="1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Распространенные трудности</a:t>
            </a:r>
            <a:endParaRPr lang="en-US" sz="22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1007116" y="3838932"/>
            <a:ext cx="2402324" cy="26841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Задержка психического развития — одна из самых распространённых причин трудностей в обучении и социализации детей.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5"/>
          <p:cNvSpPr/>
          <p:nvPr/>
        </p:nvSpPr>
        <p:spPr>
          <a:xfrm>
            <a:off x="6414526" y="2633244"/>
            <a:ext cx="2402443" cy="7219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50" b="1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Роль дефектолога</a:t>
            </a:r>
            <a:endParaRPr lang="en-US" sz="22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6"/>
          <p:cNvSpPr/>
          <p:nvPr/>
        </p:nvSpPr>
        <p:spPr>
          <a:xfrm>
            <a:off x="6230658" y="3588561"/>
            <a:ext cx="2402443" cy="234862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Учитель-дефектолог помогает детям с ЗПР преодолевать речевые, познавательные и эмоциональные барьеры.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7"/>
          <p:cNvSpPr/>
          <p:nvPr/>
        </p:nvSpPr>
        <p:spPr>
          <a:xfrm>
            <a:off x="11549912" y="2709445"/>
            <a:ext cx="2402324" cy="3609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50" b="1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Цель проекта</a:t>
            </a:r>
            <a:endParaRPr lang="en-US" sz="22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8"/>
          <p:cNvSpPr/>
          <p:nvPr/>
        </p:nvSpPr>
        <p:spPr>
          <a:xfrm>
            <a:off x="11419284" y="3477935"/>
            <a:ext cx="2402324" cy="40262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Мой проект направлен на создание эффективной системы коррекционно-развивающей работы, учитывающей индивидуальные особенности каждого ребёнка.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AF5B0E2-005C-06F2-D7E1-0B8E3A44BF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9150" y="7391400"/>
            <a:ext cx="2381250" cy="838200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4C0C4A4-E4BA-8DDF-2A4A-217E2C7EE2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8735" y="6135132"/>
            <a:ext cx="4546287" cy="186587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32901" y="317183"/>
            <a:ext cx="5679281" cy="6246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900"/>
              </a:lnSpc>
              <a:buNone/>
            </a:pPr>
            <a:r>
              <a:rPr lang="en-US" sz="390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Цель и </a:t>
            </a:r>
            <a:r>
              <a:rPr lang="en-US" sz="3900" dirty="0" err="1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задачи</a:t>
            </a:r>
            <a:r>
              <a:rPr lang="en-US" sz="390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 </a:t>
            </a:r>
            <a:r>
              <a:rPr lang="en-US" sz="3900" dirty="0" err="1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проекта</a:t>
            </a:r>
            <a:r>
              <a:rPr lang="ru-RU" sz="390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:</a:t>
            </a:r>
            <a:endParaRPr lang="en-US" sz="3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755239" y="1139905"/>
            <a:ext cx="2897505" cy="5424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2800" u="sng" dirty="0" err="1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Основная</a:t>
            </a:r>
            <a:r>
              <a:rPr lang="en-US" sz="2800" u="sng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 </a:t>
            </a:r>
            <a:r>
              <a:rPr lang="en-US" sz="2800" u="sng" dirty="0" err="1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цель</a:t>
            </a:r>
            <a:r>
              <a:rPr lang="ru-RU" sz="2800" u="sng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:</a:t>
            </a:r>
            <a:endParaRPr lang="en-US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532592" y="2061337"/>
            <a:ext cx="13800096" cy="5648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Развитие </a:t>
            </a:r>
            <a:r>
              <a:rPr lang="en-US" sz="24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высших</a:t>
            </a:r>
            <a:r>
              <a:rPr lang="en-US" sz="24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психических</a:t>
            </a:r>
            <a:r>
              <a:rPr lang="ru-RU" sz="24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функций</a:t>
            </a:r>
            <a:r>
              <a:rPr lang="en-US" sz="24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и коррекция </a:t>
            </a:r>
            <a:r>
              <a:rPr lang="en-US" sz="24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речевых</a:t>
            </a:r>
            <a:r>
              <a:rPr lang="en-US" sz="24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нарушений</a:t>
            </a:r>
            <a:r>
              <a:rPr lang="en-US" sz="24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у детей с ЗПР</a:t>
            </a:r>
            <a:r>
              <a:rPr lang="en-US" sz="2800" dirty="0"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2800" dirty="0"/>
          </a:p>
        </p:txBody>
      </p:sp>
      <p:sp>
        <p:nvSpPr>
          <p:cNvPr id="7" name="Text 5"/>
          <p:cNvSpPr/>
          <p:nvPr/>
        </p:nvSpPr>
        <p:spPr>
          <a:xfrm>
            <a:off x="1007294" y="2998257"/>
            <a:ext cx="2645450" cy="5995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2800" u="sng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Задачи:</a:t>
            </a:r>
            <a:endParaRPr lang="en-US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Shape 6"/>
          <p:cNvSpPr/>
          <p:nvPr/>
        </p:nvSpPr>
        <p:spPr>
          <a:xfrm>
            <a:off x="7566660" y="2626162"/>
            <a:ext cx="2645450" cy="2078355"/>
          </a:xfrm>
          <a:prstGeom prst="roundRect">
            <a:avLst>
              <a:gd name="adj" fmla="val 5280"/>
            </a:avLst>
          </a:prstGeom>
          <a:solidFill>
            <a:srgbClr val="FAF9F5"/>
          </a:solidFill>
          <a:ln/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9526" y="2326362"/>
            <a:ext cx="599599" cy="599599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755239" y="3642023"/>
            <a:ext cx="11769914" cy="10848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20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1</a:t>
            </a:r>
            <a:r>
              <a:rPr lang="ru-RU" sz="20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Формирование</a:t>
            </a:r>
            <a:r>
              <a:rPr lang="en-US" sz="20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пространственных и временных представлений.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Shape 9"/>
          <p:cNvSpPr/>
          <p:nvPr/>
        </p:nvSpPr>
        <p:spPr>
          <a:xfrm>
            <a:off x="10373916" y="2626162"/>
            <a:ext cx="2645450" cy="2078355"/>
          </a:xfrm>
          <a:prstGeom prst="roundRect">
            <a:avLst>
              <a:gd name="adj" fmla="val 5280"/>
            </a:avLst>
          </a:prstGeom>
          <a:solidFill>
            <a:srgbClr val="FAF9F5"/>
          </a:solidFill>
          <a:ln/>
        </p:spPr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6782" y="2326362"/>
            <a:ext cx="599599" cy="599599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699215" y="5137054"/>
            <a:ext cx="13369444" cy="7364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ru-RU" sz="20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3. </a:t>
            </a:r>
            <a:r>
              <a:rPr lang="en-US" sz="20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Развитие</a:t>
            </a:r>
            <a:r>
              <a:rPr lang="en-US" sz="20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навыков письменной речи, профилактика дислексии и дисграфии.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Shape 12"/>
          <p:cNvSpPr/>
          <p:nvPr/>
        </p:nvSpPr>
        <p:spPr>
          <a:xfrm>
            <a:off x="7566660" y="5166122"/>
            <a:ext cx="2645450" cy="2078355"/>
          </a:xfrm>
          <a:prstGeom prst="roundRect">
            <a:avLst>
              <a:gd name="adj" fmla="val 5280"/>
            </a:avLst>
          </a:prstGeom>
          <a:solidFill>
            <a:srgbClr val="FAF9F5"/>
          </a:solidFill>
          <a:ln/>
        </p:spPr>
      </p:sp>
      <p:pic>
        <p:nvPicPr>
          <p:cNvPr id="20" name="Image 5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9526" y="4866323"/>
            <a:ext cx="599599" cy="599599"/>
          </a:xfrm>
          <a:prstGeom prst="rect">
            <a:avLst/>
          </a:prstGeom>
        </p:spPr>
      </p:pic>
      <p:sp>
        <p:nvSpPr>
          <p:cNvPr id="22" name="Text 14"/>
          <p:cNvSpPr/>
          <p:nvPr/>
        </p:nvSpPr>
        <p:spPr>
          <a:xfrm>
            <a:off x="755239" y="4381668"/>
            <a:ext cx="10147330" cy="5424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ru-RU" sz="20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2. </a:t>
            </a:r>
            <a:r>
              <a:rPr lang="en-US" sz="20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Расширение</a:t>
            </a:r>
            <a:r>
              <a:rPr lang="en-US" sz="20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знаний об окружающем мире</a:t>
            </a:r>
            <a:r>
              <a:rPr lang="en-US" sz="155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.</a:t>
            </a:r>
            <a:endParaRPr lang="en-US" sz="15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Shape 15"/>
          <p:cNvSpPr/>
          <p:nvPr/>
        </p:nvSpPr>
        <p:spPr>
          <a:xfrm>
            <a:off x="10373916" y="5166122"/>
            <a:ext cx="2645450" cy="2078355"/>
          </a:xfrm>
          <a:prstGeom prst="roundRect">
            <a:avLst>
              <a:gd name="adj" fmla="val 5280"/>
            </a:avLst>
          </a:prstGeom>
          <a:solidFill>
            <a:srgbClr val="FAF9F5"/>
          </a:solidFill>
          <a:ln/>
        </p:spPr>
      </p:sp>
      <p:pic>
        <p:nvPicPr>
          <p:cNvPr id="25" name="Image 7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6782" y="4866323"/>
            <a:ext cx="599599" cy="599599"/>
          </a:xfrm>
          <a:prstGeom prst="rect">
            <a:avLst/>
          </a:prstGeom>
        </p:spPr>
      </p:pic>
      <p:sp>
        <p:nvSpPr>
          <p:cNvPr id="27" name="Text 17"/>
          <p:cNvSpPr/>
          <p:nvPr/>
        </p:nvSpPr>
        <p:spPr>
          <a:xfrm>
            <a:off x="699215" y="5859287"/>
            <a:ext cx="12804134" cy="135612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ru-RU" sz="20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4. </a:t>
            </a:r>
            <a:r>
              <a:rPr lang="en-US" sz="20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Повышение</a:t>
            </a:r>
            <a:r>
              <a:rPr lang="en-US" sz="20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мотивации и усидчивости через игровые и творческие методы</a:t>
            </a:r>
            <a:r>
              <a:rPr lang="en-US" sz="155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.</a:t>
            </a:r>
            <a:endParaRPr lang="en-US" sz="15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1BD34F23-0A2E-F4EC-6FB7-CE5943BBDD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49150" y="7391400"/>
            <a:ext cx="2381250" cy="838200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D5E8BB0E-FEF9-38B0-446D-83D1F6598F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53040" y="2989926"/>
            <a:ext cx="3915619" cy="308620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4037" y="787598"/>
            <a:ext cx="12902327" cy="9214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6050"/>
              </a:lnSpc>
              <a:buNone/>
            </a:pPr>
            <a:r>
              <a:rPr lang="en-US" sz="320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Методика и инструменты: рабочие листы как </a:t>
            </a:r>
            <a:r>
              <a:rPr lang="en-US" sz="3200" dirty="0" err="1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основа</a:t>
            </a:r>
            <a:r>
              <a:rPr lang="en-US" sz="320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занятий</a:t>
            </a:r>
            <a:r>
              <a:rPr lang="ru-RU" sz="320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: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864037" y="4886206"/>
            <a:ext cx="1423392" cy="3704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endParaRPr lang="en-US" sz="1900" dirty="0"/>
          </a:p>
        </p:txBody>
      </p:sp>
      <p:sp>
        <p:nvSpPr>
          <p:cNvPr id="4" name="Text 2"/>
          <p:cNvSpPr/>
          <p:nvPr/>
        </p:nvSpPr>
        <p:spPr>
          <a:xfrm>
            <a:off x="424543" y="2614392"/>
            <a:ext cx="13349322" cy="18520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19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Основным инструментом в моём проекте является разработка </a:t>
            </a:r>
            <a:r>
              <a:rPr lang="en-US" sz="1900" u="sng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авторских рабочих листов. </a:t>
            </a:r>
            <a:r>
              <a:rPr lang="en-US" sz="19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Эти листы адаптированы под индивидуальный уровень и потребности каждого ребёнка с ЗПР, что позволяет максимально эффективно проводить коррекционные занятия. Рабочие листы не только закрепляют знания, но и развивают мышление, логику и творческие </a:t>
            </a:r>
            <a:r>
              <a:rPr lang="en-US" sz="19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способности</a:t>
            </a:r>
            <a:r>
              <a:rPr lang="en-US" sz="19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.</a:t>
            </a:r>
            <a:endParaRPr lang="ru-RU" sz="1900" dirty="0">
              <a:latin typeface="Times New Roman" panose="02020603050405020304" pitchFamily="18" charset="0"/>
              <a:ea typeface="Roboto" pitchFamily="34" charset="-122"/>
              <a:cs typeface="Times New Roman" panose="02020603050405020304" pitchFamily="18" charset="0"/>
            </a:endParaRPr>
          </a:p>
          <a:p>
            <a:pPr>
              <a:lnSpc>
                <a:spcPts val="2900"/>
              </a:lnSpc>
            </a:pP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Например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рабочий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лист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на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тему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«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Весна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»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может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включать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задания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на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соотнесение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картинок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с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признаками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весны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логические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цепочки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(«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что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сначала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что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потом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»),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упражнения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на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развитие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мелкой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моторики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обведение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по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контуру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), а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также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творческие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задания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например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раскрашивание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весенних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пейзажей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или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сочинение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коротких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предложений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о </a:t>
            </a:r>
            <a:r>
              <a:rPr lang="en-US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весне</a:t>
            </a:r>
            <a:r>
              <a:rPr lang="ru-RU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. </a:t>
            </a:r>
          </a:p>
          <a:p>
            <a:pPr marL="0" indent="0" algn="l">
              <a:lnSpc>
                <a:spcPts val="2900"/>
              </a:lnSpc>
              <a:buNone/>
            </a:pPr>
            <a:endParaRPr lang="ru-RU" sz="1900" dirty="0">
              <a:latin typeface="Times New Roman" panose="02020603050405020304" pitchFamily="18" charset="0"/>
              <a:ea typeface="Roboto" pitchFamily="34" charset="-122"/>
              <a:cs typeface="Times New Roman" panose="02020603050405020304" pitchFamily="18" charset="0"/>
            </a:endParaRPr>
          </a:p>
          <a:p>
            <a:pPr marL="0" indent="0" algn="l">
              <a:lnSpc>
                <a:spcPts val="2900"/>
              </a:lnSpc>
              <a:buNone/>
            </a:pPr>
            <a:endParaRPr lang="en-US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326572" y="5256609"/>
            <a:ext cx="13280571" cy="21853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900"/>
              </a:lnSpc>
            </a:pPr>
            <a:r>
              <a:rPr lang="en-US" sz="2000" u="sng" dirty="0" err="1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Разнообразные</a:t>
            </a:r>
            <a:r>
              <a:rPr lang="en-US" sz="2000" u="sng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 </a:t>
            </a:r>
            <a:r>
              <a:rPr lang="en-US" sz="2000" u="sng" dirty="0" err="1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задания</a:t>
            </a:r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20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Задания</a:t>
            </a:r>
            <a:r>
              <a:rPr lang="en-US" sz="20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включают</a:t>
            </a:r>
            <a:r>
              <a:rPr lang="en-US" sz="20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логические</a:t>
            </a:r>
            <a:r>
              <a:rPr lang="en-US" sz="20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задачи</a:t>
            </a:r>
            <a:r>
              <a:rPr lang="en-US" sz="20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творческие</a:t>
            </a:r>
            <a:r>
              <a:rPr lang="en-US" sz="20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задания</a:t>
            </a:r>
            <a:r>
              <a:rPr lang="en-US" sz="20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упражнения</a:t>
            </a:r>
            <a:r>
              <a:rPr lang="en-US" sz="20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на</a:t>
            </a:r>
            <a:r>
              <a:rPr lang="en-US" sz="20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развитие</a:t>
            </a:r>
            <a:r>
              <a:rPr lang="en-US" sz="20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речи</a:t>
            </a:r>
            <a:r>
              <a:rPr lang="en-US" sz="20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и </a:t>
            </a:r>
            <a:r>
              <a:rPr lang="en-US" sz="20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письма</a:t>
            </a:r>
            <a:r>
              <a:rPr lang="en-US" sz="20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2900"/>
              </a:lnSpc>
            </a:pPr>
            <a:endParaRPr lang="en-US" sz="1900" dirty="0">
              <a:solidFill>
                <a:srgbClr val="384653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ts val="2900"/>
              </a:lnSpc>
              <a:buNone/>
            </a:pPr>
            <a:r>
              <a:rPr lang="en-US" sz="1900" u="sng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Использование</a:t>
            </a:r>
            <a:r>
              <a:rPr lang="en-US" sz="1900" u="sng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игровых элементов</a:t>
            </a:r>
            <a:r>
              <a:rPr lang="en-US" sz="19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в каждом задании повышает интерес и вовлечённость детей, превращая обучение в увлекательный процесс.</a:t>
            </a:r>
            <a:endParaRPr lang="en-US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89FEAE4-D79D-75C1-69BF-D8C6331C35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79828" y="7639509"/>
            <a:ext cx="1850572" cy="59009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275012" y="344924"/>
            <a:ext cx="9862661" cy="10813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250"/>
              </a:lnSpc>
              <a:buNone/>
            </a:pPr>
            <a:r>
              <a:rPr lang="en-US" sz="340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Организация занятий и </a:t>
            </a:r>
            <a:r>
              <a:rPr lang="en-US" sz="3400" dirty="0" err="1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индивидуальный</a:t>
            </a:r>
            <a:r>
              <a:rPr lang="en-US" sz="340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подход</a:t>
            </a:r>
            <a:r>
              <a:rPr lang="ru-RU" sz="340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.</a:t>
            </a:r>
            <a:endParaRPr 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544287" y="1088571"/>
            <a:ext cx="13084628" cy="24819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20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Эффективность проекта обеспечивается благодаря тщательно продуманной организации занятий и индивидуальному подходу к каждому ребёнку. Занятия проводятся как в малых группах, где дети учатся взаимодействовать друг с другом и работать в команде, так и индивидуально, что позволяет уделить максимальное внимание специфическим потребностям </a:t>
            </a:r>
            <a:r>
              <a:rPr lang="en-US" sz="20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каждого</a:t>
            </a:r>
            <a:r>
              <a:rPr lang="en-US" sz="20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учащегося.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544287" y="3167743"/>
            <a:ext cx="12768943" cy="27649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50000"/>
              </a:lnSpc>
              <a:buNone/>
            </a:pPr>
            <a:r>
              <a:rPr lang="en-US" sz="20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Постоянный мониторинг усвоения материала является ключевым элементом: я регулярно отслеживаю прогресс каждого ребёнка и при необходимости корректирую программу. Это гарантирует, что каждый шаг в обучении будет максимально адаптирован. Помимо работы с детьми, крайне важно взаимодействие с родителями. Я провожу консультации, предоставляю материалы для домашних занятий и даю рекомендации, чтобы обеспечить поддержку ребёнка дома и сформировать единую коррекционную среду. Это позволяет достигать наилучших результатов и закреплять полученные навыки в повседневной жизни.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CF7F895-44F8-B63B-C6BF-23B6DFC832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9150" y="7391400"/>
            <a:ext cx="2381250" cy="8382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988100" y="735092"/>
            <a:ext cx="1195745" cy="2858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5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РЕЗУЛЬТАТЫ</a:t>
            </a: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843558" y="1187291"/>
            <a:ext cx="12943284" cy="8898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900"/>
              </a:lnSpc>
              <a:buNone/>
            </a:pPr>
            <a:r>
              <a:rPr lang="en-US" sz="400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Примеры достижений детей в рамках проекта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054137" y="2685760"/>
            <a:ext cx="3012996" cy="376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950"/>
              </a:lnSpc>
              <a:buNone/>
            </a:pPr>
            <a:r>
              <a:rPr lang="en-US" sz="235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Чтение и письмо</a:t>
            </a:r>
            <a:endParaRPr lang="en-US" sz="2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222010" y="3213282"/>
            <a:ext cx="3845123" cy="7143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185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Улучшение навыков чтения и письма у 80% детей.</a:t>
            </a:r>
            <a:endParaRPr lang="en-US" sz="18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5"/>
          <p:cNvSpPr/>
          <p:nvPr/>
        </p:nvSpPr>
        <p:spPr>
          <a:xfrm>
            <a:off x="10364629" y="2505372"/>
            <a:ext cx="3422213" cy="376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50"/>
              </a:lnSpc>
              <a:buNone/>
            </a:pPr>
            <a:r>
              <a:rPr lang="en-US" sz="200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Логическое мышление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6"/>
          <p:cNvSpPr/>
          <p:nvPr/>
        </p:nvSpPr>
        <p:spPr>
          <a:xfrm>
            <a:off x="10563267" y="3034687"/>
            <a:ext cx="3845123" cy="10715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85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Развитие логического мышления и умения устанавливать причинно-следственные связи.</a:t>
            </a:r>
            <a:endParaRPr lang="en-US" sz="18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7"/>
          <p:cNvSpPr/>
          <p:nvPr/>
        </p:nvSpPr>
        <p:spPr>
          <a:xfrm>
            <a:off x="10894805" y="5015058"/>
            <a:ext cx="3012996" cy="376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50"/>
              </a:lnSpc>
              <a:buNone/>
            </a:pPr>
            <a:r>
              <a:rPr lang="en-US" sz="200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Самостоятельность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8"/>
          <p:cNvSpPr/>
          <p:nvPr/>
        </p:nvSpPr>
        <p:spPr>
          <a:xfrm>
            <a:off x="10816139" y="5529756"/>
            <a:ext cx="3845123" cy="10715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0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Повышение уровня самостоятельности и концентрации внимания.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9"/>
          <p:cNvSpPr/>
          <p:nvPr/>
        </p:nvSpPr>
        <p:spPr>
          <a:xfrm>
            <a:off x="1392555" y="4983822"/>
            <a:ext cx="3012996" cy="376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950"/>
              </a:lnSpc>
              <a:buNone/>
            </a:pPr>
            <a:r>
              <a:rPr lang="en-US" sz="200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Отзывы родителей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 10"/>
          <p:cNvSpPr/>
          <p:nvPr/>
        </p:nvSpPr>
        <p:spPr>
          <a:xfrm>
            <a:off x="638074" y="5401357"/>
            <a:ext cx="3845123" cy="1428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185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Положительные отзывы родителей о росте интереса детей к обучению и улучшении коммуникации</a:t>
            </a:r>
            <a:r>
              <a:rPr lang="en-US" sz="18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85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79AB8DF-5D06-3F41-B04B-591310FAF239}"/>
              </a:ext>
            </a:extLst>
          </p:cNvPr>
          <p:cNvSpPr txBox="1"/>
          <p:nvPr/>
        </p:nvSpPr>
        <p:spPr>
          <a:xfrm>
            <a:off x="3635829" y="6546476"/>
            <a:ext cx="7746504" cy="8863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6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Эти</a:t>
            </a:r>
            <a:r>
              <a:rPr lang="en-US" sz="16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результаты</a:t>
            </a:r>
            <a:r>
              <a:rPr lang="en-US" sz="16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подтверждают</a:t>
            </a:r>
            <a:r>
              <a:rPr lang="en-US" sz="16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эффективность</a:t>
            </a:r>
            <a:r>
              <a:rPr lang="en-US" sz="16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проекта</a:t>
            </a:r>
            <a:r>
              <a:rPr lang="en-US" sz="16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и </a:t>
            </a:r>
            <a:r>
              <a:rPr lang="en-US" sz="16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показывают</a:t>
            </a:r>
            <a:r>
              <a:rPr lang="en-US" sz="16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как</a:t>
            </a:r>
            <a:r>
              <a:rPr lang="en-US" sz="16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индивидуальный</a:t>
            </a:r>
            <a:r>
              <a:rPr lang="en-US" sz="16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подход</a:t>
            </a:r>
            <a:r>
              <a:rPr lang="en-US" sz="16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и </a:t>
            </a:r>
            <a:r>
              <a:rPr lang="en-US" sz="16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систематическая</a:t>
            </a:r>
            <a:r>
              <a:rPr lang="en-US" sz="16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работа</a:t>
            </a:r>
            <a:r>
              <a:rPr lang="en-US" sz="16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приводят</a:t>
            </a:r>
            <a:r>
              <a:rPr lang="en-US" sz="16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к </a:t>
            </a:r>
            <a:r>
              <a:rPr lang="en-US" sz="16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значительным</a:t>
            </a:r>
            <a:r>
              <a:rPr lang="en-US" sz="16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позитивным</a:t>
            </a:r>
            <a:r>
              <a:rPr lang="en-US" sz="16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изменениям</a:t>
            </a:r>
            <a:r>
              <a:rPr lang="en-US" sz="16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в </a:t>
            </a:r>
            <a:r>
              <a:rPr lang="en-US" sz="16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развитии</a:t>
            </a:r>
            <a:r>
              <a:rPr lang="en-US" sz="16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детей</a:t>
            </a:r>
            <a:r>
              <a:rPr lang="en-US" sz="16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с ЗПР.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A79CC7BC-C837-D208-23C0-630423034B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9150" y="7391400"/>
            <a:ext cx="2381250" cy="8382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F8C13C6-1CF6-4877-1E0A-3D32BB7C1C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1297" y="2280161"/>
            <a:ext cx="3012996" cy="301299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16412" y="895231"/>
            <a:ext cx="12997577" cy="14578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700"/>
              </a:lnSpc>
              <a:buNone/>
            </a:pPr>
            <a:r>
              <a:rPr lang="en-US" sz="45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Проблемы и вызовы, с которыми столкнулся проект</a:t>
            </a:r>
            <a:endParaRPr lang="en-US" sz="4550" dirty="0"/>
          </a:p>
        </p:txBody>
      </p:sp>
      <p:sp>
        <p:nvSpPr>
          <p:cNvPr id="3" name="Shape 1"/>
          <p:cNvSpPr/>
          <p:nvPr/>
        </p:nvSpPr>
        <p:spPr>
          <a:xfrm>
            <a:off x="816412" y="2683550"/>
            <a:ext cx="12997577" cy="3382328"/>
          </a:xfrm>
          <a:prstGeom prst="roundRect">
            <a:avLst>
              <a:gd name="adj" fmla="val 2897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824032" y="2691170"/>
            <a:ext cx="4327446" cy="3367088"/>
          </a:xfrm>
          <a:prstGeom prst="roundRect">
            <a:avLst>
              <a:gd name="adj" fmla="val 2910"/>
            </a:avLst>
          </a:prstGeom>
          <a:solidFill>
            <a:srgbClr val="D9EDF2"/>
          </a:solidFill>
          <a:ln/>
        </p:spPr>
      </p:sp>
      <p:sp>
        <p:nvSpPr>
          <p:cNvPr id="5" name="Text 3"/>
          <p:cNvSpPr/>
          <p:nvPr/>
        </p:nvSpPr>
        <p:spPr>
          <a:xfrm>
            <a:off x="1044416" y="2911554"/>
            <a:ext cx="3556040" cy="7289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2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Разнообразие уровней развития</a:t>
            </a:r>
            <a:endParaRPr lang="en-US" sz="2250" dirty="0"/>
          </a:p>
        </p:txBody>
      </p:sp>
      <p:sp>
        <p:nvSpPr>
          <p:cNvPr id="6" name="Text 4"/>
          <p:cNvSpPr/>
          <p:nvPr/>
        </p:nvSpPr>
        <p:spPr>
          <a:xfrm>
            <a:off x="1044416" y="3772614"/>
            <a:ext cx="3556040" cy="17008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Каждый ребёнок уникален, и это требует постоянной гибкости и адаптации методик под широкий спектр потребностей.</a:t>
            </a:r>
            <a:endParaRPr lang="en-US" sz="1800" dirty="0"/>
          </a:p>
        </p:txBody>
      </p:sp>
      <p:sp>
        <p:nvSpPr>
          <p:cNvPr id="7" name="Shape 5"/>
          <p:cNvSpPr/>
          <p:nvPr/>
        </p:nvSpPr>
        <p:spPr>
          <a:xfrm>
            <a:off x="5151477" y="2691170"/>
            <a:ext cx="4327446" cy="3367088"/>
          </a:xfrm>
          <a:prstGeom prst="rect">
            <a:avLst/>
          </a:prstGeom>
          <a:solidFill>
            <a:srgbClr val="D9EDF2"/>
          </a:solidFill>
          <a:ln/>
        </p:spPr>
      </p:sp>
      <p:sp>
        <p:nvSpPr>
          <p:cNvPr id="8" name="Shape 6"/>
          <p:cNvSpPr/>
          <p:nvPr/>
        </p:nvSpPr>
        <p:spPr>
          <a:xfrm>
            <a:off x="5151477" y="2691170"/>
            <a:ext cx="30480" cy="3367088"/>
          </a:xfrm>
          <a:prstGeom prst="roundRect">
            <a:avLst>
              <a:gd name="adj" fmla="val 321450"/>
            </a:avLst>
          </a:prstGeom>
          <a:solidFill>
            <a:srgbClr val="BFD3D8"/>
          </a:solidFill>
          <a:ln/>
        </p:spPr>
      </p:sp>
      <p:sp>
        <p:nvSpPr>
          <p:cNvPr id="9" name="Text 7"/>
          <p:cNvSpPr/>
          <p:nvPr/>
        </p:nvSpPr>
        <p:spPr>
          <a:xfrm>
            <a:off x="5702498" y="2911554"/>
            <a:ext cx="3225403" cy="10933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2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Сотрудничество с родителями и специалистами</a:t>
            </a:r>
            <a:endParaRPr lang="en-US" sz="2250" dirty="0"/>
          </a:p>
        </p:txBody>
      </p:sp>
      <p:sp>
        <p:nvSpPr>
          <p:cNvPr id="10" name="Text 8"/>
          <p:cNvSpPr/>
          <p:nvPr/>
        </p:nvSpPr>
        <p:spPr>
          <a:xfrm>
            <a:off x="5702498" y="4137065"/>
            <a:ext cx="3225403" cy="17008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Необходимость тесного взаимодействия с семьями и другими специалистами для создания единой коррекционной среды.</a:t>
            </a:r>
            <a:endParaRPr lang="en-US" sz="1800" dirty="0"/>
          </a:p>
        </p:txBody>
      </p:sp>
      <p:sp>
        <p:nvSpPr>
          <p:cNvPr id="11" name="Shape 9"/>
          <p:cNvSpPr/>
          <p:nvPr/>
        </p:nvSpPr>
        <p:spPr>
          <a:xfrm>
            <a:off x="4859893" y="4083129"/>
            <a:ext cx="583168" cy="583168"/>
          </a:xfrm>
          <a:prstGeom prst="roundRect">
            <a:avLst>
              <a:gd name="adj" fmla="val 16801"/>
            </a:avLst>
          </a:prstGeom>
          <a:solidFill>
            <a:srgbClr val="FAF9F5"/>
          </a:solidFill>
          <a:ln w="30480">
            <a:solidFill>
              <a:srgbClr val="BFD3D8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9478923" y="2691170"/>
            <a:ext cx="4327446" cy="3367088"/>
          </a:xfrm>
          <a:prstGeom prst="rect">
            <a:avLst/>
          </a:prstGeom>
          <a:solidFill>
            <a:srgbClr val="D9EDF2"/>
          </a:solidFill>
          <a:ln/>
        </p:spPr>
      </p:sp>
      <p:sp>
        <p:nvSpPr>
          <p:cNvPr id="13" name="Shape 11"/>
          <p:cNvSpPr/>
          <p:nvPr/>
        </p:nvSpPr>
        <p:spPr>
          <a:xfrm>
            <a:off x="9478923" y="2691170"/>
            <a:ext cx="30480" cy="3367088"/>
          </a:xfrm>
          <a:prstGeom prst="roundRect">
            <a:avLst>
              <a:gd name="adj" fmla="val 321450"/>
            </a:avLst>
          </a:prstGeom>
          <a:solidFill>
            <a:srgbClr val="BFD3D8"/>
          </a:solidFill>
          <a:ln/>
        </p:spPr>
      </p:sp>
      <p:sp>
        <p:nvSpPr>
          <p:cNvPr id="14" name="Text 12"/>
          <p:cNvSpPr/>
          <p:nvPr/>
        </p:nvSpPr>
        <p:spPr>
          <a:xfrm>
            <a:off x="10029944" y="2911554"/>
            <a:ext cx="3556040" cy="7289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2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Ограниченность ресурсов</a:t>
            </a:r>
            <a:endParaRPr lang="en-US" sz="2250" dirty="0"/>
          </a:p>
        </p:txBody>
      </p:sp>
      <p:sp>
        <p:nvSpPr>
          <p:cNvPr id="15" name="Text 13"/>
          <p:cNvSpPr/>
          <p:nvPr/>
        </p:nvSpPr>
        <p:spPr>
          <a:xfrm>
            <a:off x="10029944" y="3772614"/>
            <a:ext cx="3556040" cy="17008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В условиях ограниченного времени и ресурсов проведение полноценных индивидуальных занятий представляет собой вызов.</a:t>
            </a:r>
            <a:endParaRPr lang="en-US" sz="1800" dirty="0"/>
          </a:p>
        </p:txBody>
      </p:sp>
      <p:sp>
        <p:nvSpPr>
          <p:cNvPr id="16" name="Shape 14"/>
          <p:cNvSpPr/>
          <p:nvPr/>
        </p:nvSpPr>
        <p:spPr>
          <a:xfrm>
            <a:off x="9187339" y="4083129"/>
            <a:ext cx="583168" cy="583168"/>
          </a:xfrm>
          <a:prstGeom prst="roundRect">
            <a:avLst>
              <a:gd name="adj" fmla="val 16801"/>
            </a:avLst>
          </a:prstGeom>
          <a:solidFill>
            <a:srgbClr val="FAF9F5"/>
          </a:solidFill>
          <a:ln w="30480">
            <a:solidFill>
              <a:srgbClr val="BFD3D8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816412" y="6313765"/>
            <a:ext cx="12997577" cy="10204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Преодоление этих вызовов требует не только профессионализма и глубоких знаний, но и креативного подхода к поиску решений, а также постоянного обучения и саморазвития. В конечном итоге, именно эти трудности делают проект ещё более ценным и значимым.</a:t>
            </a:r>
            <a:endParaRPr lang="en-US" sz="1800" dirty="0"/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63377787-25C9-EB1C-1291-00DBC1F339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9150" y="7391400"/>
            <a:ext cx="2381250" cy="8382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12125" y="906424"/>
            <a:ext cx="13006149" cy="889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700"/>
              </a:lnSpc>
              <a:buNone/>
            </a:pPr>
            <a:r>
              <a:rPr lang="en-US" sz="455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Значение проекта для педагогической практики</a:t>
            </a:r>
            <a:endParaRPr lang="en-US" sz="45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812125" y="4834771"/>
            <a:ext cx="1469708" cy="3375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916679" y="1948909"/>
            <a:ext cx="13006149" cy="20252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Мой проект играет важную роль в обогащении педагогической практики, особенно в области коррекционной педагогики. Он ярко демонстрирует эффективность комплексного подхода к работе с детьми, имеющими ЗПР. Внедрение авторских рабочих листов и игровых методов не только делает обучение более привлекательным для детей, но и значительно повышает его качество. Это позволяет учителям-дефектологам использовать новые, более интерактивные и адаптированные инструменты в своей ежедневной работе.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916679" y="4410228"/>
            <a:ext cx="13006149" cy="20252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Опыт, полученный в ходе реализации проекта, может быть легко масштабирован и адаптирован для работы с другими группами детей с ограниченными возможностями здоровья (ОВЗ). Это открывает новые перспективы для развития инклюзивного образования и создания более эффективных методик коррекции. Проект доказывает, что при правильном подходе и креативном использовании дидактических материалов, каждый ребёнок, независимо от его особенностей, может достичь значительных успехов в развитии и обучении.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CA34553-E7BD-A45D-B925-99F114EB7A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9150" y="7391400"/>
            <a:ext cx="2381250" cy="8382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87742" y="767120"/>
            <a:ext cx="11189256" cy="6937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450"/>
              </a:lnSpc>
              <a:buNone/>
            </a:pPr>
            <a:r>
              <a:rPr lang="en-US" sz="400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Личный опыт и профессиональный рост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987742" y="2232481"/>
            <a:ext cx="2881193" cy="3468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00"/>
              </a:lnSpc>
              <a:buNone/>
            </a:pPr>
            <a:r>
              <a:rPr lang="en-US" sz="215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Глубокое понимание</a:t>
            </a:r>
            <a:endParaRPr lang="en-US" sz="21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402115" y="2876549"/>
            <a:ext cx="3668792" cy="9486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450"/>
              </a:lnSpc>
              <a:buNone/>
            </a:pPr>
            <a:r>
              <a:rPr lang="en-US" sz="17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Работа над проектом позволила мне глубже понять потребности и особенности детей с ЗПР.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598735" y="3908524"/>
            <a:ext cx="332184" cy="332184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9862661" y="1939290"/>
            <a:ext cx="2775109" cy="3468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Развитие навыков</a:t>
            </a:r>
            <a:endParaRPr lang="en-US" sz="21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4"/>
          <p:cNvSpPr/>
          <p:nvPr/>
        </p:nvSpPr>
        <p:spPr>
          <a:xfrm>
            <a:off x="9862661" y="2405896"/>
            <a:ext cx="3779877" cy="15811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7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Я значительно улучшила свои навыки в разработке дидактических материалов и проведении коррекционных занятий.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5"/>
          <p:cNvSpPr/>
          <p:nvPr/>
        </p:nvSpPr>
        <p:spPr>
          <a:xfrm>
            <a:off x="9862661" y="4478417"/>
            <a:ext cx="2775109" cy="3468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Удовлетворение</a:t>
            </a:r>
            <a:endParaRPr lang="en-US" sz="21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6"/>
          <p:cNvSpPr/>
          <p:nvPr/>
        </p:nvSpPr>
        <p:spPr>
          <a:xfrm>
            <a:off x="9862661" y="4945023"/>
            <a:ext cx="3779877" cy="1264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7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Самым ценным стало удовлетворение от видимых успехов детей и искренней благодарности родителей.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7"/>
          <p:cNvSpPr/>
          <p:nvPr/>
        </p:nvSpPr>
        <p:spPr>
          <a:xfrm>
            <a:off x="987742" y="6513790"/>
            <a:ext cx="12654796" cy="9486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7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Каждый успешный проект становится не только достижением для детей, но и важным этапом в профессиональном развитии специалиста. Он даёт возможность отточить свои умения, открыть новые горизонты и, самое главное, увидеть реальные плоды своей работы в счастливых глазах детей и их родителей.</a:t>
            </a:r>
            <a:endParaRPr lang="en-US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F175124-5374-577D-70BD-478733C9D0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49150" y="7391400"/>
            <a:ext cx="2381250" cy="8382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F8C7CB1-0822-A3EB-C0A9-F9B6AD6814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98735" y="2497567"/>
            <a:ext cx="3071054" cy="262191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4037" y="471130"/>
            <a:ext cx="9398794" cy="7715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6050"/>
              </a:lnSpc>
              <a:buNone/>
            </a:pPr>
            <a:r>
              <a:rPr lang="en-US" sz="3600" dirty="0" err="1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Заключение</a:t>
            </a:r>
            <a:r>
              <a:rPr lang="ru-RU" sz="360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: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711637" y="1905595"/>
            <a:ext cx="12902327" cy="14816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900"/>
              </a:lnSpc>
            </a:pPr>
            <a:r>
              <a:rPr lang="en-US" sz="19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Мой</a:t>
            </a:r>
            <a:r>
              <a:rPr lang="en-US" sz="19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проект</a:t>
            </a:r>
            <a:r>
              <a:rPr lang="ru-RU" sz="19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: </a:t>
            </a:r>
            <a:r>
              <a:rPr lang="ru-RU" sz="200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«</a:t>
            </a:r>
            <a:r>
              <a:rPr lang="en-US" sz="2000" dirty="0" err="1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Коррекционная</a:t>
            </a:r>
            <a:r>
              <a:rPr lang="en-US" sz="200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работа</a:t>
            </a:r>
            <a:r>
              <a:rPr lang="en-US" sz="200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 с </a:t>
            </a:r>
            <a:r>
              <a:rPr lang="en-US" sz="2000" dirty="0" err="1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детьми</a:t>
            </a:r>
            <a:r>
              <a:rPr lang="en-US" sz="200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 с ЗПР</a:t>
            </a:r>
            <a:r>
              <a:rPr lang="ru-RU" sz="2000" dirty="0">
                <a:latin typeface="Times New Roman" panose="02020603050405020304" pitchFamily="18" charset="0"/>
                <a:ea typeface="Host Grotesk Medium" pitchFamily="34" charset="-122"/>
                <a:cs typeface="Times New Roman" panose="02020603050405020304" pitchFamily="18" charset="0"/>
              </a:rPr>
              <a:t>»</a:t>
            </a:r>
            <a:r>
              <a:rPr lang="en-US" sz="19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— это не просто </a:t>
            </a:r>
            <a:r>
              <a:rPr lang="en-US" sz="1900" dirty="0" err="1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набор</a:t>
            </a:r>
            <a:r>
              <a:rPr lang="en-US" sz="19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ru-RU" sz="19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заданий</a:t>
            </a:r>
            <a:r>
              <a:rPr lang="en-US" sz="19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, это путь к раскрытию потенциала каждого ребёнка с задержкой психического развития. Он является свидетельством того, что при правильном подходе, терпении и индивидуальной поддержке каждый ребёнок способен к значительному прогрессу и успешной адаптации в обществе.</a:t>
            </a:r>
            <a:endParaRPr lang="en-US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711636" y="3688361"/>
            <a:ext cx="12902327" cy="18520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190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Я </a:t>
            </a:r>
            <a:r>
              <a:rPr lang="en-US" sz="19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планирую продолжать совершенствовать свои методики, внедрять новые технологии и расширять программу, чтобы сделать её ещё более эффективной и доступной. Моя главная цель — обеспечить, чтобы каждый ребёнок с ЗПР получил свой шанс на полноценное развитие, успешное обучение и активное участие в социальной жизни. Ведь именно в наших силах заложить прочный фундамент для их светлого и счастливого будущего.</a:t>
            </a:r>
            <a:endParaRPr lang="en-US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B8BB4DB-E13B-0693-E762-548BA7CB72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9150" y="7391400"/>
            <a:ext cx="2381250" cy="8382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986</Words>
  <Application>Microsoft Office PowerPoint</Application>
  <PresentationFormat>Произвольный</PresentationFormat>
  <Paragraphs>73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Times New Roman</vt:lpstr>
      <vt:lpstr>Host Grotesk Medium</vt:lpstr>
      <vt:lpstr>Roboto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>ПК</cp:lastModifiedBy>
  <cp:revision>15</cp:revision>
  <dcterms:created xsi:type="dcterms:W3CDTF">2026-02-03T07:30:37Z</dcterms:created>
  <dcterms:modified xsi:type="dcterms:W3CDTF">2026-02-03T11:12:42Z</dcterms:modified>
</cp:coreProperties>
</file>