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8" r:id="rId2"/>
    <p:sldId id="259" r:id="rId3"/>
    <p:sldId id="260" r:id="rId4"/>
    <p:sldId id="261" r:id="rId5"/>
    <p:sldId id="262" r:id="rId6"/>
    <p:sldId id="271" r:id="rId7"/>
    <p:sldId id="272" r:id="rId8"/>
    <p:sldId id="273" r:id="rId9"/>
    <p:sldId id="276" r:id="rId10"/>
    <p:sldId id="277" r:id="rId11"/>
    <p:sldId id="275" r:id="rId12"/>
    <p:sldId id="267" r:id="rId13"/>
    <p:sldId id="268" r:id="rId14"/>
    <p:sldId id="266" r:id="rId1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63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82920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24287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68181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38435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15.12.2025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33978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15.12.2025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64251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15.12.2025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71560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64829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99293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08037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233288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67288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727268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46956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85638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34102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ru-RU"/>
            </a:p>
          </p:txBody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ru-RU"/>
            </a:p>
          </p:txBody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ru-RU"/>
            </a:p>
          </p:txBody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ru-RU"/>
            </a:p>
          </p:txBody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ru-RU"/>
            </a:p>
          </p:txBody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ru-RU"/>
            </a:p>
          </p:txBody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ru-RU"/>
            </a:p>
          </p:txBody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ru-RU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15.12.2025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06059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  <p:sldLayoutId id="2147483768" r:id="rId12"/>
    <p:sldLayoutId id="2147483769" r:id="rId13"/>
    <p:sldLayoutId id="2147483770" r:id="rId14"/>
    <p:sldLayoutId id="2147483771" r:id="rId15"/>
    <p:sldLayoutId id="214748377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jp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slide" Target="slide12.xml"/><Relationship Id="rId4" Type="http://schemas.openxmlformats.org/officeDocument/2006/relationships/slide" Target="slide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slide" Target="slide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5084639"/>
            <a:ext cx="7554416" cy="432048"/>
          </a:xfrm>
        </p:spPr>
        <p:txBody>
          <a:bodyPr>
            <a:normAutofit fontScale="90000"/>
          </a:bodyPr>
          <a:lstStyle/>
          <a:p>
            <a:r>
              <a:rPr lang="ru-RU" sz="4800" dirty="0">
                <a:solidFill>
                  <a:schemeClr val="accent2">
                    <a:lumMod val="75000"/>
                  </a:schemeClr>
                </a:solidFill>
              </a:rPr>
              <a:t>Проект «</a:t>
            </a:r>
            <a:r>
              <a:rPr lang="en-US" sz="4800" dirty="0">
                <a:solidFill>
                  <a:schemeClr val="accent2">
                    <a:lumMod val="75000"/>
                  </a:schemeClr>
                </a:solidFill>
              </a:rPr>
              <a:t>GREENTOWN</a:t>
            </a:r>
            <a:r>
              <a:rPr lang="ru-RU" sz="4800" dirty="0">
                <a:solidFill>
                  <a:schemeClr val="accent2">
                    <a:lumMod val="75000"/>
                  </a:schemeClr>
                </a:solidFill>
              </a:rPr>
              <a:t>»</a:t>
            </a:r>
            <a:br>
              <a:rPr lang="ru-RU" sz="4800" dirty="0">
                <a:solidFill>
                  <a:srgbClr val="FF0000"/>
                </a:solidFill>
              </a:rPr>
            </a:br>
            <a:r>
              <a:rPr lang="ru-RU" sz="1800" u="sng" dirty="0"/>
              <a:t>МКОУ «Средняя школа №7</a:t>
            </a:r>
            <a:r>
              <a:rPr lang="ru-RU" sz="1800" dirty="0"/>
              <a:t>муниципального </a:t>
            </a:r>
            <a:r>
              <a:rPr lang="ru-RU" sz="1800" u="sng" dirty="0"/>
              <a:t>округа город Михайловка Волгоградской области»</a:t>
            </a:r>
            <a:br>
              <a:rPr lang="ru-RU" sz="1800" u="sng" dirty="0"/>
            </a:br>
            <a:r>
              <a:rPr lang="ru-RU" sz="1800" u="sng" dirty="0"/>
              <a:t>Орлова Ксения Михайловна, учитель начальных классов</a:t>
            </a:r>
            <a:br>
              <a:rPr lang="ru-RU" sz="1800" u="sng" dirty="0"/>
            </a:br>
            <a:endParaRPr lang="ru-RU" sz="1800" dirty="0">
              <a:solidFill>
                <a:srgbClr val="FF0000"/>
              </a:solidFill>
            </a:endParaRPr>
          </a:p>
        </p:txBody>
      </p:sp>
      <p:pic>
        <p:nvPicPr>
          <p:cNvPr id="4" name="21_01_2021_София Фокеева - Сердце (mp3cut.net).mp3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46050" y="5300663"/>
            <a:ext cx="609600" cy="609600"/>
          </a:xfrm>
        </p:spPr>
      </p:pic>
      <p:pic>
        <p:nvPicPr>
          <p:cNvPr id="5" name="Рисунок 4" descr="Изображение выглядит как Вязание крючком, зеленый, Вязание, резьбы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54625DA9-F404-E097-0B3C-08F074226AB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88640"/>
            <a:ext cx="6696744" cy="489599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BC864EB-6F4C-753B-4ECD-858002C5661C}"/>
              </a:ext>
            </a:extLst>
          </p:cNvPr>
          <p:cNvSpPr txBox="1"/>
          <p:nvPr/>
        </p:nvSpPr>
        <p:spPr>
          <a:xfrm>
            <a:off x="5724128" y="620688"/>
            <a:ext cx="3168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cap="all" dirty="0">
                <a:solidFill>
                  <a:schemeClr val="accent2">
                    <a:lumMod val="75000"/>
                  </a:schemeClr>
                </a:solidFill>
              </a:rPr>
              <a:t>Витамины круглый год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B0C8222-42D4-BF7E-1FBF-D7F8FC992255}"/>
              </a:ext>
            </a:extLst>
          </p:cNvPr>
          <p:cNvSpPr txBox="1"/>
          <p:nvPr/>
        </p:nvSpPr>
        <p:spPr>
          <a:xfrm>
            <a:off x="5724128" y="1237402"/>
            <a:ext cx="3168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cap="all" dirty="0">
                <a:solidFill>
                  <a:schemeClr val="accent2">
                    <a:lumMod val="75000"/>
                  </a:schemeClr>
                </a:solidFill>
              </a:rPr>
              <a:t>Выращено с любовью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3BC6873-F69B-D5C5-14D8-DABC7818E1A3}"/>
              </a:ext>
            </a:extLst>
          </p:cNvPr>
          <p:cNvSpPr txBox="1"/>
          <p:nvPr/>
        </p:nvSpPr>
        <p:spPr>
          <a:xfrm>
            <a:off x="5724128" y="1922051"/>
            <a:ext cx="3168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cap="all" dirty="0">
                <a:solidFill>
                  <a:schemeClr val="accent2">
                    <a:lumMod val="75000"/>
                  </a:schemeClr>
                </a:solidFill>
              </a:rPr>
              <a:t>Без удобрений и химии</a:t>
            </a:r>
          </a:p>
        </p:txBody>
      </p:sp>
    </p:spTree>
    <p:extLst>
      <p:ext uri="{BB962C8B-B14F-4D97-AF65-F5344CB8AC3E}">
        <p14:creationId xmlns:p14="http://schemas.microsoft.com/office/powerpoint/2010/main" val="4017654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1772" y="548680"/>
            <a:ext cx="7543800" cy="1320800"/>
          </a:xfrm>
        </p:spPr>
        <p:txBody>
          <a:bodyPr>
            <a:normAutofit fontScale="85000" lnSpcReduction="20000"/>
          </a:bodyPr>
          <a:lstStyle/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4000" i="1" dirty="0">
                <a:solidFill>
                  <a:schemeClr val="accent2">
                    <a:lumMod val="75000"/>
                  </a:schemeClr>
                </a:solidFill>
              </a:rPr>
              <a:t>Зеленый город – это место, где живет счастье.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i="1" dirty="0"/>
              <a:t> </a:t>
            </a:r>
            <a:endParaRPr lang="ru-RU" dirty="0"/>
          </a:p>
        </p:txBody>
      </p:sp>
      <p:sp>
        <p:nvSpPr>
          <p:cNvPr id="5" name="Выгнутая влево стрелка 4">
            <a:hlinkClick r:id="rId2" action="ppaction://hlinksldjump"/>
          </p:cNvPr>
          <p:cNvSpPr/>
          <p:nvPr/>
        </p:nvSpPr>
        <p:spPr>
          <a:xfrm>
            <a:off x="751772" y="2744924"/>
            <a:ext cx="1586136" cy="1368152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Цели проекта</a:t>
            </a:r>
          </a:p>
        </p:txBody>
      </p:sp>
      <p:sp>
        <p:nvSpPr>
          <p:cNvPr id="13" name="Выгнутая влево стрелка 12">
            <a:hlinkClick r:id="rId3" action="ppaction://hlinksldjump"/>
          </p:cNvPr>
          <p:cNvSpPr/>
          <p:nvPr/>
        </p:nvSpPr>
        <p:spPr>
          <a:xfrm>
            <a:off x="2627784" y="2744924"/>
            <a:ext cx="1726084" cy="1368152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Необходимые материалы</a:t>
            </a:r>
          </a:p>
        </p:txBody>
      </p:sp>
      <p:sp>
        <p:nvSpPr>
          <p:cNvPr id="14" name="Выгнутая влево стрелка 13">
            <a:hlinkClick r:id="rId4" action="ppaction://hlinksldjump"/>
          </p:cNvPr>
          <p:cNvSpPr/>
          <p:nvPr/>
        </p:nvSpPr>
        <p:spPr>
          <a:xfrm>
            <a:off x="4708782" y="2778327"/>
            <a:ext cx="1586136" cy="1368152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План реализации проекта (на 2 недели) </a:t>
            </a:r>
          </a:p>
        </p:txBody>
      </p:sp>
      <p:sp>
        <p:nvSpPr>
          <p:cNvPr id="15" name="Выгнутая влево стрелка 14">
            <a:hlinkClick r:id="rId5" action="ppaction://hlinksldjump"/>
          </p:cNvPr>
          <p:cNvSpPr/>
          <p:nvPr/>
        </p:nvSpPr>
        <p:spPr>
          <a:xfrm>
            <a:off x="6776635" y="2744924"/>
            <a:ext cx="1586136" cy="1368152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Варианты расширения проекта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F42E21F-ADE8-5922-1077-02BD9C9CDD5E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13022" t="22224" r="12166" b="39795"/>
          <a:stretch>
            <a:fillRect/>
          </a:stretch>
        </p:blipFill>
        <p:spPr>
          <a:xfrm>
            <a:off x="140420" y="5129807"/>
            <a:ext cx="9003580" cy="1728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91468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734353"/>
          </a:xfrm>
        </p:spPr>
        <p:txBody>
          <a:bodyPr>
            <a:normAutofit fontScale="90000"/>
          </a:bodyPr>
          <a:lstStyle/>
          <a:p>
            <a:r>
              <a:rPr lang="ru-RU" dirty="0"/>
              <a:t>Цели проекта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59168" y="1367790"/>
            <a:ext cx="6347714" cy="3880773"/>
          </a:xfrm>
        </p:spPr>
        <p:txBody>
          <a:bodyPr>
            <a:normAutofit/>
          </a:bodyPr>
          <a:lstStyle/>
          <a:p>
            <a:r>
              <a:rPr lang="ru-RU" dirty="0"/>
              <a:t>Образовательная: Изучить жизненный цикл растений, основы фотосинтеза, влияние света и воды на рост.</a:t>
            </a:r>
          </a:p>
          <a:p>
            <a:r>
              <a:rPr lang="ru-RU" dirty="0"/>
              <a:t>Практическая: Развить у учеников навыки ухода за растениями и самостоятельного выращивания продуктов питания.</a:t>
            </a:r>
          </a:p>
          <a:p>
            <a:r>
              <a:rPr lang="ru-RU" dirty="0"/>
              <a:t>Здоровьесберегающая: Познакомить с пользой микрозелени, мотивировать к здоровому питанию и дегустации новых продуктов.</a:t>
            </a:r>
          </a:p>
          <a:p>
            <a:r>
              <a:rPr lang="ru-RU" dirty="0"/>
              <a:t>Исследовательская: Провести эксперименты по сравнению разных способов выращивания, сортов или условий. </a:t>
            </a:r>
          </a:p>
          <a:p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B9EF43B-15F1-0060-D2BE-AE204E58A5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714" y="5132682"/>
            <a:ext cx="9004572" cy="1725318"/>
          </a:xfrm>
          <a:prstGeom prst="rect">
            <a:avLst/>
          </a:prstGeom>
        </p:spPr>
      </p:pic>
      <p:sp>
        <p:nvSpPr>
          <p:cNvPr id="6" name="Выгнутая вправо стрелка 5">
            <a:hlinkClick r:id="rId3" action="ppaction://hlinksldjump"/>
          </p:cNvPr>
          <p:cNvSpPr/>
          <p:nvPr/>
        </p:nvSpPr>
        <p:spPr>
          <a:xfrm>
            <a:off x="7668344" y="5549159"/>
            <a:ext cx="1224136" cy="892363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54291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734353"/>
          </a:xfrm>
        </p:spPr>
        <p:txBody>
          <a:bodyPr>
            <a:normAutofit fontScale="90000"/>
          </a:bodyPr>
          <a:lstStyle/>
          <a:p>
            <a:r>
              <a:rPr lang="ru-RU" dirty="0"/>
              <a:t>Необходимые материалы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192156"/>
            <a:ext cx="6347714" cy="3880773"/>
          </a:xfrm>
        </p:spPr>
        <p:txBody>
          <a:bodyPr>
            <a:normAutofit fontScale="92500" lnSpcReduction="10000"/>
          </a:bodyPr>
          <a:lstStyle/>
          <a:p>
            <a:r>
              <a:rPr lang="ru-RU" dirty="0"/>
              <a:t>Семена: Редис, горох, подсолнечник, горчица, брокколи или руккола — все они быстро растут и подходят для новичков.</a:t>
            </a:r>
          </a:p>
          <a:p>
            <a:r>
              <a:rPr lang="ru-RU" dirty="0"/>
              <a:t>Ёмкости: Неглубокие лотки с дренажными отверстиями. Можно использовать специальные контейнеры или подручные материалы (например, пластиковые коробки из-под яиц или одноразовые лотки).</a:t>
            </a:r>
          </a:p>
          <a:p>
            <a:r>
              <a:rPr lang="ru-RU" dirty="0"/>
              <a:t>Субстрат: Почвенный (например, питательный грунт для рассады) или беспочвенный (джутовый коврик, </a:t>
            </a:r>
            <a:r>
              <a:rPr lang="ru-RU" dirty="0" err="1"/>
              <a:t>агровата</a:t>
            </a:r>
            <a:r>
              <a:rPr lang="ru-RU" dirty="0"/>
              <a:t>).</a:t>
            </a:r>
          </a:p>
          <a:p>
            <a:r>
              <a:rPr lang="ru-RU" dirty="0"/>
              <a:t>Инвентарь: Пульверизатор для полива, ножницы для сбора урожая, этикетки.</a:t>
            </a:r>
          </a:p>
          <a:p>
            <a:r>
              <a:rPr lang="ru-RU" dirty="0"/>
              <a:t>Освещение: Солнечный подоконник или специальная лампа для досвечивания. </a:t>
            </a:r>
          </a:p>
          <a:p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422A107-D797-E779-20A6-42A837B0DE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788" y="5144573"/>
            <a:ext cx="9004572" cy="1725318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E156E55-9D0E-D1EA-AAC3-7776F3C19A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6472" y="133320"/>
            <a:ext cx="2420888" cy="2420888"/>
          </a:xfrm>
          <a:prstGeom prst="rect">
            <a:avLst/>
          </a:prstGeom>
          <a:effectLst>
            <a:softEdge rad="342900"/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AF32248-7966-3E5F-62B1-8D056679EF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1242" y="2772793"/>
            <a:ext cx="2376118" cy="1161525"/>
          </a:xfrm>
          <a:prstGeom prst="rect">
            <a:avLst/>
          </a:prstGeom>
          <a:effectLst>
            <a:softEdge rad="254000"/>
          </a:effectLst>
        </p:spPr>
      </p:pic>
      <p:sp>
        <p:nvSpPr>
          <p:cNvPr id="8" name="Выгнутая вправо стрелка 7">
            <a:hlinkClick r:id="rId5" action="ppaction://hlinksldjump"/>
          </p:cNvPr>
          <p:cNvSpPr/>
          <p:nvPr/>
        </p:nvSpPr>
        <p:spPr>
          <a:xfrm>
            <a:off x="7524328" y="5561050"/>
            <a:ext cx="1224136" cy="892363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96D99E6-99A6-ECC6-88D5-3A16EF653F6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30027" y="3933899"/>
            <a:ext cx="1129273" cy="1129273"/>
          </a:xfrm>
          <a:prstGeom prst="rect">
            <a:avLst/>
          </a:prstGeom>
          <a:effectLst>
            <a:softEdge rad="101600"/>
          </a:effectLst>
        </p:spPr>
      </p:pic>
    </p:spTree>
    <p:extLst>
      <p:ext uri="{BB962C8B-B14F-4D97-AF65-F5344CB8AC3E}">
        <p14:creationId xmlns:p14="http://schemas.microsoft.com/office/powerpoint/2010/main" val="27554698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План реализации проекта (на 2 недели) 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577F79A-2661-DF37-54BB-68792EDD5B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428" y="5193739"/>
            <a:ext cx="9004572" cy="1725318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621CCFD-F8BB-46E0-A23D-97C16A377D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7624" y="1930400"/>
            <a:ext cx="5544616" cy="327768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3550529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002FBC-C2F7-B330-CD8D-93B0AE81B7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4A5548F-E21E-DBF2-9651-1CD94F85DF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599" y="348663"/>
            <a:ext cx="6347713" cy="992105"/>
          </a:xfrm>
        </p:spPr>
        <p:txBody>
          <a:bodyPr>
            <a:noAutofit/>
          </a:bodyPr>
          <a:lstStyle/>
          <a:p>
            <a:r>
              <a:rPr lang="ru-RU" sz="2800" b="1" dirty="0"/>
              <a:t>Неделя 1: Посев и проращивание</a:t>
            </a:r>
            <a:br>
              <a:rPr lang="ru-RU" sz="2800" b="1" dirty="0"/>
            </a:br>
            <a:r>
              <a:rPr lang="ru-RU" sz="2800" b="1" dirty="0"/>
              <a:t>День 1: Подготовка.</a:t>
            </a:r>
            <a:br>
              <a:rPr lang="ru-RU" sz="2800" b="1" dirty="0"/>
            </a:br>
            <a:endParaRPr lang="ru-RU" sz="2800" b="1" dirty="0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C955281-0D0E-B410-D5E5-DD0F8BFC35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7544" y="3068960"/>
            <a:ext cx="7920880" cy="2124778"/>
          </a:xfrm>
        </p:spPr>
        <p:txBody>
          <a:bodyPr>
            <a:normAutofit fontScale="92500" lnSpcReduction="10000"/>
          </a:bodyPr>
          <a:lstStyle/>
          <a:p>
            <a:r>
              <a:rPr lang="ru-RU" dirty="0"/>
              <a:t>Обсудите с учениками, что такое микрозелень и чем она полезна.</a:t>
            </a:r>
          </a:p>
          <a:p>
            <a:r>
              <a:rPr lang="ru-RU" dirty="0"/>
              <a:t>Подготовьте ёмкости: заполните субстратом, увлажните и разровняйте.</a:t>
            </a:r>
          </a:p>
          <a:p>
            <a:r>
              <a:rPr lang="ru-RU" dirty="0"/>
              <a:t>Посейте семена, равномерно распределив их по поверхности. Мелкие семена присыпьте тонким слоем субстрата, крупные (горох, подсолнечник) можно замочить на ночь.</a:t>
            </a:r>
          </a:p>
          <a:p>
            <a:r>
              <a:rPr lang="ru-RU" dirty="0"/>
              <a:t>Накройте лотки крышкой или плёнкой, чтобы создать парниковый эффект.</a:t>
            </a:r>
          </a:p>
          <a:p>
            <a:endParaRPr lang="ru-RU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6898A9C-205C-D83D-EFA6-C823D44969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428" y="5193739"/>
            <a:ext cx="9004572" cy="1725318"/>
          </a:xfrm>
          <a:prstGeom prst="rect">
            <a:avLst/>
          </a:prstGeom>
        </p:spPr>
      </p:pic>
      <p:pic>
        <p:nvPicPr>
          <p:cNvPr id="12" name="Рисунок 11" descr="Изображение выглядит как текст, меню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747B80FA-F811-D755-2536-2AC5C31982F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928772" y="1057187"/>
            <a:ext cx="1709367" cy="22765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08562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1B7EBE-6874-EBA9-C3B6-CD06370437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53E3B32-7B13-E20D-C585-7BB7EDE825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Дни 2–3: Прорастание.</a:t>
            </a:r>
            <a:br>
              <a:rPr lang="ru-RU" dirty="0"/>
            </a:br>
            <a:endParaRPr lang="ru-RU" dirty="0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229E1B1-0A21-3FA7-DC6F-136A83C33E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7544" y="4112837"/>
            <a:ext cx="7543800" cy="1080902"/>
          </a:xfrm>
        </p:spPr>
        <p:txBody>
          <a:bodyPr/>
          <a:lstStyle/>
          <a:p>
            <a:r>
              <a:rPr lang="ru-RU" dirty="0"/>
              <a:t>Поставьте ёмкости в тёплое тёмное место для прорастания.</a:t>
            </a:r>
          </a:p>
          <a:p>
            <a:r>
              <a:rPr lang="ru-RU" dirty="0"/>
              <a:t>Ежедневно проверяйте влажность и при необходимости опрыскивайте из пульверизатора.</a:t>
            </a:r>
          </a:p>
          <a:p>
            <a:endParaRPr lang="ru-RU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3B976A8-347E-BEDF-9DF3-E9AAD27F73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428" y="5193739"/>
            <a:ext cx="9004572" cy="1725318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0D0A61E6-0B37-4B54-DFDD-B157914999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5696" y="1290960"/>
            <a:ext cx="3816424" cy="2864082"/>
          </a:xfrm>
          <a:prstGeom prst="rect">
            <a:avLst/>
          </a:prstGeom>
          <a:effectLst>
            <a:softEdge rad="88900"/>
          </a:effectLst>
        </p:spPr>
      </p:pic>
    </p:spTree>
    <p:extLst>
      <p:ext uri="{BB962C8B-B14F-4D97-AF65-F5344CB8AC3E}">
        <p14:creationId xmlns:p14="http://schemas.microsoft.com/office/powerpoint/2010/main" val="29403029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ADEF20D-5082-F65E-41AF-2CB4E5BE19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31ED399-04D8-F4F3-79A2-4B8AB26F3C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587152"/>
          </a:xfrm>
        </p:spPr>
        <p:txBody>
          <a:bodyPr>
            <a:normAutofit fontScale="90000"/>
          </a:bodyPr>
          <a:lstStyle/>
          <a:p>
            <a:r>
              <a:rPr lang="ru-RU" dirty="0"/>
              <a:t>Дни 4–5: Появление ростков.</a:t>
            </a:r>
            <a:br>
              <a:rPr lang="ru-RU" dirty="0"/>
            </a:br>
            <a:endParaRPr lang="ru-RU" dirty="0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3E6561AF-A69D-CD79-6244-29CE562F94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7544" y="4070649"/>
            <a:ext cx="7543800" cy="1123090"/>
          </a:xfrm>
        </p:spPr>
        <p:txBody>
          <a:bodyPr/>
          <a:lstStyle/>
          <a:p>
            <a:r>
              <a:rPr lang="ru-RU" dirty="0"/>
              <a:t>Снимите крышки и перенесите ёмкости на хорошо освещённое место (подоконник или под лампу).</a:t>
            </a:r>
          </a:p>
          <a:p>
            <a:r>
              <a:rPr lang="ru-RU" dirty="0"/>
              <a:t>Продолжайте умеренно поливать, стараясь не размывать почву. 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2BA260B-92F5-3018-FAE9-1785901B0C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428" y="5193739"/>
            <a:ext cx="9004572" cy="1725318"/>
          </a:xfrm>
          <a:prstGeom prst="rect">
            <a:avLst/>
          </a:prstGeom>
        </p:spPr>
      </p:pic>
      <p:pic>
        <p:nvPicPr>
          <p:cNvPr id="9" name="Рисунок 8" descr="Изображение выглядит как овощи, боб, еда, растение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91F7DD1D-6A04-D1A5-D1EA-0770784334A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1247" y="1196752"/>
            <a:ext cx="3744416" cy="2811551"/>
          </a:xfrm>
          <a:prstGeom prst="rect">
            <a:avLst/>
          </a:prstGeom>
          <a:effectLst>
            <a:softEdge rad="190500"/>
          </a:effectLst>
        </p:spPr>
      </p:pic>
    </p:spTree>
    <p:extLst>
      <p:ext uri="{BB962C8B-B14F-4D97-AF65-F5344CB8AC3E}">
        <p14:creationId xmlns:p14="http://schemas.microsoft.com/office/powerpoint/2010/main" val="37833342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6909BD-49EE-9582-C321-D4B82C2991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306E5F3-3451-80B0-1080-EA139D57B6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599" y="609599"/>
            <a:ext cx="6347713" cy="1123089"/>
          </a:xfrm>
        </p:spPr>
        <p:txBody>
          <a:bodyPr>
            <a:normAutofit fontScale="90000"/>
          </a:bodyPr>
          <a:lstStyle/>
          <a:p>
            <a:r>
              <a:rPr lang="ru-RU" dirty="0"/>
              <a:t>Неделя 2: Рост и сбор урожая</a:t>
            </a:r>
            <a:br>
              <a:rPr lang="ru-RU" dirty="0"/>
            </a:br>
            <a:r>
              <a:rPr lang="ru-RU" dirty="0"/>
              <a:t>Дни 6–7: Наблюдение.</a:t>
            </a:r>
            <a:br>
              <a:rPr lang="ru-RU" dirty="0"/>
            </a:br>
            <a:endParaRPr lang="ru-RU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4F58AA5-E42A-915D-6FD7-0E50906737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428" y="5193739"/>
            <a:ext cx="9004572" cy="1725318"/>
          </a:xfrm>
          <a:prstGeom prst="rect">
            <a:avLst/>
          </a:prstGeom>
        </p:spPr>
      </p:pic>
      <p:sp>
        <p:nvSpPr>
          <p:cNvPr id="5" name="Объект 3">
            <a:extLst>
              <a:ext uri="{FF2B5EF4-FFF2-40B4-BE49-F238E27FC236}">
                <a16:creationId xmlns:a16="http://schemas.microsoft.com/office/drawing/2014/main" id="{A2208E57-3C10-E172-794F-55DC77648357}"/>
              </a:ext>
            </a:extLst>
          </p:cNvPr>
          <p:cNvSpPr txBox="1">
            <a:spLocks/>
          </p:cNvSpPr>
          <p:nvPr/>
        </p:nvSpPr>
        <p:spPr>
          <a:xfrm>
            <a:off x="323528" y="4467236"/>
            <a:ext cx="7543800" cy="7265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/>
              <a:t>Ученики ведут дневник наблюдений, фиксируют изменения и зарисовывают ростки.</a:t>
            </a:r>
          </a:p>
        </p:txBody>
      </p:sp>
      <p:pic>
        <p:nvPicPr>
          <p:cNvPr id="6" name="Рисунок 5" descr="Изображение выглядит как растение, трава, человек, домашнее растение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40357524-FCA9-44B2-7D0D-F569DC6B71B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599" y="1852659"/>
            <a:ext cx="3098305" cy="2326409"/>
          </a:xfrm>
          <a:prstGeom prst="rect">
            <a:avLst/>
          </a:prstGeom>
          <a:effectLst>
            <a:softEdge rad="139700"/>
          </a:effectLst>
        </p:spPr>
      </p:pic>
      <p:pic>
        <p:nvPicPr>
          <p:cNvPr id="8" name="Рисунок 7" descr="Изображение выглядит как трава, человек, домашнее растение, Кухонные травы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CE370543-4EAE-CC47-F41D-E534269EB89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5308" y="1840827"/>
            <a:ext cx="3098305" cy="2326409"/>
          </a:xfrm>
          <a:prstGeom prst="rect">
            <a:avLst/>
          </a:prstGeom>
          <a:effectLst>
            <a:softEdge rad="152400"/>
          </a:effectLst>
        </p:spPr>
      </p:pic>
    </p:spTree>
    <p:extLst>
      <p:ext uri="{BB962C8B-B14F-4D97-AF65-F5344CB8AC3E}">
        <p14:creationId xmlns:p14="http://schemas.microsoft.com/office/powerpoint/2010/main" val="4730617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598D26-DF26-3DC1-9357-A6B3D99BFC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9A4F1EC-E0BC-8984-9953-9ADDEA801C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599" y="609599"/>
            <a:ext cx="6347713" cy="1123089"/>
          </a:xfrm>
        </p:spPr>
        <p:txBody>
          <a:bodyPr>
            <a:normAutofit fontScale="90000"/>
          </a:bodyPr>
          <a:lstStyle/>
          <a:p>
            <a:r>
              <a:rPr lang="ru-RU" dirty="0"/>
              <a:t>День 8: Сбор урожая.</a:t>
            </a:r>
            <a:br>
              <a:rPr lang="ru-RU" dirty="0"/>
            </a:br>
            <a:endParaRPr lang="ru-RU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4ED42DB-CA13-5689-0A45-B541D757BE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428" y="5193739"/>
            <a:ext cx="9004572" cy="1725318"/>
          </a:xfrm>
          <a:prstGeom prst="rect">
            <a:avLst/>
          </a:prstGeom>
        </p:spPr>
      </p:pic>
      <p:sp>
        <p:nvSpPr>
          <p:cNvPr id="5" name="Объект 3">
            <a:extLst>
              <a:ext uri="{FF2B5EF4-FFF2-40B4-BE49-F238E27FC236}">
                <a16:creationId xmlns:a16="http://schemas.microsoft.com/office/drawing/2014/main" id="{E1FB276E-A3A1-7A95-4BE8-3E806B50FD8B}"/>
              </a:ext>
            </a:extLst>
          </p:cNvPr>
          <p:cNvSpPr txBox="1">
            <a:spLocks/>
          </p:cNvSpPr>
          <p:nvPr/>
        </p:nvSpPr>
        <p:spPr>
          <a:xfrm>
            <a:off x="323528" y="4467236"/>
            <a:ext cx="7543800" cy="7265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41A01C6-0D13-510D-B961-257B069B0B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7544" y="4070649"/>
            <a:ext cx="7543800" cy="1123090"/>
          </a:xfrm>
        </p:spPr>
        <p:txBody>
          <a:bodyPr>
            <a:normAutofit fontScale="92500" lnSpcReduction="20000"/>
          </a:bodyPr>
          <a:lstStyle/>
          <a:p>
            <a:r>
              <a:rPr lang="ru-RU" dirty="0"/>
              <a:t>Когда появятся первые настоящие листья (обычно ростки достигают 5–8 см в высоту), срежьте микрозелень острыми ножницами, оставив 1–2 см стебля.</a:t>
            </a:r>
          </a:p>
          <a:p>
            <a:r>
              <a:rPr lang="ru-RU" dirty="0"/>
              <a:t>Обсудите вкусовые качества разных видов микрозелени.</a:t>
            </a:r>
          </a:p>
          <a:p>
            <a:endParaRPr lang="ru-RU" dirty="0"/>
          </a:p>
        </p:txBody>
      </p:sp>
      <p:pic>
        <p:nvPicPr>
          <p:cNvPr id="7" name="Рисунок 6" descr="Изображение выглядит как трава, растение, домашнее растение, цветочный горшок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21D34244-8209-7B35-2547-531A684B21A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1123848"/>
            <a:ext cx="3744416" cy="2811551"/>
          </a:xfrm>
          <a:prstGeom prst="rect">
            <a:avLst/>
          </a:prstGeom>
          <a:effectLst>
            <a:softEdge rad="177800"/>
          </a:effectLst>
        </p:spPr>
      </p:pic>
    </p:spTree>
    <p:extLst>
      <p:ext uri="{BB962C8B-B14F-4D97-AF65-F5344CB8AC3E}">
        <p14:creationId xmlns:p14="http://schemas.microsoft.com/office/powerpoint/2010/main" val="28119658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12711A-9F95-56D6-7947-ACBBA516DE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D84EB1-A8E4-2584-9C8A-F3276C0E87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738259"/>
          </a:xfrm>
        </p:spPr>
        <p:txBody>
          <a:bodyPr>
            <a:normAutofit fontScale="90000"/>
          </a:bodyPr>
          <a:lstStyle/>
          <a:p>
            <a:r>
              <a:rPr lang="ru-RU" dirty="0"/>
              <a:t>Дни 9–10: Итоги и дегустация.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605C58F-AE81-D182-2ADC-773D6FAE18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598" y="3429000"/>
            <a:ext cx="7130753" cy="1628450"/>
          </a:xfrm>
        </p:spPr>
        <p:txBody>
          <a:bodyPr/>
          <a:lstStyle/>
          <a:p>
            <a:r>
              <a:rPr lang="ru-RU" dirty="0"/>
              <a:t>Промойте срезанную зелень и используйте её для приготовления блюд. Это может быть салат, украшение для сэндвичей или супа.</a:t>
            </a:r>
          </a:p>
          <a:p>
            <a:r>
              <a:rPr lang="ru-RU" dirty="0"/>
              <a:t>Проведите рефлексию: ученики делятся своими впечатлениями и результатами. </a:t>
            </a:r>
          </a:p>
          <a:p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407F7FA-E182-2C2D-042E-61C67648AB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601" y="5128776"/>
            <a:ext cx="9004572" cy="1725318"/>
          </a:xfrm>
          <a:prstGeom prst="rect">
            <a:avLst/>
          </a:prstGeom>
        </p:spPr>
      </p:pic>
      <p:sp>
        <p:nvSpPr>
          <p:cNvPr id="7" name="Выгнутая вправо стрелка 6">
            <a:hlinkClick r:id="rId3" action="ppaction://hlinksldjump"/>
            <a:extLst>
              <a:ext uri="{FF2B5EF4-FFF2-40B4-BE49-F238E27FC236}">
                <a16:creationId xmlns:a16="http://schemas.microsoft.com/office/drawing/2014/main" id="{4603D50F-D24F-F0F7-2BC2-0B1B4DB978E9}"/>
              </a:ext>
            </a:extLst>
          </p:cNvPr>
          <p:cNvSpPr/>
          <p:nvPr/>
        </p:nvSpPr>
        <p:spPr>
          <a:xfrm>
            <a:off x="7477867" y="5373216"/>
            <a:ext cx="1224136" cy="892363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9" name="Рисунок 8" descr="Изображение выглядит как растение, трава, Кухонные травы, овощи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344124B1-3A5B-8E50-AF51-4CE3E95E3D8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43608" y="1374306"/>
            <a:ext cx="2397967" cy="1800550"/>
          </a:xfrm>
          <a:prstGeom prst="rect">
            <a:avLst/>
          </a:prstGeom>
          <a:effectLst>
            <a:softEdge rad="50800"/>
          </a:effectLst>
        </p:spPr>
      </p:pic>
      <p:pic>
        <p:nvPicPr>
          <p:cNvPr id="11" name="Рисунок 10" descr="Изображение выглядит как овощи, трава, растение, на открытом воздухе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655D17CB-99F9-BF35-04E0-B1120177267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0416" y="1356090"/>
            <a:ext cx="2397966" cy="1800549"/>
          </a:xfrm>
          <a:prstGeom prst="rect">
            <a:avLst/>
          </a:prstGeom>
          <a:effectLst>
            <a:softEdge rad="50800"/>
          </a:effectLst>
        </p:spPr>
      </p:pic>
    </p:spTree>
    <p:extLst>
      <p:ext uri="{BB962C8B-B14F-4D97-AF65-F5344CB8AC3E}">
        <p14:creationId xmlns:p14="http://schemas.microsoft.com/office/powerpoint/2010/main" val="1008467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843744"/>
          </a:xfrm>
        </p:spPr>
        <p:txBody>
          <a:bodyPr>
            <a:normAutofit fontScale="90000"/>
          </a:bodyPr>
          <a:lstStyle/>
          <a:p>
            <a:r>
              <a:rPr lang="ru-RU" dirty="0"/>
              <a:t>Варианты расширения проекта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589420"/>
            <a:ext cx="6768752" cy="3543262"/>
          </a:xfrm>
        </p:spPr>
        <p:txBody>
          <a:bodyPr>
            <a:normAutofit/>
          </a:bodyPr>
          <a:lstStyle/>
          <a:p>
            <a:r>
              <a:rPr lang="ru-RU" dirty="0">
                <a:latin typeface="Arial"/>
              </a:rPr>
              <a:t>Сравнение субстратов: Посадите одинаковые семена в грунт, на джутовый коврик и на </a:t>
            </a:r>
            <a:r>
              <a:rPr lang="ru-RU" dirty="0" err="1">
                <a:latin typeface="Arial"/>
              </a:rPr>
              <a:t>агровату</a:t>
            </a:r>
            <a:r>
              <a:rPr lang="ru-RU" dirty="0">
                <a:latin typeface="Arial"/>
              </a:rPr>
              <a:t>, чтобы сравнить результаты.</a:t>
            </a:r>
          </a:p>
          <a:p>
            <a:r>
              <a:rPr lang="ru-RU" dirty="0">
                <a:latin typeface="Arial"/>
              </a:rPr>
              <a:t>Влияние освещения: Выращивайте одинаковую микрозелень на подоконнике и под </a:t>
            </a:r>
            <a:r>
              <a:rPr lang="ru-RU" dirty="0" err="1">
                <a:latin typeface="Arial"/>
              </a:rPr>
              <a:t>фитолампой</a:t>
            </a:r>
            <a:r>
              <a:rPr lang="ru-RU" dirty="0">
                <a:latin typeface="Arial"/>
              </a:rPr>
              <a:t>, чтобы оценить разницу.</a:t>
            </a:r>
          </a:p>
          <a:p>
            <a:r>
              <a:rPr lang="ru-RU" dirty="0">
                <a:latin typeface="Arial"/>
              </a:rPr>
              <a:t>Дегустационный стол: Приготовьте с учениками несколько простых блюд, используя выращенную микрозелень.</a:t>
            </a:r>
          </a:p>
          <a:p>
            <a:r>
              <a:rPr lang="ru-RU" dirty="0">
                <a:latin typeface="Arial"/>
              </a:rPr>
              <a:t>Экологический аспект: Изучите, как можно использовать остатки после сбора урожая, например, для компоста.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F25BEFF-4620-BCDE-D1BD-34C5ADA1C3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365" y="5132682"/>
            <a:ext cx="9004572" cy="1725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61416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27005F6-DF3B-F47A-564C-D5A0117A5E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8490" y="5132682"/>
            <a:ext cx="9004572" cy="1725318"/>
          </a:xfrm>
          <a:prstGeom prst="rect">
            <a:avLst/>
          </a:prstGeom>
        </p:spPr>
      </p:pic>
      <p:pic>
        <p:nvPicPr>
          <p:cNvPr id="6" name="Объект 5" descr="Изображение выглядит как человек, одежда, домашнее растение, окно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904DB295-5DE3-0584-8864-5E57A563DF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463" y="403702"/>
            <a:ext cx="6030169" cy="4527843"/>
          </a:xfr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1425165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4792" y="1124744"/>
            <a:ext cx="7554416" cy="3247256"/>
          </a:xfrm>
        </p:spPr>
        <p:txBody>
          <a:bodyPr>
            <a:normAutofit/>
          </a:bodyPr>
          <a:lstStyle/>
          <a:p>
            <a:br>
              <a:rPr lang="ru-RU" sz="32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3200" dirty="0">
                <a:solidFill>
                  <a:schemeClr val="accent2">
                    <a:lumMod val="75000"/>
                  </a:schemeClr>
                </a:solidFill>
              </a:rPr>
              <a:t>В моей душе живёт росток,</a:t>
            </a:r>
            <a:br>
              <a:rPr lang="ru-RU" sz="32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3200" dirty="0">
                <a:solidFill>
                  <a:schemeClr val="accent2">
                    <a:lumMod val="75000"/>
                  </a:schemeClr>
                </a:solidFill>
              </a:rPr>
              <a:t>Он верой чистою зовется.</a:t>
            </a:r>
            <a:br>
              <a:rPr lang="ru-RU" sz="32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3200" dirty="0">
                <a:solidFill>
                  <a:schemeClr val="accent2">
                    <a:lumMod val="75000"/>
                  </a:schemeClr>
                </a:solidFill>
              </a:rPr>
              <a:t>Небесный, радужный цветок,</a:t>
            </a:r>
            <a:br>
              <a:rPr lang="ru-RU" sz="32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3200" dirty="0">
                <a:solidFill>
                  <a:schemeClr val="accent2">
                    <a:lumMod val="75000"/>
                  </a:schemeClr>
                </a:solidFill>
              </a:rPr>
              <a:t>Он к солнцу истинному вьется.</a:t>
            </a:r>
            <a:br>
              <a:rPr lang="ru-RU" sz="32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3200" dirty="0">
                <a:solidFill>
                  <a:schemeClr val="accent2">
                    <a:lumMod val="75000"/>
                  </a:schemeClr>
                </a:solidFill>
              </a:rPr>
              <a:t>										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6DAB2BD-2590-2197-31EA-35398BCF97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714" y="5167859"/>
            <a:ext cx="9004572" cy="1725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1241604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359</TotalTime>
  <Words>569</Words>
  <Application>Microsoft Office PowerPoint</Application>
  <PresentationFormat>Экран (4:3)</PresentationFormat>
  <Paragraphs>47</Paragraphs>
  <Slides>14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8" baseType="lpstr">
      <vt:lpstr>Arial</vt:lpstr>
      <vt:lpstr>Trebuchet MS</vt:lpstr>
      <vt:lpstr>Wingdings 3</vt:lpstr>
      <vt:lpstr>Аспект</vt:lpstr>
      <vt:lpstr>Проект «GREENTOWN» МКОУ «Средняя школа №7муниципального округа город Михайловка Волгоградской области» Орлова Ксения Михайловна, учитель начальных классов </vt:lpstr>
      <vt:lpstr>Презентация PowerPoint</vt:lpstr>
      <vt:lpstr>Цели проекта </vt:lpstr>
      <vt:lpstr>Необходимые материалы </vt:lpstr>
      <vt:lpstr>План реализации проекта (на 2 недели) </vt:lpstr>
      <vt:lpstr>Неделя 1: Посев и проращивание День 1: Подготовка. </vt:lpstr>
      <vt:lpstr>Дни 2–3: Прорастание. </vt:lpstr>
      <vt:lpstr>Дни 4–5: Появление ростков. </vt:lpstr>
      <vt:lpstr>Неделя 2: Рост и сбор урожая Дни 6–7: Наблюдение. </vt:lpstr>
      <vt:lpstr>День 8: Сбор урожая. </vt:lpstr>
      <vt:lpstr>Дни 9–10: Итоги и дегустация. </vt:lpstr>
      <vt:lpstr>Варианты расширения проекта </vt:lpstr>
      <vt:lpstr>Презентация PowerPoint</vt:lpstr>
      <vt:lpstr> В моей душе живёт росток, Он верой чистою зовется. Небесный, радужный цветок, Он к солнцу истинному вьется.         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Ксения</dc:creator>
  <cp:lastModifiedBy>Office</cp:lastModifiedBy>
  <cp:revision>69</cp:revision>
  <dcterms:created xsi:type="dcterms:W3CDTF">2022-06-22T07:26:51Z</dcterms:created>
  <dcterms:modified xsi:type="dcterms:W3CDTF">2025-12-15T08:00:37Z</dcterms:modified>
</cp:coreProperties>
</file>