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1" r:id="rId5"/>
    <p:sldId id="263" r:id="rId6"/>
    <p:sldId id="264" r:id="rId7"/>
    <p:sldId id="265" r:id="rId8"/>
    <p:sldId id="259" r:id="rId9"/>
    <p:sldId id="260" r:id="rId10"/>
    <p:sldId id="262" r:id="rId11"/>
    <p:sldId id="270" r:id="rId12"/>
    <p:sldId id="269" r:id="rId13"/>
    <p:sldId id="266" r:id="rId14"/>
    <p:sldId id="267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31.08.2020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80728"/>
            <a:ext cx="7632848" cy="3096344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00B050"/>
                </a:solidFill>
              </a:rPr>
              <a:t>Презентация </a:t>
            </a:r>
            <a:br>
              <a:rPr lang="ru-RU" sz="4000" dirty="0" smtClean="0">
                <a:solidFill>
                  <a:srgbClr val="00B05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>(</a:t>
            </a:r>
            <a:r>
              <a:rPr lang="ru-RU" sz="2000" dirty="0" smtClean="0">
                <a:solidFill>
                  <a:srgbClr val="00B050"/>
                </a:solidFill>
              </a:rPr>
              <a:t>КЛАССНЫЙ ЧАС – 5 КЛАСС</a:t>
            </a:r>
            <a:r>
              <a:rPr lang="ru-RU" sz="4000" dirty="0" smtClean="0">
                <a:solidFill>
                  <a:srgbClr val="00B050"/>
                </a:solidFill>
              </a:rPr>
              <a:t>) на тему: </a:t>
            </a:r>
            <a:br>
              <a:rPr lang="ru-RU" sz="4000" dirty="0" smtClean="0">
                <a:solidFill>
                  <a:srgbClr val="00B05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/>
            </a:r>
            <a:br>
              <a:rPr lang="ru-RU" sz="4000" dirty="0" smtClean="0">
                <a:solidFill>
                  <a:srgbClr val="00B05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/>
            </a:r>
            <a:br>
              <a:rPr lang="ru-RU" sz="4000" dirty="0" smtClean="0">
                <a:solidFill>
                  <a:srgbClr val="00B05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>             ЭКОЛОГИЯ И МЫ……..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4437112"/>
            <a:ext cx="6172200" cy="1368152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rgbClr val="00B050"/>
                </a:solidFill>
              </a:rPr>
              <a:t>Подготовил: учитель географии, ВКК,           МКОУ Копанищенской ООШ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Семченко А.Н.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3928" y="609329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B050"/>
                </a:solidFill>
              </a:rPr>
              <a:t>1 сентября 2020</a:t>
            </a: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62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632848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СВАЛКА В ЛЕСУ 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172200" cy="4032448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39" y="1268760"/>
            <a:ext cx="7560839" cy="46805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9752" y="6192251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66"/>
                </a:solidFill>
              </a:rPr>
              <a:t>Это хорошо или плохо?</a:t>
            </a:r>
            <a:endParaRPr lang="ru-RU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1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08912" cy="864096"/>
          </a:xfrm>
        </p:spPr>
        <p:txBody>
          <a:bodyPr/>
          <a:lstStyle/>
          <a:p>
            <a:r>
              <a:rPr lang="ru-RU" sz="4000" dirty="0" smtClean="0">
                <a:solidFill>
                  <a:srgbClr val="00B050"/>
                </a:solidFill>
              </a:rPr>
              <a:t>СВАЛКА В ЛЕСУ </a:t>
            </a:r>
            <a:r>
              <a:rPr lang="ru-RU" sz="4000" dirty="0" smtClean="0">
                <a:solidFill>
                  <a:srgbClr val="FF0000"/>
                </a:solidFill>
              </a:rPr>
              <a:t>ЗАПРЕЩЕНА</a:t>
            </a:r>
            <a:r>
              <a:rPr lang="ru-RU" sz="4000" dirty="0" smtClean="0">
                <a:solidFill>
                  <a:srgbClr val="00B050"/>
                </a:solidFill>
              </a:rPr>
              <a:t>:</a:t>
            </a:r>
            <a:endParaRPr lang="ru-RU" sz="4000" dirty="0">
              <a:solidFill>
                <a:srgbClr val="00B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72817"/>
            <a:ext cx="2821577" cy="45365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19623" y="2276872"/>
            <a:ext cx="43204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00FF00"/>
                </a:solidFill>
              </a:rPr>
              <a:t>ЛЕС –  </a:t>
            </a:r>
          </a:p>
          <a:p>
            <a:pPr algn="ctr"/>
            <a:endParaRPr lang="ru-RU" sz="4000" dirty="0">
              <a:solidFill>
                <a:srgbClr val="00FF00"/>
              </a:solidFill>
            </a:endParaRPr>
          </a:p>
          <a:p>
            <a:pPr algn="ctr"/>
            <a:r>
              <a:rPr lang="ru-RU" sz="4000" dirty="0" smtClean="0">
                <a:solidFill>
                  <a:srgbClr val="00FF00"/>
                </a:solidFill>
              </a:rPr>
              <a:t>НАКОПИТЕЛЬ</a:t>
            </a:r>
          </a:p>
          <a:p>
            <a:pPr algn="ctr"/>
            <a:endParaRPr lang="ru-RU" sz="4000" dirty="0">
              <a:solidFill>
                <a:srgbClr val="00FF00"/>
              </a:solidFill>
            </a:endParaRPr>
          </a:p>
          <a:p>
            <a:pPr algn="ctr"/>
            <a:r>
              <a:rPr lang="ru-RU" sz="4000" dirty="0" smtClean="0">
                <a:solidFill>
                  <a:srgbClr val="00FF00"/>
                </a:solidFill>
              </a:rPr>
              <a:t> ВЕЩЕСТВ</a:t>
            </a:r>
          </a:p>
        </p:txBody>
      </p:sp>
    </p:spTree>
    <p:extLst>
      <p:ext uri="{BB962C8B-B14F-4D97-AF65-F5344CB8AC3E}">
        <p14:creationId xmlns:p14="http://schemas.microsoft.com/office/powerpoint/2010/main" val="3228103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08912" cy="864096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00B050"/>
                </a:solidFill>
              </a:rPr>
              <a:t>ЧИСТЫЙ ЛЕС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5" name="Блок-схема: извлечение 4"/>
          <p:cNvSpPr/>
          <p:nvPr/>
        </p:nvSpPr>
        <p:spPr>
          <a:xfrm>
            <a:off x="827584" y="2060848"/>
            <a:ext cx="936104" cy="1224136"/>
          </a:xfrm>
          <a:prstGeom prst="flowChartExtract">
            <a:avLst/>
          </a:prstGeom>
          <a:solidFill>
            <a:srgbClr val="FF0066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3717032"/>
            <a:ext cx="288032" cy="12961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Хорда 6"/>
          <p:cNvSpPr/>
          <p:nvPr/>
        </p:nvSpPr>
        <p:spPr>
          <a:xfrm rot="6767620">
            <a:off x="2710821" y="3048480"/>
            <a:ext cx="986054" cy="1008845"/>
          </a:xfrm>
          <a:prstGeom prst="chord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ыноска-облако 7"/>
          <p:cNvSpPr/>
          <p:nvPr/>
        </p:nvSpPr>
        <p:spPr>
          <a:xfrm>
            <a:off x="4283968" y="3688986"/>
            <a:ext cx="1944216" cy="1368152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8779000">
            <a:off x="7135442" y="2358105"/>
            <a:ext cx="899391" cy="902951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907704" y="1529208"/>
            <a:ext cx="1296144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3491880" y="1509936"/>
            <a:ext cx="576064" cy="11629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932040" y="1484106"/>
            <a:ext cx="216024" cy="19622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580112" y="1509936"/>
            <a:ext cx="1512168" cy="6673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6228184" y="2465236"/>
            <a:ext cx="720079" cy="43772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611560" y="15292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ЯГОДЫ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95736" y="257834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ГРИБЫ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83968" y="3347700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 ГАЗ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88223" y="1545619"/>
            <a:ext cx="2412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ВОДА И ПОЧВА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0796" y="3347700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Какие -?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27587" y="5057138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Какие -?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08004" y="5373216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Какой - 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30260" y="3552902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Какие -?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81202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08912" cy="864096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ГРЯЗНЫЙ ЛЕС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Блок-схема: извлечение 4"/>
          <p:cNvSpPr/>
          <p:nvPr/>
        </p:nvSpPr>
        <p:spPr>
          <a:xfrm>
            <a:off x="827584" y="2060848"/>
            <a:ext cx="936104" cy="1224136"/>
          </a:xfrm>
          <a:prstGeom prst="flowChartExtra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ыноска-облако 7"/>
          <p:cNvSpPr/>
          <p:nvPr/>
        </p:nvSpPr>
        <p:spPr>
          <a:xfrm>
            <a:off x="4283968" y="3688986"/>
            <a:ext cx="1944216" cy="1368152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907704" y="1529208"/>
            <a:ext cx="1296144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3491880" y="1509936"/>
            <a:ext cx="576064" cy="11629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932040" y="1484106"/>
            <a:ext cx="108012" cy="15581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580112" y="1509936"/>
            <a:ext cx="1512168" cy="6673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11560" y="1407119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МУСОР 1000 ЛЕТ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75756" y="267291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БОЛЕЗНИ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17417" y="320130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ГАЗ ВРЕДНЫЙ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82833" y="1545619"/>
            <a:ext cx="1505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ПОЖАРЫ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4149" y="3317208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Какой - 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32240" y="3552902"/>
            <a:ext cx="2016224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Почему чаще -?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3" name="Плюс 2"/>
          <p:cNvSpPr/>
          <p:nvPr/>
        </p:nvSpPr>
        <p:spPr>
          <a:xfrm>
            <a:off x="2843808" y="3347700"/>
            <a:ext cx="936104" cy="1025362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2252341" y="4476232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Какие -?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4641" y="5301208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Какой -?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15" name="Пятно 1 14"/>
          <p:cNvSpPr/>
          <p:nvPr/>
        </p:nvSpPr>
        <p:spPr>
          <a:xfrm>
            <a:off x="7236296" y="2091426"/>
            <a:ext cx="1152128" cy="950822"/>
          </a:xfrm>
          <a:prstGeom prst="irregularSeal1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48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284984"/>
            <a:ext cx="4176464" cy="936104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00B050"/>
                </a:solidFill>
              </a:rPr>
              <a:t>ЧИСТЫЙ ЛЕС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4716016" y="3284984"/>
            <a:ext cx="4176464" cy="93610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000" dirty="0" smtClean="0">
                <a:solidFill>
                  <a:srgbClr val="00B050"/>
                </a:solidFill>
              </a:rPr>
              <a:t>ГРЯЗНЫЙ ЛЕС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2460" y="1268760"/>
            <a:ext cx="7039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УЧЕНИКИ 5-ГО КЛАССА ВЫБИРАЮТ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415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284984"/>
            <a:ext cx="8064896" cy="1296144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ru-RU" sz="7200" dirty="0" smtClean="0">
                <a:solidFill>
                  <a:srgbClr val="00B050"/>
                </a:solidFill>
              </a:rPr>
              <a:t>ЧИСТЫЙ ЛЕС</a:t>
            </a:r>
            <a:endParaRPr lang="ru-RU" sz="7200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2460" y="836712"/>
            <a:ext cx="7039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УЧЕНИКИ 5-ГО КЛАССА ВЫБИРАЮТ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Улыбающееся лицо 3"/>
          <p:cNvSpPr/>
          <p:nvPr/>
        </p:nvSpPr>
        <p:spPr>
          <a:xfrm rot="2520748">
            <a:off x="1763688" y="1988840"/>
            <a:ext cx="1080120" cy="1016496"/>
          </a:xfrm>
          <a:prstGeom prst="smileyFac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3635896" y="1791980"/>
            <a:ext cx="1080120" cy="1348988"/>
          </a:xfrm>
          <a:prstGeom prst="smileyFac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 rot="20115097">
            <a:off x="5851498" y="2016803"/>
            <a:ext cx="1285347" cy="962957"/>
          </a:xfrm>
          <a:prstGeom prst="smileyFac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03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632848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СВАЛКА В ПОЙМЕ РЕКИ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172200" cy="4032448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339752" y="6192251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66"/>
                </a:solidFill>
              </a:rPr>
              <a:t>Это хорошо или плохо</a:t>
            </a:r>
            <a:r>
              <a:rPr lang="ru-RU" dirty="0" smtClean="0">
                <a:solidFill>
                  <a:srgbClr val="FF0066"/>
                </a:solidFill>
              </a:rPr>
              <a:t>? Почему?</a:t>
            </a:r>
            <a:endParaRPr lang="ru-RU" dirty="0">
              <a:solidFill>
                <a:srgbClr val="FF00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8168909" cy="4595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4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08912" cy="864096"/>
          </a:xfrm>
        </p:spPr>
        <p:txBody>
          <a:bodyPr/>
          <a:lstStyle/>
          <a:p>
            <a:r>
              <a:rPr lang="ru-RU" sz="3200" dirty="0" smtClean="0">
                <a:solidFill>
                  <a:srgbClr val="00B050"/>
                </a:solidFill>
              </a:rPr>
              <a:t>СВАЛКА В ПОЙМЕ РЕКИ </a:t>
            </a:r>
            <a:r>
              <a:rPr lang="ru-RU" sz="3200" dirty="0" smtClean="0">
                <a:solidFill>
                  <a:srgbClr val="FF0000"/>
                </a:solidFill>
              </a:rPr>
              <a:t>ЗАПРЕЩЕНА</a:t>
            </a:r>
            <a:r>
              <a:rPr lang="ru-RU" sz="3200" dirty="0" smtClean="0">
                <a:solidFill>
                  <a:srgbClr val="00B050"/>
                </a:solidFill>
              </a:rPr>
              <a:t>: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5" y="2204864"/>
            <a:ext cx="2767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FF00"/>
                </a:solidFill>
              </a:rPr>
              <a:t>Во время половодья вода попадает  в реку в которой купаются дети!!!</a:t>
            </a:r>
            <a:endParaRPr lang="ru-RU" dirty="0" smtClean="0">
              <a:solidFill>
                <a:srgbClr val="00FF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5016137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32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08912" cy="864096"/>
          </a:xfrm>
        </p:spPr>
        <p:txBody>
          <a:bodyPr/>
          <a:lstStyle/>
          <a:p>
            <a:r>
              <a:rPr lang="ru-RU" sz="3200" dirty="0" smtClean="0">
                <a:solidFill>
                  <a:srgbClr val="00B050"/>
                </a:solidFill>
              </a:rPr>
              <a:t>СВАЛКА В ПОЙМЕ РЕКИ </a:t>
            </a:r>
            <a:r>
              <a:rPr lang="ru-RU" sz="3200" dirty="0" smtClean="0">
                <a:solidFill>
                  <a:srgbClr val="FF0000"/>
                </a:solidFill>
              </a:rPr>
              <a:t>ЗАПРЕЩЕНА</a:t>
            </a:r>
            <a:r>
              <a:rPr lang="ru-RU" sz="3200" dirty="0" smtClean="0">
                <a:solidFill>
                  <a:srgbClr val="00B050"/>
                </a:solidFill>
              </a:rPr>
              <a:t>: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2348880"/>
            <a:ext cx="6336704" cy="331236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1403648" y="4149080"/>
            <a:ext cx="5843313" cy="1391911"/>
          </a:xfrm>
          <a:custGeom>
            <a:avLst/>
            <a:gdLst>
              <a:gd name="connsiteX0" fmla="*/ 0 w 5732060"/>
              <a:gd name="connsiteY0" fmla="*/ 24257 h 1279851"/>
              <a:gd name="connsiteX1" fmla="*/ 614150 w 5732060"/>
              <a:gd name="connsiteY1" fmla="*/ 24257 h 1279851"/>
              <a:gd name="connsiteX2" fmla="*/ 696036 w 5732060"/>
              <a:gd name="connsiteY2" fmla="*/ 78848 h 1279851"/>
              <a:gd name="connsiteX3" fmla="*/ 750627 w 5732060"/>
              <a:gd name="connsiteY3" fmla="*/ 106144 h 1279851"/>
              <a:gd name="connsiteX4" fmla="*/ 832514 w 5732060"/>
              <a:gd name="connsiteY4" fmla="*/ 188030 h 1279851"/>
              <a:gd name="connsiteX5" fmla="*/ 914400 w 5732060"/>
              <a:gd name="connsiteY5" fmla="*/ 242621 h 1279851"/>
              <a:gd name="connsiteX6" fmla="*/ 968992 w 5732060"/>
              <a:gd name="connsiteY6" fmla="*/ 324508 h 1279851"/>
              <a:gd name="connsiteX7" fmla="*/ 1009935 w 5732060"/>
              <a:gd name="connsiteY7" fmla="*/ 365451 h 1279851"/>
              <a:gd name="connsiteX8" fmla="*/ 1105469 w 5732060"/>
              <a:gd name="connsiteY8" fmla="*/ 501929 h 1279851"/>
              <a:gd name="connsiteX9" fmla="*/ 1146412 w 5732060"/>
              <a:gd name="connsiteY9" fmla="*/ 515576 h 1279851"/>
              <a:gd name="connsiteX10" fmla="*/ 1364777 w 5732060"/>
              <a:gd name="connsiteY10" fmla="*/ 611111 h 1279851"/>
              <a:gd name="connsiteX11" fmla="*/ 1405720 w 5732060"/>
              <a:gd name="connsiteY11" fmla="*/ 638406 h 1279851"/>
              <a:gd name="connsiteX12" fmla="*/ 1460311 w 5732060"/>
              <a:gd name="connsiteY12" fmla="*/ 652054 h 1279851"/>
              <a:gd name="connsiteX13" fmla="*/ 1542198 w 5732060"/>
              <a:gd name="connsiteY13" fmla="*/ 679350 h 1279851"/>
              <a:gd name="connsiteX14" fmla="*/ 1583141 w 5732060"/>
              <a:gd name="connsiteY14" fmla="*/ 692997 h 1279851"/>
              <a:gd name="connsiteX15" fmla="*/ 1651380 w 5732060"/>
              <a:gd name="connsiteY15" fmla="*/ 706645 h 1279851"/>
              <a:gd name="connsiteX16" fmla="*/ 1692323 w 5732060"/>
              <a:gd name="connsiteY16" fmla="*/ 720293 h 1279851"/>
              <a:gd name="connsiteX17" fmla="*/ 1760562 w 5732060"/>
              <a:gd name="connsiteY17" fmla="*/ 733941 h 1279851"/>
              <a:gd name="connsiteX18" fmla="*/ 1842448 w 5732060"/>
              <a:gd name="connsiteY18" fmla="*/ 761236 h 1279851"/>
              <a:gd name="connsiteX19" fmla="*/ 2033517 w 5732060"/>
              <a:gd name="connsiteY19" fmla="*/ 802179 h 1279851"/>
              <a:gd name="connsiteX20" fmla="*/ 2197290 w 5732060"/>
              <a:gd name="connsiteY20" fmla="*/ 829475 h 1279851"/>
              <a:gd name="connsiteX21" fmla="*/ 2306472 w 5732060"/>
              <a:gd name="connsiteY21" fmla="*/ 856770 h 1279851"/>
              <a:gd name="connsiteX22" fmla="*/ 2361063 w 5732060"/>
              <a:gd name="connsiteY22" fmla="*/ 870418 h 1279851"/>
              <a:gd name="connsiteX23" fmla="*/ 2511189 w 5732060"/>
              <a:gd name="connsiteY23" fmla="*/ 911361 h 1279851"/>
              <a:gd name="connsiteX24" fmla="*/ 2866030 w 5732060"/>
              <a:gd name="connsiteY24" fmla="*/ 938657 h 1279851"/>
              <a:gd name="connsiteX25" fmla="*/ 3098042 w 5732060"/>
              <a:gd name="connsiteY25" fmla="*/ 965953 h 1279851"/>
              <a:gd name="connsiteX26" fmla="*/ 3152633 w 5732060"/>
              <a:gd name="connsiteY26" fmla="*/ 979600 h 1279851"/>
              <a:gd name="connsiteX27" fmla="*/ 3357350 w 5732060"/>
              <a:gd name="connsiteY27" fmla="*/ 993248 h 1279851"/>
              <a:gd name="connsiteX28" fmla="*/ 3425589 w 5732060"/>
              <a:gd name="connsiteY28" fmla="*/ 1006896 h 1279851"/>
              <a:gd name="connsiteX29" fmla="*/ 4203511 w 5732060"/>
              <a:gd name="connsiteY29" fmla="*/ 1034191 h 1279851"/>
              <a:gd name="connsiteX30" fmla="*/ 4244454 w 5732060"/>
              <a:gd name="connsiteY30" fmla="*/ 1061487 h 1279851"/>
              <a:gd name="connsiteX31" fmla="*/ 4367284 w 5732060"/>
              <a:gd name="connsiteY31" fmla="*/ 1170669 h 1279851"/>
              <a:gd name="connsiteX32" fmla="*/ 4394580 w 5732060"/>
              <a:gd name="connsiteY32" fmla="*/ 1211612 h 1279851"/>
              <a:gd name="connsiteX33" fmla="*/ 4476466 w 5732060"/>
              <a:gd name="connsiteY33" fmla="*/ 1238908 h 1279851"/>
              <a:gd name="connsiteX34" fmla="*/ 4517409 w 5732060"/>
              <a:gd name="connsiteY34" fmla="*/ 1252556 h 1279851"/>
              <a:gd name="connsiteX35" fmla="*/ 4558353 w 5732060"/>
              <a:gd name="connsiteY35" fmla="*/ 1266203 h 1279851"/>
              <a:gd name="connsiteX36" fmla="*/ 4599296 w 5732060"/>
              <a:gd name="connsiteY36" fmla="*/ 1279851 h 1279851"/>
              <a:gd name="connsiteX37" fmla="*/ 4763069 w 5732060"/>
              <a:gd name="connsiteY37" fmla="*/ 1266203 h 1279851"/>
              <a:gd name="connsiteX38" fmla="*/ 4831308 w 5732060"/>
              <a:gd name="connsiteY38" fmla="*/ 1252556 h 1279851"/>
              <a:gd name="connsiteX39" fmla="*/ 4926842 w 5732060"/>
              <a:gd name="connsiteY39" fmla="*/ 1197964 h 1279851"/>
              <a:gd name="connsiteX40" fmla="*/ 4967786 w 5732060"/>
              <a:gd name="connsiteY40" fmla="*/ 1184317 h 1279851"/>
              <a:gd name="connsiteX41" fmla="*/ 5063320 w 5732060"/>
              <a:gd name="connsiteY41" fmla="*/ 1116078 h 1279851"/>
              <a:gd name="connsiteX42" fmla="*/ 5104263 w 5732060"/>
              <a:gd name="connsiteY42" fmla="*/ 1102430 h 1279851"/>
              <a:gd name="connsiteX43" fmla="*/ 5240741 w 5732060"/>
              <a:gd name="connsiteY43" fmla="*/ 1075135 h 1279851"/>
              <a:gd name="connsiteX44" fmla="*/ 5295332 w 5732060"/>
              <a:gd name="connsiteY44" fmla="*/ 1061487 h 1279851"/>
              <a:gd name="connsiteX45" fmla="*/ 5732060 w 5732060"/>
              <a:gd name="connsiteY45" fmla="*/ 1047839 h 1279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732060" h="1279851">
                <a:moveTo>
                  <a:pt x="0" y="24257"/>
                </a:moveTo>
                <a:cubicBezTo>
                  <a:pt x="232570" y="-1584"/>
                  <a:pt x="292812" y="-13998"/>
                  <a:pt x="614150" y="24257"/>
                </a:cubicBezTo>
                <a:cubicBezTo>
                  <a:pt x="646725" y="28135"/>
                  <a:pt x="668741" y="60651"/>
                  <a:pt x="696036" y="78848"/>
                </a:cubicBezTo>
                <a:cubicBezTo>
                  <a:pt x="712964" y="90133"/>
                  <a:pt x="734740" y="93435"/>
                  <a:pt x="750627" y="106144"/>
                </a:cubicBezTo>
                <a:cubicBezTo>
                  <a:pt x="780770" y="130258"/>
                  <a:pt x="800396" y="166618"/>
                  <a:pt x="832514" y="188030"/>
                </a:cubicBezTo>
                <a:lnTo>
                  <a:pt x="914400" y="242621"/>
                </a:lnTo>
                <a:cubicBezTo>
                  <a:pt x="932597" y="269917"/>
                  <a:pt x="948851" y="298613"/>
                  <a:pt x="968992" y="324508"/>
                </a:cubicBezTo>
                <a:cubicBezTo>
                  <a:pt x="980842" y="339743"/>
                  <a:pt x="1000359" y="348693"/>
                  <a:pt x="1009935" y="365451"/>
                </a:cubicBezTo>
                <a:cubicBezTo>
                  <a:pt x="1101976" y="526523"/>
                  <a:pt x="868256" y="264713"/>
                  <a:pt x="1105469" y="501929"/>
                </a:cubicBezTo>
                <a:cubicBezTo>
                  <a:pt x="1115641" y="512101"/>
                  <a:pt x="1133154" y="509993"/>
                  <a:pt x="1146412" y="515576"/>
                </a:cubicBezTo>
                <a:cubicBezTo>
                  <a:pt x="1219636" y="546407"/>
                  <a:pt x="1292975" y="577100"/>
                  <a:pt x="1364777" y="611111"/>
                </a:cubicBezTo>
                <a:cubicBezTo>
                  <a:pt x="1379600" y="618133"/>
                  <a:pt x="1390644" y="631945"/>
                  <a:pt x="1405720" y="638406"/>
                </a:cubicBezTo>
                <a:cubicBezTo>
                  <a:pt x="1422960" y="645795"/>
                  <a:pt x="1442345" y="646664"/>
                  <a:pt x="1460311" y="652054"/>
                </a:cubicBezTo>
                <a:cubicBezTo>
                  <a:pt x="1487870" y="660322"/>
                  <a:pt x="1514902" y="670252"/>
                  <a:pt x="1542198" y="679350"/>
                </a:cubicBezTo>
                <a:lnTo>
                  <a:pt x="1583141" y="692997"/>
                </a:lnTo>
                <a:cubicBezTo>
                  <a:pt x="1605148" y="700332"/>
                  <a:pt x="1628876" y="701019"/>
                  <a:pt x="1651380" y="706645"/>
                </a:cubicBezTo>
                <a:cubicBezTo>
                  <a:pt x="1665336" y="710134"/>
                  <a:pt x="1678367" y="716804"/>
                  <a:pt x="1692323" y="720293"/>
                </a:cubicBezTo>
                <a:cubicBezTo>
                  <a:pt x="1714827" y="725919"/>
                  <a:pt x="1738183" y="727838"/>
                  <a:pt x="1760562" y="733941"/>
                </a:cubicBezTo>
                <a:cubicBezTo>
                  <a:pt x="1788320" y="741511"/>
                  <a:pt x="1814361" y="754994"/>
                  <a:pt x="1842448" y="761236"/>
                </a:cubicBezTo>
                <a:cubicBezTo>
                  <a:pt x="1886280" y="770977"/>
                  <a:pt x="1980365" y="792799"/>
                  <a:pt x="2033517" y="802179"/>
                </a:cubicBezTo>
                <a:cubicBezTo>
                  <a:pt x="2088019" y="811797"/>
                  <a:pt x="2143021" y="818621"/>
                  <a:pt x="2197290" y="829475"/>
                </a:cubicBezTo>
                <a:cubicBezTo>
                  <a:pt x="2234076" y="836832"/>
                  <a:pt x="2270078" y="847672"/>
                  <a:pt x="2306472" y="856770"/>
                </a:cubicBezTo>
                <a:cubicBezTo>
                  <a:pt x="2324669" y="861319"/>
                  <a:pt x="2343269" y="864486"/>
                  <a:pt x="2361063" y="870418"/>
                </a:cubicBezTo>
                <a:cubicBezTo>
                  <a:pt x="2429073" y="893088"/>
                  <a:pt x="2443666" y="901715"/>
                  <a:pt x="2511189" y="911361"/>
                </a:cubicBezTo>
                <a:cubicBezTo>
                  <a:pt x="2635534" y="929124"/>
                  <a:pt x="2734843" y="930940"/>
                  <a:pt x="2866030" y="938657"/>
                </a:cubicBezTo>
                <a:cubicBezTo>
                  <a:pt x="2975813" y="975251"/>
                  <a:pt x="2855946" y="939054"/>
                  <a:pt x="3098042" y="965953"/>
                </a:cubicBezTo>
                <a:cubicBezTo>
                  <a:pt x="3116684" y="968024"/>
                  <a:pt x="3133979" y="977636"/>
                  <a:pt x="3152633" y="979600"/>
                </a:cubicBezTo>
                <a:cubicBezTo>
                  <a:pt x="3220648" y="986759"/>
                  <a:pt x="3289111" y="988699"/>
                  <a:pt x="3357350" y="993248"/>
                </a:cubicBezTo>
                <a:cubicBezTo>
                  <a:pt x="3380096" y="997797"/>
                  <a:pt x="3402406" y="1006110"/>
                  <a:pt x="3425589" y="1006896"/>
                </a:cubicBezTo>
                <a:cubicBezTo>
                  <a:pt x="4215546" y="1033675"/>
                  <a:pt x="3927214" y="942096"/>
                  <a:pt x="4203511" y="1034191"/>
                </a:cubicBezTo>
                <a:cubicBezTo>
                  <a:pt x="4217159" y="1043290"/>
                  <a:pt x="4232195" y="1050590"/>
                  <a:pt x="4244454" y="1061487"/>
                </a:cubicBezTo>
                <a:cubicBezTo>
                  <a:pt x="4384682" y="1186133"/>
                  <a:pt x="4274361" y="1108719"/>
                  <a:pt x="4367284" y="1170669"/>
                </a:cubicBezTo>
                <a:cubicBezTo>
                  <a:pt x="4376383" y="1184317"/>
                  <a:pt x="4380671" y="1202919"/>
                  <a:pt x="4394580" y="1211612"/>
                </a:cubicBezTo>
                <a:cubicBezTo>
                  <a:pt x="4418978" y="1226861"/>
                  <a:pt x="4449171" y="1229809"/>
                  <a:pt x="4476466" y="1238908"/>
                </a:cubicBezTo>
                <a:lnTo>
                  <a:pt x="4517409" y="1252556"/>
                </a:lnTo>
                <a:lnTo>
                  <a:pt x="4558353" y="1266203"/>
                </a:lnTo>
                <a:lnTo>
                  <a:pt x="4599296" y="1279851"/>
                </a:lnTo>
                <a:cubicBezTo>
                  <a:pt x="4653887" y="1275302"/>
                  <a:pt x="4708664" y="1272603"/>
                  <a:pt x="4763069" y="1266203"/>
                </a:cubicBezTo>
                <a:cubicBezTo>
                  <a:pt x="4786107" y="1263493"/>
                  <a:pt x="4809896" y="1261478"/>
                  <a:pt x="4831308" y="1252556"/>
                </a:cubicBezTo>
                <a:cubicBezTo>
                  <a:pt x="4865164" y="1238449"/>
                  <a:pt x="4894037" y="1214367"/>
                  <a:pt x="4926842" y="1197964"/>
                </a:cubicBezTo>
                <a:cubicBezTo>
                  <a:pt x="4939709" y="1191530"/>
                  <a:pt x="4954138" y="1188866"/>
                  <a:pt x="4967786" y="1184317"/>
                </a:cubicBezTo>
                <a:cubicBezTo>
                  <a:pt x="4980155" y="1175040"/>
                  <a:pt x="5043359" y="1126058"/>
                  <a:pt x="5063320" y="1116078"/>
                </a:cubicBezTo>
                <a:cubicBezTo>
                  <a:pt x="5076187" y="1109644"/>
                  <a:pt x="5090245" y="1105665"/>
                  <a:pt x="5104263" y="1102430"/>
                </a:cubicBezTo>
                <a:cubicBezTo>
                  <a:pt x="5149468" y="1091998"/>
                  <a:pt x="5195248" y="1084233"/>
                  <a:pt x="5240741" y="1075135"/>
                </a:cubicBezTo>
                <a:cubicBezTo>
                  <a:pt x="5259134" y="1071457"/>
                  <a:pt x="5276604" y="1062527"/>
                  <a:pt x="5295332" y="1061487"/>
                </a:cubicBezTo>
                <a:cubicBezTo>
                  <a:pt x="5440755" y="1053408"/>
                  <a:pt x="5732060" y="1047839"/>
                  <a:pt x="5732060" y="1047839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Хорда 6"/>
          <p:cNvSpPr/>
          <p:nvPr/>
        </p:nvSpPr>
        <p:spPr>
          <a:xfrm rot="17556856">
            <a:off x="5981134" y="5259321"/>
            <a:ext cx="238472" cy="451270"/>
          </a:xfrm>
          <a:prstGeom prst="chord">
            <a:avLst>
              <a:gd name="adj1" fmla="val 2700000"/>
              <a:gd name="adj2" fmla="val 158454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347864" y="4845035"/>
            <a:ext cx="403244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Блок-схема: извлечение 9"/>
          <p:cNvSpPr/>
          <p:nvPr/>
        </p:nvSpPr>
        <p:spPr>
          <a:xfrm>
            <a:off x="2699792" y="4581128"/>
            <a:ext cx="144016" cy="144016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извлечение 10"/>
          <p:cNvSpPr/>
          <p:nvPr/>
        </p:nvSpPr>
        <p:spPr>
          <a:xfrm>
            <a:off x="2852192" y="4733528"/>
            <a:ext cx="144016" cy="144016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извлечение 11"/>
          <p:cNvSpPr/>
          <p:nvPr/>
        </p:nvSpPr>
        <p:spPr>
          <a:xfrm>
            <a:off x="3095977" y="4776775"/>
            <a:ext cx="144016" cy="144016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извлечение 12"/>
          <p:cNvSpPr/>
          <p:nvPr/>
        </p:nvSpPr>
        <p:spPr>
          <a:xfrm>
            <a:off x="2932584" y="4505315"/>
            <a:ext cx="144016" cy="144016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извлечение 13"/>
          <p:cNvSpPr/>
          <p:nvPr/>
        </p:nvSpPr>
        <p:spPr>
          <a:xfrm>
            <a:off x="3175779" y="4589512"/>
            <a:ext cx="144016" cy="144016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411760" y="41490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СВАЛКА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67944" y="445311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УРОВЕНЬ ПОЛОВОДЬЯ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16607669">
            <a:off x="4581882" y="4869335"/>
            <a:ext cx="576064" cy="504056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3779912" y="4877544"/>
            <a:ext cx="740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ЯДЫ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Улыбающееся лицо 18"/>
          <p:cNvSpPr/>
          <p:nvPr/>
        </p:nvSpPr>
        <p:spPr>
          <a:xfrm>
            <a:off x="6311320" y="5168280"/>
            <a:ext cx="265721" cy="307347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лыбающееся лицо 19"/>
          <p:cNvSpPr/>
          <p:nvPr/>
        </p:nvSpPr>
        <p:spPr>
          <a:xfrm>
            <a:off x="5693833" y="5132390"/>
            <a:ext cx="304800" cy="3048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лыбающееся лицо 20"/>
          <p:cNvSpPr/>
          <p:nvPr/>
        </p:nvSpPr>
        <p:spPr>
          <a:xfrm>
            <a:off x="6100370" y="5179513"/>
            <a:ext cx="217923" cy="227983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154250" y="4920791"/>
            <a:ext cx="20927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УЧЕНИКИ 5 – ГО КЛАССА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93833" y="5681787"/>
            <a:ext cx="883208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     РЕКА</a:t>
            </a:r>
            <a:endParaRPr lang="ru-RU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34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284984"/>
            <a:ext cx="4176464" cy="936104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  <a:t>ЧИСТУЮ РЕКУ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4572013" y="3284984"/>
            <a:ext cx="4320467" cy="93610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ГРЯЗНУЮ РЕКУ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2460" y="1268760"/>
            <a:ext cx="7039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УЧЕНИКИ 5-ГО КЛАССА ВЫБИРАЮТ</a:t>
            </a:r>
            <a:endParaRPr lang="ru-RU" sz="2800" b="1" cap="all" dirty="0">
              <a:ln w="9000" cmpd="sng">
                <a:solidFill>
                  <a:srgbClr val="4A66AC">
                    <a:shade val="50000"/>
                    <a:satMod val="120000"/>
                  </a:srgbClr>
                </a:solidFill>
                <a:prstDash val="solid"/>
              </a:ln>
              <a:solidFill>
                <a:srgbClr val="00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842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284984"/>
            <a:ext cx="8064896" cy="1296144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ru-RU" sz="7200" dirty="0" smtClean="0">
                <a:solidFill>
                  <a:schemeClr val="tx2">
                    <a:lumMod val="50000"/>
                  </a:schemeClr>
                </a:solidFill>
              </a:rPr>
              <a:t>ЧИСТУЮ  РЕКУ</a:t>
            </a:r>
            <a:endParaRPr lang="ru-RU" sz="7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2460" y="836712"/>
            <a:ext cx="7039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УЧЕНИКИ 5-ГО КЛАССА ВЫБИРАЮТ</a:t>
            </a:r>
            <a:endParaRPr lang="ru-RU" sz="2800" b="1" cap="all" dirty="0">
              <a:ln w="9000" cmpd="sng">
                <a:solidFill>
                  <a:srgbClr val="4A66AC">
                    <a:shade val="50000"/>
                    <a:satMod val="120000"/>
                  </a:srgbClr>
                </a:solidFill>
                <a:prstDash val="solid"/>
              </a:ln>
              <a:solidFill>
                <a:srgbClr val="00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Улыбающееся лицо 3"/>
          <p:cNvSpPr/>
          <p:nvPr/>
        </p:nvSpPr>
        <p:spPr>
          <a:xfrm rot="2520748">
            <a:off x="1763688" y="1988840"/>
            <a:ext cx="1080120" cy="10164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Улыбающееся лицо 5"/>
          <p:cNvSpPr/>
          <p:nvPr/>
        </p:nvSpPr>
        <p:spPr>
          <a:xfrm rot="2413326">
            <a:off x="3635896" y="1791980"/>
            <a:ext cx="1080120" cy="1348988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Улыбающееся лицо 6"/>
          <p:cNvSpPr/>
          <p:nvPr/>
        </p:nvSpPr>
        <p:spPr>
          <a:xfrm rot="2347621">
            <a:off x="5851498" y="2016803"/>
            <a:ext cx="1285347" cy="962957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91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992888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ГОРИТ МУСОРКА У СЕЛА КОРОТОЯК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172200" cy="4032448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339752" y="6192251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66"/>
                </a:solidFill>
              </a:rPr>
              <a:t>Это хорошо или плохо</a:t>
            </a:r>
            <a:r>
              <a:rPr lang="ru-RU" dirty="0" smtClean="0">
                <a:solidFill>
                  <a:srgbClr val="FF0066"/>
                </a:solidFill>
              </a:rPr>
              <a:t>? ПОЧЕМУ ?</a:t>
            </a:r>
            <a:endParaRPr lang="ru-RU" dirty="0">
              <a:solidFill>
                <a:srgbClr val="FF0066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064894" cy="45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72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992888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ГОРИТ МУСОРКА У СЕЛА КОРОТОЯК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172200" cy="4032448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064894" cy="4536503"/>
          </a:xfrm>
          <a:prstGeom prst="rect">
            <a:avLst/>
          </a:prstGeom>
        </p:spPr>
      </p:pic>
      <p:sp>
        <p:nvSpPr>
          <p:cNvPr id="3" name="Стрелка вниз 2"/>
          <p:cNvSpPr/>
          <p:nvPr/>
        </p:nvSpPr>
        <p:spPr>
          <a:xfrm>
            <a:off x="7308304" y="3068960"/>
            <a:ext cx="432048" cy="79208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6200000">
            <a:off x="3491880" y="2960947"/>
            <a:ext cx="432048" cy="79208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788024" y="314096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БОЛЕЕ 10 КМ.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23928" y="4077072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ЗАГРЯЗНЕНИЕ И ОТРАВЛЕНИЕ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 rot="16200000">
            <a:off x="1214018" y="5255912"/>
            <a:ext cx="432048" cy="79208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35696" y="543593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- ДВИЖЕНИЕ ВОЗДУХА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39752" y="6192251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66"/>
                </a:solidFill>
              </a:rPr>
              <a:t>Можно ли поджигать свалки ?</a:t>
            </a:r>
            <a:endParaRPr lang="ru-RU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08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992888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У куда же девать мусор - ?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172200" cy="4032448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58" y="1628800"/>
            <a:ext cx="7808865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55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На специальные п……… и в к…………...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4" name="Блок-схема: извлечение 3"/>
          <p:cNvSpPr/>
          <p:nvPr/>
        </p:nvSpPr>
        <p:spPr>
          <a:xfrm rot="10800000">
            <a:off x="5868144" y="2420888"/>
            <a:ext cx="2016224" cy="2088232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мка 5"/>
          <p:cNvSpPr/>
          <p:nvPr/>
        </p:nvSpPr>
        <p:spPr>
          <a:xfrm>
            <a:off x="1907704" y="3140968"/>
            <a:ext cx="2448272" cy="1368152"/>
          </a:xfrm>
          <a:prstGeom prst="fram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9782" y="2477462"/>
            <a:ext cx="1044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ТБО</a:t>
            </a:r>
            <a:endParaRPr lang="ru-RU" sz="2800" dirty="0"/>
          </a:p>
        </p:txBody>
      </p:sp>
      <p:sp>
        <p:nvSpPr>
          <p:cNvPr id="8" name="Блок-схема: перфолента 7"/>
          <p:cNvSpPr/>
          <p:nvPr/>
        </p:nvSpPr>
        <p:spPr>
          <a:xfrm>
            <a:off x="6588224" y="1628800"/>
            <a:ext cx="792088" cy="50405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7668344" y="1772816"/>
            <a:ext cx="14401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61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На специальные полигоны и в контейнеры.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4" name="Блок-схема: извлечение 3"/>
          <p:cNvSpPr/>
          <p:nvPr/>
        </p:nvSpPr>
        <p:spPr>
          <a:xfrm rot="10800000">
            <a:off x="5868144" y="2420888"/>
            <a:ext cx="2016224" cy="2088232"/>
          </a:xfrm>
          <a:prstGeom prst="flowChartExtra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мка 5"/>
          <p:cNvSpPr/>
          <p:nvPr/>
        </p:nvSpPr>
        <p:spPr>
          <a:xfrm>
            <a:off x="1907704" y="3140968"/>
            <a:ext cx="2448272" cy="1368152"/>
          </a:xfrm>
          <a:prstGeom prst="fram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9782" y="2477462"/>
            <a:ext cx="1044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ТБО</a:t>
            </a:r>
            <a:endParaRPr lang="ru-RU" sz="2800" dirty="0"/>
          </a:p>
        </p:txBody>
      </p:sp>
      <p:sp>
        <p:nvSpPr>
          <p:cNvPr id="8" name="Блок-схема: перфолента 7"/>
          <p:cNvSpPr/>
          <p:nvPr/>
        </p:nvSpPr>
        <p:spPr>
          <a:xfrm>
            <a:off x="6588224" y="1628800"/>
            <a:ext cx="792088" cy="50405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7668344" y="1772816"/>
            <a:ext cx="14401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738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568952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А ЕЩЕ РАЗДЕЛЬНЫЙ СБОР МУСОРА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2477462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ОРГАНИЧЕСКИЙ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4644008" y="1503948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НЕ ОРГАНИЧЕСКИЙ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475656" y="3284984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Какой - 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04148" y="2361654"/>
            <a:ext cx="1728192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Какой - 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……………..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………………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129094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568952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А ЕЩЕ РАЗДЕЛЬНЫЙ СБОР МУСОРА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2477462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ОРГАНИЧЕСКИЙ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4325554" y="980728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НЕ ОРГАНИЧЕСКИЙ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87624" y="3212976"/>
            <a:ext cx="2232248" cy="203132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ДЕРЕВО, ЛИСТЬЯ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ОЧИСТКИ: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КАРТОФЕЛЯ,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КАПУСТЫ,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ЛУКА И ДР.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52120" y="1916832"/>
            <a:ext cx="1980220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СТЕКЛО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ПЛАСТМАССА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МЕТАЛЛЫ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15542" y="4941168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ПОЧЕМУ</a:t>
            </a:r>
          </a:p>
          <a:p>
            <a:endParaRPr lang="ru-RU" dirty="0">
              <a:ln>
                <a:solidFill>
                  <a:srgbClr val="FF0000"/>
                </a:solidFill>
              </a:ln>
            </a:endParaRPr>
          </a:p>
          <a:p>
            <a:r>
              <a:rPr lang="ru-RU" dirty="0" smtClean="0">
                <a:ln>
                  <a:solidFill>
                    <a:srgbClr val="FF0000"/>
                  </a:solidFill>
                </a:ln>
              </a:rPr>
              <a:t> ТАК - ?</a:t>
            </a:r>
            <a:endParaRPr lang="ru-RU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8203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568952" cy="64807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А ЕЩЕ РАЗДЕЛЬНЫЙ СБОР МУСОРА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4569" y="1943834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ОРГАНИЧЕСКИЙ</a:t>
            </a:r>
          </a:p>
          <a:p>
            <a:r>
              <a:rPr lang="ru-RU" sz="2000" dirty="0" smtClean="0">
                <a:ln>
                  <a:solidFill>
                    <a:srgbClr val="FF0000"/>
                  </a:solidFill>
                </a:ln>
              </a:rPr>
              <a:t>(БЫСТРО  ГНИЕТ)</a:t>
            </a:r>
            <a:endParaRPr lang="ru-RU" sz="2000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8024" y="980728"/>
            <a:ext cx="378600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НЕ ОРГАНИЧЕСКИЙ </a:t>
            </a:r>
          </a:p>
          <a:p>
            <a:r>
              <a:rPr lang="ru-RU" sz="2000" dirty="0" smtClean="0"/>
              <a:t>(</a:t>
            </a:r>
            <a:r>
              <a:rPr lang="ru-RU" sz="2000" dirty="0" smtClean="0">
                <a:ln>
                  <a:solidFill>
                    <a:srgbClr val="FF0000"/>
                  </a:solidFill>
                </a:ln>
              </a:rPr>
              <a:t>МЕДЛЕННО  ГНИЕТ)</a:t>
            </a:r>
          </a:p>
          <a:p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87624" y="3140968"/>
            <a:ext cx="2232248" cy="203132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ДЕРЕВО, ЛИСТЬЯ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ОЧИСТКИ: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КАРТОФЕЛЯ,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КАПУСТЫ,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ЛУКА И ДР.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36096" y="2131852"/>
            <a:ext cx="1980220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СТЕКЛО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ПЛАСТМАССА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МЕТАЛЛЫ</a:t>
            </a:r>
          </a:p>
        </p:txBody>
      </p:sp>
    </p:spTree>
    <p:extLst>
      <p:ext uri="{BB962C8B-B14F-4D97-AF65-F5344CB8AC3E}">
        <p14:creationId xmlns:p14="http://schemas.microsoft.com/office/powerpoint/2010/main" val="160391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284984"/>
            <a:ext cx="4176464" cy="936104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00B050"/>
                </a:solidFill>
              </a:rPr>
              <a:t>НЕТ СВАЛКАМ!</a:t>
            </a:r>
            <a:endParaRPr lang="ru-RU" sz="4000" dirty="0">
              <a:solidFill>
                <a:srgbClr val="00B050"/>
              </a:solidFill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4716016" y="3284984"/>
            <a:ext cx="4176464" cy="93610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000" dirty="0" smtClean="0">
                <a:ln>
                  <a:solidFill>
                    <a:srgbClr val="FF0066"/>
                  </a:solidFill>
                </a:ln>
                <a:solidFill>
                  <a:schemeClr val="bg1"/>
                </a:solidFill>
              </a:rPr>
              <a:t>ДА СВАЛКАМ!</a:t>
            </a:r>
            <a:endParaRPr lang="ru-RU" sz="4000" dirty="0">
              <a:ln>
                <a:solidFill>
                  <a:srgbClr val="FF0066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2460" y="1268760"/>
            <a:ext cx="7039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УЧЕНИКИ 5-ГО КЛАССА ВЫБИРАЮТ</a:t>
            </a:r>
            <a:endParaRPr lang="ru-RU" sz="2800" b="1" cap="all" dirty="0">
              <a:ln w="9000" cmpd="sng">
                <a:solidFill>
                  <a:srgbClr val="4A66AC">
                    <a:shade val="50000"/>
                    <a:satMod val="120000"/>
                  </a:srgbClr>
                </a:solidFill>
                <a:prstDash val="solid"/>
              </a:ln>
              <a:solidFill>
                <a:srgbClr val="00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575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9356" y="3212976"/>
            <a:ext cx="7056784" cy="1512168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НЕТ СВАЛКАМ!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2460" y="1268760"/>
            <a:ext cx="7039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УЧЕНИКИ 5-ГО КЛАССА ВЫБИРАЮТ</a:t>
            </a:r>
            <a:endParaRPr lang="ru-RU" sz="2800" b="1" cap="all" dirty="0">
              <a:ln w="9000" cmpd="sng">
                <a:solidFill>
                  <a:srgbClr val="4A66AC">
                    <a:shade val="50000"/>
                    <a:satMod val="120000"/>
                  </a:srgbClr>
                </a:solidFill>
                <a:prstDash val="solid"/>
              </a:ln>
              <a:solidFill>
                <a:srgbClr val="00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355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173</TotalTime>
  <Words>317</Words>
  <Application>Microsoft Office PowerPoint</Application>
  <PresentationFormat>Экран (4:3)</PresentationFormat>
  <Paragraphs>127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Базовая</vt:lpstr>
      <vt:lpstr>Презентация  (КЛАССНЫЙ ЧАС – 5 КЛАСС) на тему:                 ЭКОЛОГИЯ И МЫ……..</vt:lpstr>
      <vt:lpstr>СВАЛКА В ЛЕСУ </vt:lpstr>
      <vt:lpstr>СВАЛКА В ЛЕСУ ЗАПРЕЩЕНА:</vt:lpstr>
      <vt:lpstr>ЧИСТЫЙ ЛЕС</vt:lpstr>
      <vt:lpstr>ГРЯЗНЫЙ ЛЕС</vt:lpstr>
      <vt:lpstr>ЧИСТЫЙ ЛЕС</vt:lpstr>
      <vt:lpstr>ЧИСТЫЙ ЛЕС</vt:lpstr>
      <vt:lpstr>СВАЛКА В ПОЙМЕ РЕКИ</vt:lpstr>
      <vt:lpstr>СВАЛКА В ПОЙМЕ РЕКИ ЗАПРЕЩЕНА:</vt:lpstr>
      <vt:lpstr>СВАЛКА В ПОЙМЕ РЕКИ ЗАПРЕЩЕНА:</vt:lpstr>
      <vt:lpstr>ЧИСТУЮ РЕКУ</vt:lpstr>
      <vt:lpstr>ЧИСТУЮ  РЕКУ</vt:lpstr>
      <vt:lpstr>ГОРИТ МУСОРКА У СЕЛА КОРОТОЯК</vt:lpstr>
      <vt:lpstr>ГОРИТ МУСОРКА У СЕЛА КОРОТОЯК</vt:lpstr>
      <vt:lpstr>У куда же девать мусор - ?</vt:lpstr>
      <vt:lpstr>На специальные п……… и в к…………...</vt:lpstr>
      <vt:lpstr>На специальные полигоны и в контейнеры.</vt:lpstr>
      <vt:lpstr>А ЕЩЕ РАЗДЕЛЬНЫЙ СБОР МУСОРА</vt:lpstr>
      <vt:lpstr>А ЕЩЕ РАЗДЕЛЬНЫЙ СБОР МУСОРА</vt:lpstr>
      <vt:lpstr>А ЕЩЕ РАЗДЕЛЬНЫЙ СБОР МУСОРА</vt:lpstr>
      <vt:lpstr>НЕТ СВАЛКАМ!</vt:lpstr>
      <vt:lpstr>НЕТ СВАЛКАМ!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   Экология и мы.</dc:title>
  <dc:creator>Expert</dc:creator>
  <cp:lastModifiedBy>Expert</cp:lastModifiedBy>
  <cp:revision>18</cp:revision>
  <dcterms:created xsi:type="dcterms:W3CDTF">2020-08-31T19:42:08Z</dcterms:created>
  <dcterms:modified xsi:type="dcterms:W3CDTF">2020-08-31T22:59:11Z</dcterms:modified>
</cp:coreProperties>
</file>