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36" y="-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16.02.2022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lum bright="20000"/>
          </a:blip>
          <a:srcRect/>
          <a:stretch>
            <a:fillRect/>
          </a:stretch>
        </p:blipFill>
        <p:spPr bwMode="auto">
          <a:xfrm>
            <a:off x="-15100" y="0"/>
            <a:ext cx="91590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2924944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sz="6000" b="1" dirty="0" smtClean="0"/>
              <a:t>Польша, Чехия, Словакия, </a:t>
            </a:r>
            <a:br>
              <a:rPr lang="ru-RU" sz="6000" b="1" dirty="0" smtClean="0"/>
            </a:br>
            <a:r>
              <a:rPr lang="ru-RU" sz="6000" b="1" dirty="0" smtClean="0"/>
              <a:t>страны Балтии</a:t>
            </a:r>
            <a:r>
              <a:rPr lang="ru-RU" sz="6000" dirty="0" smtClean="0"/>
              <a:t/>
            </a:r>
            <a:br>
              <a:rPr lang="ru-RU" sz="6000" dirty="0" smtClean="0"/>
            </a:br>
            <a:r>
              <a:rPr lang="ru-RU" sz="6000" b="1" dirty="0" smtClean="0"/>
              <a:t>Белоруссия, Украина, Молдавия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lum bright="20000"/>
          </a:blip>
          <a:srcRect/>
          <a:stretch>
            <a:fillRect/>
          </a:stretch>
        </p:blipFill>
        <p:spPr bwMode="auto">
          <a:xfrm>
            <a:off x="-15100" y="0"/>
            <a:ext cx="91590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3212976"/>
            <a:ext cx="7772400" cy="1470025"/>
          </a:xfrm>
        </p:spPr>
        <p:txBody>
          <a:bodyPr>
            <a:normAutofit fontScale="90000"/>
          </a:bodyPr>
          <a:lstStyle/>
          <a:p>
            <a:pPr algn="l"/>
            <a:r>
              <a:rPr lang="ru-RU" b="1" dirty="0" smtClean="0"/>
              <a:t>Цель:</a:t>
            </a:r>
            <a:r>
              <a:rPr lang="ru-RU" dirty="0" smtClean="0"/>
              <a:t> </a:t>
            </a:r>
            <a:r>
              <a:rPr lang="ru-RU" dirty="0" err="1" smtClean="0"/>
              <a:t>изучуть</a:t>
            </a:r>
            <a:r>
              <a:rPr lang="ru-RU" dirty="0" smtClean="0"/>
              <a:t> особенности, рельеф и климат стран Восточной Европы.</a:t>
            </a:r>
            <a:br>
              <a:rPr lang="ru-RU" dirty="0" smtClean="0"/>
            </a:br>
            <a:r>
              <a:rPr lang="ru-RU" b="1" dirty="0" smtClean="0"/>
              <a:t>Задачи:</a:t>
            </a:r>
            <a:r>
              <a:rPr lang="ru-RU" dirty="0" smtClean="0"/>
              <a:t> 1. Продолжить изучение регионов Европы.</a:t>
            </a:r>
            <a:br>
              <a:rPr lang="ru-RU" dirty="0" smtClean="0"/>
            </a:br>
            <a:r>
              <a:rPr lang="ru-RU" dirty="0" smtClean="0"/>
              <a:t>2. Активировать познавательную деятельность учащихся, дальнейшее формирование умений работы с разнообразными источниками информации.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lum bright="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395536" y="476672"/>
          <a:ext cx="8496943" cy="6028944"/>
        </p:xfrm>
        <a:graphic>
          <a:graphicData uri="http://schemas.openxmlformats.org/drawingml/2006/table">
            <a:tbl>
              <a:tblPr/>
              <a:tblGrid>
                <a:gridCol w="1149675"/>
                <a:gridCol w="1130144"/>
                <a:gridCol w="1719630"/>
                <a:gridCol w="1759580"/>
                <a:gridCol w="1187850"/>
                <a:gridCol w="1550064"/>
              </a:tblGrid>
              <a:tr h="64807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Страна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Столица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Форма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рельефа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Климат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Природная зона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Особенности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845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Польша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Варшава</a:t>
                      </a:r>
                      <a:endParaRPr lang="ru-RU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9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Север и центр – Польская низменность, на юге </a:t>
                      </a:r>
                      <a:r>
                        <a:rPr lang="ru-RU" sz="19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Силезская</a:t>
                      </a:r>
                      <a:r>
                        <a:rPr lang="ru-RU" sz="19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низменность, </a:t>
                      </a:r>
                      <a:r>
                        <a:rPr lang="ru-RU" sz="19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Краковско-Ченстоховская</a:t>
                      </a:r>
                      <a:r>
                        <a:rPr lang="ru-RU" sz="19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возвышенность, </a:t>
                      </a:r>
                      <a:r>
                        <a:rPr lang="ru-RU" sz="19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Малопольская</a:t>
                      </a:r>
                      <a:r>
                        <a:rPr lang="ru-RU" sz="19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и </a:t>
                      </a:r>
                      <a:r>
                        <a:rPr lang="ru-RU" sz="19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Люблинская</a:t>
                      </a:r>
                      <a:r>
                        <a:rPr lang="ru-RU" sz="19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возвышенность, на крайнем юге горные хребты</a:t>
                      </a:r>
                      <a:endParaRPr lang="ru-RU" sz="1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Умеренный, с переходом от морского к континентальному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Леса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9 тысяч озер ледникового происхождения, 27% площади покрыто лесами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2" cstate="print">
            <a:lum bright="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323528" y="476672"/>
          <a:ext cx="8568951" cy="5904656"/>
        </p:xfrm>
        <a:graphic>
          <a:graphicData uri="http://schemas.openxmlformats.org/drawingml/2006/table">
            <a:tbl>
              <a:tblPr/>
              <a:tblGrid>
                <a:gridCol w="1159418"/>
                <a:gridCol w="1139722"/>
                <a:gridCol w="1734203"/>
                <a:gridCol w="1774492"/>
                <a:gridCol w="1197916"/>
                <a:gridCol w="1563200"/>
              </a:tblGrid>
              <a:tr h="59046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Чехия</a:t>
                      </a:r>
                      <a:endParaRPr lang="ru-RU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Прага</a:t>
                      </a:r>
                      <a:endParaRPr lang="ru-RU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На юге, севере и западе – горный массив, на востоке – Чешская котловина и возвышенность</a:t>
                      </a:r>
                      <a:endParaRPr lang="ru-RU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Умеренно континентальный</a:t>
                      </a:r>
                      <a:endParaRPr lang="ru-RU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Леса</a:t>
                      </a:r>
                      <a:endParaRPr lang="ru-RU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Прага – один из красивейших городов Европы</a:t>
                      </a:r>
                      <a:endParaRPr lang="ru-RU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2" cstate="print">
            <a:lum bright="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395536" y="404664"/>
          <a:ext cx="8424936" cy="5976664"/>
        </p:xfrm>
        <a:graphic>
          <a:graphicData uri="http://schemas.openxmlformats.org/drawingml/2006/table">
            <a:tbl>
              <a:tblPr/>
              <a:tblGrid>
                <a:gridCol w="1139932"/>
                <a:gridCol w="1120567"/>
                <a:gridCol w="1705057"/>
                <a:gridCol w="1744669"/>
                <a:gridCol w="1177783"/>
                <a:gridCol w="1536928"/>
              </a:tblGrid>
              <a:tr h="59766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u="none" dirty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Словакия </a:t>
                      </a:r>
                      <a:endParaRPr lang="ru-RU" sz="2800" u="none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u="none" dirty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Братислава </a:t>
                      </a:r>
                      <a:endParaRPr lang="ru-RU" sz="2800" u="none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u="none" dirty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Возвышенности и горы занимают большую часть территории </a:t>
                      </a:r>
                      <a:endParaRPr lang="ru-RU" sz="2800" u="none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u="none" dirty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Умеренно континентальный</a:t>
                      </a:r>
                      <a:endParaRPr lang="ru-RU" sz="2800" u="none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u="none" dirty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Леса</a:t>
                      </a:r>
                      <a:endParaRPr lang="ru-RU" sz="2800" u="none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u="none" strike="noStrike" dirty="0" smtClean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Леса</a:t>
                      </a:r>
                      <a:r>
                        <a:rPr lang="ru-RU" sz="2800" u="none" strike="noStrike" baseline="0" dirty="0" smtClean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2800" u="none" dirty="0" smtClean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занимают </a:t>
                      </a:r>
                      <a:r>
                        <a:rPr lang="ru-RU" sz="2800" u="none" dirty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почти 40 % территории страны. Имеется 9 национальных парков.</a:t>
                      </a:r>
                      <a:endParaRPr lang="ru-RU" sz="2800" u="none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2" cstate="print">
            <a:lum bright="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395536" y="332656"/>
          <a:ext cx="8424936" cy="5976664"/>
        </p:xfrm>
        <a:graphic>
          <a:graphicData uri="http://schemas.openxmlformats.org/drawingml/2006/table">
            <a:tbl>
              <a:tblPr/>
              <a:tblGrid>
                <a:gridCol w="1139932"/>
                <a:gridCol w="1120567"/>
                <a:gridCol w="1705057"/>
                <a:gridCol w="1744669"/>
                <a:gridCol w="1177783"/>
                <a:gridCol w="1536928"/>
              </a:tblGrid>
              <a:tr h="59766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Эстония</a:t>
                      </a:r>
                      <a:endParaRPr lang="ru-RU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Таллин</a:t>
                      </a:r>
                      <a:endParaRPr lang="ru-RU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Моренная равнина с отдельными </a:t>
                      </a:r>
                      <a:r>
                        <a:rPr lang="ru-RU" sz="28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холмистыми возвышенностями и низменно</a:t>
                      </a:r>
                      <a:r>
                        <a:rPr lang="ru-RU" sz="2800" dirty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стью</a:t>
                      </a:r>
                      <a:endParaRPr lang="ru-RU" sz="2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Умеренный, переходный от </a:t>
                      </a:r>
                      <a:r>
                        <a:rPr lang="ru-RU" sz="28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морского к умеренно континентальному</a:t>
                      </a:r>
                      <a:endParaRPr lang="ru-RU" sz="2800" dirty="0">
                        <a:solidFill>
                          <a:schemeClr val="bg1">
                            <a:lumMod val="75000"/>
                          </a:schemeClr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Леса</a:t>
                      </a:r>
                      <a:endParaRPr lang="ru-RU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Свыше 1100 озер, 22 % </a:t>
                      </a:r>
                      <a:r>
                        <a:rPr lang="ru-RU" sz="2800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занимают болота , 40% леса</a:t>
                      </a:r>
                      <a:endParaRPr lang="ru-RU" sz="2800" dirty="0">
                        <a:solidFill>
                          <a:schemeClr val="bg1">
                            <a:lumMod val="75000"/>
                          </a:schemeClr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2" cstate="print">
            <a:lum bright="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395536" y="404664"/>
          <a:ext cx="8424936" cy="6048672"/>
        </p:xfrm>
        <a:graphic>
          <a:graphicData uri="http://schemas.openxmlformats.org/drawingml/2006/table">
            <a:tbl>
              <a:tblPr/>
              <a:tblGrid>
                <a:gridCol w="1139932"/>
                <a:gridCol w="1120567"/>
                <a:gridCol w="1705057"/>
                <a:gridCol w="1744669"/>
                <a:gridCol w="1177783"/>
                <a:gridCol w="1536928"/>
              </a:tblGrid>
              <a:tr h="604867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Латвия </a:t>
                      </a:r>
                      <a:endParaRPr lang="ru-RU" sz="24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Рига </a:t>
                      </a:r>
                      <a:endParaRPr lang="ru-RU" sz="24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Рельеф равнинный, возвышенности перемежаются с низменностями. Самая протяжённая низменность — </a:t>
                      </a:r>
                      <a:r>
                        <a:rPr lang="ru-RU" sz="2400" u="none" strike="noStrike" dirty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Приморская</a:t>
                      </a:r>
                      <a:r>
                        <a:rPr lang="ru-RU" sz="2400" dirty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ru-RU" sz="24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u="none" strike="noStrike" dirty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Климат</a:t>
                      </a:r>
                      <a:r>
                        <a:rPr lang="ru-RU" sz="2400" dirty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 переходный от </a:t>
                      </a:r>
                      <a:r>
                        <a:rPr lang="ru-RU" sz="2400" u="none" strike="noStrike" dirty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морского</a:t>
                      </a:r>
                      <a:r>
                        <a:rPr lang="ru-RU" sz="2400" dirty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 к </a:t>
                      </a:r>
                      <a:r>
                        <a:rPr lang="ru-RU" sz="2400" u="none" strike="noStrike" dirty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континентальному</a:t>
                      </a:r>
                      <a:r>
                        <a:rPr lang="ru-RU" sz="2400" dirty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ru-RU" sz="24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Леса</a:t>
                      </a:r>
                      <a:endParaRPr lang="ru-RU" sz="24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u="none" strike="noStrike" dirty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Болота</a:t>
                      </a:r>
                      <a:r>
                        <a:rPr lang="ru-RU" sz="2400" dirty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 занимают 10 % территории.</a:t>
                      </a:r>
                      <a:endParaRPr lang="ru-RU" sz="24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2" cstate="print">
            <a:lum bright="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395536" y="476672"/>
          <a:ext cx="8352928" cy="5904656"/>
        </p:xfrm>
        <a:graphic>
          <a:graphicData uri="http://schemas.openxmlformats.org/drawingml/2006/table">
            <a:tbl>
              <a:tblPr/>
              <a:tblGrid>
                <a:gridCol w="1130189"/>
                <a:gridCol w="1110989"/>
                <a:gridCol w="1690484"/>
                <a:gridCol w="1729757"/>
                <a:gridCol w="1167717"/>
                <a:gridCol w="1523792"/>
              </a:tblGrid>
              <a:tr h="59046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Литва 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Times New Roman"/>
                          <a:ea typeface="Calibri"/>
                          <a:cs typeface="Times New Roman"/>
                        </a:rPr>
                        <a:t>Вильнюс 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Поверхность — </a:t>
                      </a:r>
                      <a:r>
                        <a:rPr lang="ru-RU" sz="2400" u="none" strike="noStrike" dirty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равнинная</a:t>
                      </a:r>
                      <a:r>
                        <a:rPr lang="ru-RU" sz="2400" dirty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, со следами древнего </a:t>
                      </a:r>
                      <a:r>
                        <a:rPr lang="ru-RU" sz="2400" u="none" strike="noStrike" dirty="0" smtClean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оледенения</a:t>
                      </a:r>
                      <a:r>
                        <a:rPr lang="ru-RU" sz="2400" dirty="0" smtClean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. </a:t>
                      </a:r>
                      <a:r>
                        <a:rPr lang="ru-RU" sz="2400" dirty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Поля и луга занимают 57 % территории, леса и кустарники — 30 %</a:t>
                      </a:r>
                      <a:endParaRPr lang="ru-RU" sz="24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u="none" strike="noStrike" dirty="0" smtClean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Климат</a:t>
                      </a:r>
                      <a:r>
                        <a:rPr lang="ru-RU" sz="2400" u="none" strike="noStrike" baseline="0" dirty="0" smtClean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2400" dirty="0" smtClean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переходный </a:t>
                      </a:r>
                      <a:r>
                        <a:rPr lang="ru-RU" sz="2400" dirty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от </a:t>
                      </a:r>
                      <a:r>
                        <a:rPr lang="ru-RU" sz="2400" u="none" strike="noStrike" dirty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морского</a:t>
                      </a:r>
                      <a:r>
                        <a:rPr lang="ru-RU" sz="2400" dirty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 к </a:t>
                      </a:r>
                      <a:r>
                        <a:rPr lang="ru-RU" sz="2400" u="none" strike="noStrike" dirty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континентальному</a:t>
                      </a:r>
                      <a:r>
                        <a:rPr lang="ru-RU" sz="2400" dirty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ru-RU" sz="24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Times New Roman"/>
                          <a:ea typeface="Calibri"/>
                          <a:cs typeface="Times New Roman"/>
                        </a:rPr>
                        <a:t>Леса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2" cstate="print">
            <a:lum bright="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79513" y="260648"/>
          <a:ext cx="8712966" cy="6336704"/>
        </p:xfrm>
        <a:graphic>
          <a:graphicData uri="http://schemas.openxmlformats.org/drawingml/2006/table">
            <a:tbl>
              <a:tblPr/>
              <a:tblGrid>
                <a:gridCol w="1178904"/>
                <a:gridCol w="1158876"/>
                <a:gridCol w="1763349"/>
                <a:gridCol w="1804315"/>
                <a:gridCol w="1218050"/>
                <a:gridCol w="1589472"/>
              </a:tblGrid>
              <a:tr h="63367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Белоруссия</a:t>
                      </a:r>
                      <a:endParaRPr lang="ru-RU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Минск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Большая часть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страны представлена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равнинами, высотой 200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300 метров. Здесь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находится высочайшая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точка Белоруссии гора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Дзержинская (345 м),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расположенная на Минской возвышенности.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Умеренно континентальный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Леса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На западе сохранились массивы древних лесов.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На территории находится более 20 тысяч рек, общей протяженностью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в 90 тысяч километров и более 10 тысяч озер.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2" cstate="print">
            <a:lum bright="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467544" y="404664"/>
          <a:ext cx="8280920" cy="6361938"/>
        </p:xfrm>
        <a:graphic>
          <a:graphicData uri="http://schemas.openxmlformats.org/drawingml/2006/table">
            <a:tbl>
              <a:tblPr/>
              <a:tblGrid>
                <a:gridCol w="1120447"/>
                <a:gridCol w="1101411"/>
                <a:gridCol w="1675911"/>
                <a:gridCol w="1714845"/>
                <a:gridCol w="1157650"/>
                <a:gridCol w="1510656"/>
              </a:tblGrid>
              <a:tr h="61206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Calibri"/>
                          <a:cs typeface="Times New Roman"/>
                        </a:rPr>
                        <a:t>Украина 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237" marR="602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Calibri"/>
                          <a:cs typeface="Times New Roman"/>
                        </a:rPr>
                        <a:t>Киев 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237" marR="602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50" dirty="0">
                          <a:latin typeface="Times New Roman"/>
                          <a:ea typeface="Calibri"/>
                          <a:cs typeface="Times New Roman"/>
                        </a:rPr>
                        <a:t>Большая часть страны</a:t>
                      </a:r>
                      <a:endParaRPr lang="ru-RU" sz="165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50" dirty="0">
                          <a:latin typeface="Times New Roman"/>
                          <a:ea typeface="Calibri"/>
                          <a:cs typeface="Times New Roman"/>
                        </a:rPr>
                        <a:t>представлена равнинной</a:t>
                      </a:r>
                      <a:endParaRPr lang="ru-RU" sz="165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50" dirty="0">
                          <a:latin typeface="Times New Roman"/>
                          <a:ea typeface="Calibri"/>
                          <a:cs typeface="Times New Roman"/>
                        </a:rPr>
                        <a:t>поверхностью. Есть</a:t>
                      </a:r>
                      <a:endParaRPr lang="ru-RU" sz="165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50" dirty="0">
                          <a:latin typeface="Times New Roman"/>
                          <a:ea typeface="Calibri"/>
                          <a:cs typeface="Times New Roman"/>
                        </a:rPr>
                        <a:t> горы Карпаты</a:t>
                      </a:r>
                      <a:endParaRPr lang="ru-RU" sz="165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50" dirty="0">
                          <a:latin typeface="Times New Roman"/>
                          <a:ea typeface="Calibri"/>
                          <a:cs typeface="Times New Roman"/>
                        </a:rPr>
                        <a:t>(высочайшая точка – гора</a:t>
                      </a:r>
                      <a:endParaRPr lang="ru-RU" sz="165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50" dirty="0">
                          <a:latin typeface="Times New Roman"/>
                          <a:ea typeface="Calibri"/>
                          <a:cs typeface="Times New Roman"/>
                        </a:rPr>
                        <a:t>Говерла, 2061м). На юге Украины, в</a:t>
                      </a:r>
                      <a:endParaRPr lang="ru-RU" sz="165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50" dirty="0">
                          <a:latin typeface="Times New Roman"/>
                          <a:ea typeface="Calibri"/>
                          <a:cs typeface="Times New Roman"/>
                        </a:rPr>
                        <a:t>Херсонской области,</a:t>
                      </a:r>
                      <a:endParaRPr lang="ru-RU" sz="165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50" dirty="0">
                          <a:latin typeface="Times New Roman"/>
                          <a:ea typeface="Calibri"/>
                          <a:cs typeface="Times New Roman"/>
                        </a:rPr>
                        <a:t>расположен крупнейший</a:t>
                      </a:r>
                      <a:endParaRPr lang="ru-RU" sz="165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50" dirty="0">
                          <a:latin typeface="Times New Roman"/>
                          <a:ea typeface="Calibri"/>
                          <a:cs typeface="Times New Roman"/>
                        </a:rPr>
                        <a:t>пустынный массив на</a:t>
                      </a:r>
                      <a:endParaRPr lang="ru-RU" sz="165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50" dirty="0">
                          <a:latin typeface="Times New Roman"/>
                          <a:ea typeface="Calibri"/>
                          <a:cs typeface="Times New Roman"/>
                        </a:rPr>
                        <a:t>территории всей Европы -</a:t>
                      </a:r>
                      <a:endParaRPr lang="ru-RU" sz="165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50" dirty="0" err="1">
                          <a:latin typeface="Times New Roman"/>
                          <a:ea typeface="Calibri"/>
                          <a:cs typeface="Times New Roman"/>
                        </a:rPr>
                        <a:t>Алешковские</a:t>
                      </a:r>
                      <a:r>
                        <a:rPr lang="ru-RU" sz="1650" dirty="0">
                          <a:latin typeface="Times New Roman"/>
                          <a:ea typeface="Calibri"/>
                          <a:cs typeface="Times New Roman"/>
                        </a:rPr>
                        <a:t> пески.</a:t>
                      </a:r>
                      <a:endParaRPr lang="ru-RU" sz="165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237" marR="602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Умеренно континентальный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237" marR="602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Леса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237" marR="602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Calibri"/>
                          <a:cs typeface="Times New Roman"/>
                        </a:rPr>
                        <a:t>На территории Украины насчитывается более 70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Calibri"/>
                          <a:cs typeface="Times New Roman"/>
                        </a:rPr>
                        <a:t>тысяч рек, озер (до 20 тысяч). 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237" marR="602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2" cstate="print">
            <a:lum bright="40000" contrast="-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395536" y="332656"/>
          <a:ext cx="8352928" cy="6120680"/>
        </p:xfrm>
        <a:graphic>
          <a:graphicData uri="http://schemas.openxmlformats.org/drawingml/2006/table">
            <a:tbl>
              <a:tblPr/>
              <a:tblGrid>
                <a:gridCol w="1130189"/>
                <a:gridCol w="1110989"/>
                <a:gridCol w="1690484"/>
                <a:gridCol w="1729757"/>
                <a:gridCol w="1167717"/>
                <a:gridCol w="1523792"/>
              </a:tblGrid>
              <a:tr h="61206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Молдавия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Кишенев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Рельеф Молдавии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представляет собой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холмистую равнину,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изрезанную  речными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долинами. Самые большие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высоты находятся на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крайнем севере.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Пейзаж главным образом степной.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Теплый, умеренно континентальный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Леса, на юге степи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Calibri"/>
                          <a:cs typeface="Times New Roman"/>
                        </a:rPr>
                        <a:t>На территории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Calibri"/>
                          <a:cs typeface="Times New Roman"/>
                        </a:rPr>
                        <a:t>Молдавии 57 озёр. Леса занимают лишь 6 %.    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Calibri"/>
                          <a:cs typeface="Times New Roman"/>
                        </a:rPr>
                        <a:t>На территории находятся 5 заповедников.</a:t>
                      </a:r>
                      <a:r>
                        <a:rPr lang="ru-RU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lum bright="20000"/>
          </a:blip>
          <a:srcRect/>
          <a:stretch>
            <a:fillRect/>
          </a:stretch>
        </p:blipFill>
        <p:spPr bwMode="auto">
          <a:xfrm>
            <a:off x="-15100" y="0"/>
            <a:ext cx="91590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2348880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Домашнее задание: § </a:t>
            </a:r>
            <a:r>
              <a:rPr lang="ru-RU" b="1" dirty="0" smtClean="0"/>
              <a:t>26-27, отметить на контурной карте станы Восточной Европы.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344</Words>
  <Application>Microsoft Office PowerPoint</Application>
  <PresentationFormat>Экран (4:3)</PresentationFormat>
  <Paragraphs>92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Польша, Чехия, Словакия,  страны Балтии Белоруссия, Украина, Молдавия </vt:lpstr>
      <vt:lpstr>Цель: изучуть особенности, рельеф и климат стран Восточной Европы. Задачи: 1. Продолжить изучение регионов Европы. 2. Активировать познавательную деятельность учащихся, дальнейшее формирование умений работы с разнообразными источниками информации.  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Домашнее задание: § 26-27, отметить на контурной карте станы Восточной Европы.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Польша, Чехия, Словакия,  страны Балтии Белоруссия, Украина, Молдавия </dc:title>
  <dc:creator>Завуч</dc:creator>
  <cp:lastModifiedBy>Завуч</cp:lastModifiedBy>
  <cp:revision>9</cp:revision>
  <dcterms:created xsi:type="dcterms:W3CDTF">2021-12-20T01:10:35Z</dcterms:created>
  <dcterms:modified xsi:type="dcterms:W3CDTF">2022-02-16T06:43:54Z</dcterms:modified>
</cp:coreProperties>
</file>