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79" r:id="rId7"/>
    <p:sldId id="281" r:id="rId8"/>
    <p:sldId id="262" r:id="rId9"/>
    <p:sldId id="263" r:id="rId10"/>
    <p:sldId id="261" r:id="rId11"/>
    <p:sldId id="264" r:id="rId12"/>
    <p:sldId id="265" r:id="rId13"/>
    <p:sldId id="266" r:id="rId14"/>
    <p:sldId id="267" r:id="rId15"/>
    <p:sldId id="269" r:id="rId16"/>
    <p:sldId id="270" r:id="rId17"/>
    <p:sldId id="272" r:id="rId18"/>
    <p:sldId id="274" r:id="rId19"/>
    <p:sldId id="276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D8DC931-37A0-4A08-A856-323F960A6844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B91A5F-0CCC-4CA6-A4C1-E00DB2DB5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0%D0%B0%D1%81%D1%82%D0%B5%D0%BD%D0%B8%D1%8F" TargetMode="External"/><Relationship Id="rId2" Type="http://schemas.openxmlformats.org/officeDocument/2006/relationships/hyperlink" Target="https://ru.wikipedia.org/wiki/%D0%96%D0%B8%D0%B2%D0%BE%D1%82%D0%BD%D1%8B%D0%B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ru.wikipedia.org/wiki/%D0%93%D1%80%D0%B8%D0%B1%D1%8B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1998_%D0%B3%D0%BE%D0%B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214422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/>
            </a:r>
            <a:br>
              <a:rPr lang="ru-RU" dirty="0" smtClean="0">
                <a:solidFill>
                  <a:schemeClr val="accent1"/>
                </a:solidFill>
              </a:rPr>
            </a:br>
            <a:r>
              <a:rPr lang="ru-RU" dirty="0" smtClean="0">
                <a:solidFill>
                  <a:schemeClr val="accent1"/>
                </a:solidFill>
              </a:rPr>
              <a:t>«По страницам Красной </a:t>
            </a:r>
            <a:r>
              <a:rPr lang="ru-RU" dirty="0" smtClean="0">
                <a:solidFill>
                  <a:schemeClr val="accent1"/>
                </a:solidFill>
              </a:rPr>
              <a:t>книги </a:t>
            </a:r>
            <a:r>
              <a:rPr lang="ru-RU" dirty="0" smtClean="0">
                <a:solidFill>
                  <a:schemeClr val="accent1"/>
                </a:solidFill>
              </a:rPr>
              <a:t>Республики Коми»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3786190"/>
            <a:ext cx="7772400" cy="123943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Составил: старший воспитатель МБДОУ «Детский сад № 34» г. Воркуты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err="1" smtClean="0"/>
              <a:t>Кра́сная</a:t>
            </a:r>
            <a:r>
              <a:rPr lang="ru-RU" b="1" dirty="0" smtClean="0"/>
              <a:t> </a:t>
            </a:r>
            <a:r>
              <a:rPr lang="ru-RU" b="1" dirty="0" err="1" smtClean="0"/>
              <a:t>кни́га</a:t>
            </a:r>
            <a:r>
              <a:rPr lang="ru-RU" dirty="0" smtClean="0"/>
              <a:t> — аннотированный список редких и находящихся под угрозой исчезновения </a:t>
            </a:r>
            <a:r>
              <a:rPr lang="ru-RU" dirty="0" smtClean="0">
                <a:hlinkClick r:id="rId2" tooltip="Животные"/>
              </a:rPr>
              <a:t>животных</a:t>
            </a:r>
            <a:r>
              <a:rPr lang="ru-RU" dirty="0" smtClean="0"/>
              <a:t>, </a:t>
            </a:r>
            <a:r>
              <a:rPr lang="ru-RU" dirty="0" smtClean="0">
                <a:hlinkClick r:id="rId3" tooltip="Растения"/>
              </a:rPr>
              <a:t>растений</a:t>
            </a:r>
            <a:r>
              <a:rPr lang="ru-RU" dirty="0" smtClean="0"/>
              <a:t> и </a:t>
            </a:r>
            <a:r>
              <a:rPr lang="ru-RU" dirty="0" smtClean="0">
                <a:hlinkClick r:id="rId4" tooltip="Грибы"/>
              </a:rPr>
              <a:t>грибов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Красная книга является основным документом, в котором обобщены материалы о современном состоянии редких и находящихся под угрозой исчезновения видов растений и животных, на основании которых проводится разработка научных и практических мер, направленных на их охрану, воспроизводство и рациональное использование.</a:t>
            </a:r>
          </a:p>
          <a:p>
            <a:r>
              <a:rPr lang="ru-RU" dirty="0" smtClean="0"/>
              <a:t>В Красную книгу заносят виды растений и животных, которые постоянно или временно растут либо обитают в естественных условиях на определённой территории (преимущественно территории отдельно взятой страны), и находятся под угрозой исчезновения. Виды животных и растений, занесённые в Красную книгу подлежат особой охране на всей отдельной взятой территории, которую охватывает конкретное издание Красной книги.</a:t>
            </a:r>
          </a:p>
          <a:p>
            <a:r>
              <a:rPr lang="ru-RU" dirty="0" smtClean="0"/>
              <a:t>Красные книги бывают различного уровня — международные, национальные и региональные.</a:t>
            </a:r>
          </a:p>
          <a:p>
            <a:endParaRPr lang="ru-RU" dirty="0"/>
          </a:p>
        </p:txBody>
      </p:sp>
      <p:pic>
        <p:nvPicPr>
          <p:cNvPr id="4" name="Рисунок 3" descr="http://crimeamedia.ru/uploads/posts/2015-05/1431697259_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5000636"/>
            <a:ext cx="92866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Красная Книга Республики Коми</a:t>
            </a:r>
            <a:r>
              <a:rPr lang="ru-RU" dirty="0" smtClean="0"/>
              <a:t> — официальный документ, содержащий свод сведений о состоянии, распространении и мерах охраны редких и находящихся под угрозой исчезновения видов (подвидов, популяций) растений, животных и других организмов, обитающих (произрастающих) на территории Республики Коми в естественных условиях</a:t>
            </a:r>
            <a:r>
              <a:rPr lang="ru-RU" baseline="30000" dirty="0" smtClean="0"/>
              <a:t>.</a:t>
            </a:r>
            <a:endParaRPr lang="ru-RU" dirty="0"/>
          </a:p>
        </p:txBody>
      </p:sp>
      <p:pic>
        <p:nvPicPr>
          <p:cNvPr id="4" name="Рисунок 3" descr="http://st12.stpulscen.ru/images/product/073/100/108_b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4064" y="4786322"/>
            <a:ext cx="2689936" cy="1923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Первое издание Красной Книги </a:t>
            </a:r>
            <a:r>
              <a:rPr lang="ru-RU" dirty="0" err="1" smtClean="0"/>
              <a:t>РКвышло</a:t>
            </a:r>
            <a:r>
              <a:rPr lang="ru-RU" dirty="0" smtClean="0"/>
              <a:t> в 1998 году</a:t>
            </a:r>
            <a:r>
              <a:rPr lang="ru-RU" dirty="0" smtClean="0">
                <a:hlinkClick r:id="rId2" tooltip="1998 год"/>
              </a:rPr>
              <a:t> </a:t>
            </a:r>
            <a:r>
              <a:rPr lang="ru-RU" dirty="0" smtClean="0"/>
              <a:t> и включало 611 видов растений, грибов и животных (в том числе 240 — сосудистых растений, 154 — мохообразных, 32 — грибов, 78 — лишайников, 53 — беспозвоночных животных, 5 — рыб, 1 — амфибий, 3 — рептилий, 34 — птиц и 11 — млекопитающих).</a:t>
            </a:r>
          </a:p>
          <a:p>
            <a:r>
              <a:rPr lang="ru-RU" dirty="0" smtClean="0"/>
              <a:t>Второе издание вышло в 2009 году и включает 535 видов растений, грибов и животных (в том числе 236 — сосудистых растений, 71 — мохообразных, 4 — водорослей, 42 — грибов, 82 — лишайников, 54 — беспозвоночных животных, 6 — рыб, 2 — амфибий, 33 — птиц и 5 — млекопитающих).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Отряд Рукокрылые</a:t>
            </a:r>
          </a:p>
          <a:p>
            <a:r>
              <a:rPr lang="ru-RU" dirty="0" smtClean="0"/>
              <a:t>Семейство </a:t>
            </a:r>
            <a:r>
              <a:rPr lang="ru-RU" dirty="0" err="1" smtClean="0"/>
              <a:t>Гладконосые</a:t>
            </a:r>
            <a:r>
              <a:rPr lang="ru-RU" dirty="0" smtClean="0"/>
              <a:t>, или Обыкновенные летучие мыши</a:t>
            </a:r>
          </a:p>
          <a:p>
            <a:pPr>
              <a:buNone/>
            </a:pPr>
            <a:r>
              <a:rPr lang="ru-RU" i="1" dirty="0" smtClean="0"/>
              <a:t>- Бурый ушан</a:t>
            </a:r>
            <a:endParaRPr lang="ru-RU" dirty="0" smtClean="0"/>
          </a:p>
          <a:p>
            <a:r>
              <a:rPr lang="ru-RU" b="1" dirty="0" smtClean="0">
                <a:solidFill>
                  <a:srgbClr val="00B050"/>
                </a:solidFill>
              </a:rPr>
              <a:t>Отряд Зайцеобразные</a:t>
            </a:r>
          </a:p>
          <a:p>
            <a:r>
              <a:rPr lang="ru-RU" dirty="0" smtClean="0"/>
              <a:t>Семейство </a:t>
            </a:r>
            <a:r>
              <a:rPr lang="ru-RU" dirty="0" err="1" smtClean="0"/>
              <a:t>Пищуховые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</a:t>
            </a:r>
            <a:r>
              <a:rPr lang="ru-RU" i="1" dirty="0" smtClean="0"/>
              <a:t> Северная пищуха</a:t>
            </a:r>
            <a:endParaRPr lang="ru-RU" dirty="0" smtClean="0"/>
          </a:p>
          <a:p>
            <a:r>
              <a:rPr lang="ru-RU" b="1" dirty="0" smtClean="0">
                <a:solidFill>
                  <a:srgbClr val="00B050"/>
                </a:solidFill>
              </a:rPr>
              <a:t>Отряд Хищные</a:t>
            </a:r>
          </a:p>
          <a:p>
            <a:r>
              <a:rPr lang="ru-RU" dirty="0" smtClean="0"/>
              <a:t>Семейство Куньи</a:t>
            </a:r>
          </a:p>
          <a:p>
            <a:pPr>
              <a:buNone/>
            </a:pPr>
            <a:r>
              <a:rPr lang="ru-RU" i="1" dirty="0" smtClean="0"/>
              <a:t>- Европейская норка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- Европейский барсук</a:t>
            </a:r>
            <a:endParaRPr lang="ru-RU" dirty="0" smtClean="0"/>
          </a:p>
          <a:p>
            <a:r>
              <a:rPr lang="ru-RU" b="1" dirty="0" smtClean="0">
                <a:solidFill>
                  <a:srgbClr val="00B050"/>
                </a:solidFill>
              </a:rPr>
              <a:t>Отряд Парнокопытные</a:t>
            </a:r>
          </a:p>
          <a:p>
            <a:r>
              <a:rPr lang="ru-RU" dirty="0" smtClean="0"/>
              <a:t>Семейство Оленьи</a:t>
            </a:r>
          </a:p>
          <a:p>
            <a:pPr>
              <a:buNone/>
            </a:pPr>
            <a:r>
              <a:rPr lang="ru-RU" i="1" dirty="0" smtClean="0"/>
              <a:t>- Северный олень (дикий)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2"/>
                </a:solidFill>
              </a:rPr>
              <a:t>Животные </a:t>
            </a:r>
            <a:r>
              <a:rPr lang="ru-RU" dirty="0" smtClean="0">
                <a:solidFill>
                  <a:schemeClr val="accent2"/>
                </a:solidFill>
              </a:rPr>
              <a:t>Красной </a:t>
            </a:r>
            <a:r>
              <a:rPr lang="ru-RU" dirty="0" smtClean="0">
                <a:solidFill>
                  <a:schemeClr val="accent2"/>
                </a:solidFill>
              </a:rPr>
              <a:t>к</a:t>
            </a:r>
            <a:r>
              <a:rPr lang="ru-RU" dirty="0" smtClean="0">
                <a:solidFill>
                  <a:schemeClr val="accent2"/>
                </a:solidFill>
              </a:rPr>
              <a:t>ниги </a:t>
            </a:r>
            <a:r>
              <a:rPr lang="ru-RU" dirty="0" smtClean="0">
                <a:solidFill>
                  <a:schemeClr val="accent2"/>
                </a:solidFill>
              </a:rPr>
              <a:t>Республики Коми</a:t>
            </a:r>
            <a:br>
              <a:rPr lang="ru-RU" dirty="0" smtClean="0">
                <a:solidFill>
                  <a:schemeClr val="accent2"/>
                </a:solidFill>
              </a:rPr>
            </a:br>
            <a:r>
              <a:rPr lang="ru-RU" dirty="0" smtClean="0">
                <a:solidFill>
                  <a:schemeClr val="accent2"/>
                </a:solidFill>
              </a:rPr>
              <a:t>(млекопитающие)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4" name="Рисунок 3" descr="https://im0-tub-ru.yandex.net/i?id=4a12f896314d52e28d472101214cc955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2786058"/>
            <a:ext cx="3352800" cy="251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Северный олень 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(дикий)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6" name="Содержимое 5" descr="http://zoozel.ru/gallery/images/1845898_foto-karibu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2617" y="1481138"/>
            <a:ext cx="553876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Олень средних размеров и легкого телосложения. Длина тела самцов – до 200 см, высота в холке – 120-140 см, масса – до 200 кг. Самки несколько мельче и существенно легче. Копыта средних пальцев широкие, боковые пальцы увеличены, что в целом создает надежную опору при движении по рыхлому снегу и болотистым поверхностям. Рога есть у самцов и самок (единственный случай среди оленей) с уплощенным дугообразным главным стволом и двумя расширенными надглазничными отростками. Взрослые самцы сбрасывают рога в ноябре-декабре, телята, молодые самцы и яловые самки – во второй половине зимы, стельные самки – в мае. Окраска меха летом однотонная темно-серая или коричнево-бурая. Голова темнее туловища, низ шеи (здесь шерсть сильно удлинена), брюхо, промежность и подхвостье белесые. Зимняя окраска светлее, к весне некоторые олени кажутся белыми из-за выгорания на солнце.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Заяц - русак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5" descr="Животные Красной книги республики Коми: заяц-русак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1524794"/>
            <a:ext cx="666750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/>
              <a:t>Этот крупный зверь достигает веса 7 </a:t>
            </a:r>
            <a:r>
              <a:rPr lang="ru-RU" dirty="0" smtClean="0"/>
              <a:t>килограмм, но отличается хрупким </a:t>
            </a:r>
            <a:r>
              <a:rPr lang="ru-RU" dirty="0" smtClean="0"/>
              <a:t>телосложением. Шерсть зайца-русака отличается блеском и шелковистостью, имеет несколько цветовых оттенков: от бурого до оливкового. Глаза у зверя красноватые, а кончики длинных ушей остаются чёрными в любое время года. Животное обитает на редколесье, в речных долинах, на полях, и в целом предпочитает селиться на открытых местностях. Как известно, заяц – существо бездомное. Местом его отдыха может стать любой подходящий куст. Активность русак проявляет преимущественно ночью. Обожает лакомиться травянистыми растениями, корой, ветками или семенами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Европейский барсук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Красная книга республики Коми. Животные и растения названия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643856"/>
            <a:ext cx="571500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 fontScale="85000" lnSpcReduction="10000"/>
          </a:bodyPr>
          <a:lstStyle/>
          <a:p>
            <a:pPr indent="256032"/>
            <a:r>
              <a:rPr lang="ru-RU" dirty="0" smtClean="0"/>
              <a:t>Вес этого крупного зверя варьируется в зависимости от времени года: зимой барсуки могут набирать массу до 24 килограмм. Самки чуть легче и меньше самцов, тогда как взрослый самец достигает почти метровой длины. Жёсткий барсучий мех в летний период окрашен гораздо темнее, нежели зимой. Обитает зверь в основном в лесах республики Коми, облюбовав для себя речные бассейны. Живут барсуки парами, а дома часто строят для нескольких семей так называемые барсучьи города. Животные всеядны и довольно прожорливы. Результатом этого стал их огромный по сравнению с телом кишечник (длина его в 8 раз превышает размер туловища). </a:t>
            </a:r>
          </a:p>
          <a:p>
            <a:pPr indent="256032"/>
            <a:r>
              <a:rPr lang="ru-RU" dirty="0" smtClean="0"/>
              <a:t>Лимитирующими для особей могут явиться как природные (суровые зимы), так и человеческие (лесоразработки, браконьерство) факторы.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Северная пищуха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Красная книга республики Коми. Животные, названия 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710531"/>
            <a:ext cx="60960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Этот скромный зверёк (отряд зайцеобразных) очень похож на крысу и не превышает её размерами. Мех животного цветом походит на ржавчину. На указанной территории колонии пищух обитают в основном в горных областях. Северные пищухи владеют уникальной системой оповещения: при опасности они издают пронзительный свист. Убежищами для них являются промежутки между каменными глыбами. Животные довольно запасливы: они складывают стога корма и прячут их в укромных местах. </a:t>
            </a:r>
          </a:p>
          <a:p>
            <a:r>
              <a:rPr lang="ru-RU" dirty="0" smtClean="0"/>
              <a:t>Зверьков осталось очень мало, поэтому они находятся под охраной государства. Их численность уменьшается из-за активных рудных разработок в этом регионе. Почти весь ареал северных пищух приходится на заповедные земли, что позволяет сохранить популяцию от вымирания. 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Тюлень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тюлень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071546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00166" y="5572140"/>
            <a:ext cx="6072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Морской зверь. Его длина более 1 метра, а масса до 150 кг. Обитает у берегов реки </a:t>
            </a:r>
            <a:r>
              <a:rPr lang="ru-RU" dirty="0" err="1" smtClean="0"/>
              <a:t>Мезени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Ласка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ласк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500174"/>
            <a:ext cx="6500858" cy="359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357290" y="5103674"/>
            <a:ext cx="77867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Самый мелкий представитель куньих. У зверька тонкое вытянутое тело с короткими лапами, коротким хвостом и длинной мощной шеей. Глаза большие, темные, немного навыкате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Куница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куниц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500174"/>
            <a:ext cx="5229935" cy="2947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00166" y="4549676"/>
            <a:ext cx="76438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Хищное млекопитающее. Тело лесной куницы длинное, стройное и гибкое, покрытое длинным пушистым мехом и длинным хвостом. Мордочка небольшая удлиненная. На каждой лапе по пять пальцев с крепкими изогнутыми </a:t>
            </a:r>
            <a:r>
              <a:rPr lang="ru-RU" dirty="0" err="1"/>
              <a:t>полувтяжными</a:t>
            </a:r>
            <a:r>
              <a:rPr lang="ru-RU" dirty="0"/>
              <a:t> когтями. Подошвы зимой зарастают мехом.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Летяга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летяг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42985"/>
            <a:ext cx="550072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00166" y="4929198"/>
            <a:ext cx="55007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Тихий пучеглазый маленький серый зверек с запрокинутым на спину хвостом и ногами, соединенными покрытой мехом перепонкой, собранной мягкими складками.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Косуля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косуля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071546"/>
            <a:ext cx="535785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728" y="4572008"/>
            <a:ext cx="63579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Парнокопытное животное семейства оленевых. Некрупный изящный олень со сравнительно коротким туловищем, задняя часть которого несколько толще и выше передней. Самки немного мельче самцов.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Енотовидная собака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енотовидная собак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142984"/>
            <a:ext cx="5643602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85786" y="4572008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Хищное всеядное млекопитающее семейства псовых (собачьих). Животное величиной с малую собаку. Тело у него длинное, коренастое, с короткими лапами. По окраске маски на морде и окрасу меха этот хищник очень похож на енота-полоскуна.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Заяц - беляк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беляк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214422"/>
            <a:ext cx="381143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14348" y="4857760"/>
            <a:ext cx="81439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/>
              <a:t>Крупное животное. Длина тела взрослых животных — от 44 до 65 см. Зимой беляк чисто-белый, за исключением чёрных кончиков ушей; окраска летнего меха в различных частях ареала — от рыжевато-серой до аспидно-серой с бурой </a:t>
            </a:r>
            <a:r>
              <a:rPr lang="ru-RU" dirty="0" err="1"/>
              <a:t>струйчатостью</a:t>
            </a:r>
            <a:r>
              <a:rPr lang="ru-RU" dirty="0"/>
              <a:t>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116</TotalTime>
  <Words>664</Words>
  <Application>Microsoft Office PowerPoint</Application>
  <PresentationFormat>Экран (4:3)</PresentationFormat>
  <Paragraphs>48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Открытая</vt:lpstr>
      <vt:lpstr> «По страницам Красной книги Республики Коми»</vt:lpstr>
      <vt:lpstr>Слайд 2</vt:lpstr>
      <vt:lpstr>Слайд 3</vt:lpstr>
      <vt:lpstr>Слайд 4</vt:lpstr>
      <vt:lpstr>Животные Красной книги Республики Коми (млекопитающие)</vt:lpstr>
      <vt:lpstr>Северный олень  (дикий)</vt:lpstr>
      <vt:lpstr>Слайд 7</vt:lpstr>
      <vt:lpstr>Заяц - русак</vt:lpstr>
      <vt:lpstr>Слайд 9</vt:lpstr>
      <vt:lpstr>Европейский барсук</vt:lpstr>
      <vt:lpstr>Слайд 11</vt:lpstr>
      <vt:lpstr>Северная пищуха</vt:lpstr>
      <vt:lpstr>Слайд 13</vt:lpstr>
      <vt:lpstr>Тюлень</vt:lpstr>
      <vt:lpstr>Ласка</vt:lpstr>
      <vt:lpstr>Куница</vt:lpstr>
      <vt:lpstr>Летяга</vt:lpstr>
      <vt:lpstr>Косуля</vt:lpstr>
      <vt:lpstr>Енотовидная собака</vt:lpstr>
      <vt:lpstr>Заяц - беляк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«По страницам Красной Книги Республики Коми»</dc:title>
  <dc:creator>Валентинка</dc:creator>
  <cp:lastModifiedBy>Валентинка</cp:lastModifiedBy>
  <cp:revision>7</cp:revision>
  <dcterms:created xsi:type="dcterms:W3CDTF">2017-05-04T05:18:06Z</dcterms:created>
  <dcterms:modified xsi:type="dcterms:W3CDTF">2021-03-17T12:05:28Z</dcterms:modified>
</cp:coreProperties>
</file>