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97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4" r:id="rId15"/>
    <p:sldId id="265" r:id="rId16"/>
    <p:sldId id="279" r:id="rId17"/>
    <p:sldId id="280" r:id="rId18"/>
    <p:sldId id="266" r:id="rId19"/>
    <p:sldId id="267" r:id="rId20"/>
    <p:sldId id="281" r:id="rId21"/>
    <p:sldId id="282" r:id="rId22"/>
    <p:sldId id="269" r:id="rId23"/>
    <p:sldId id="283" r:id="rId24"/>
    <p:sldId id="284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8" r:id="rId36"/>
    <p:sldId id="296" r:id="rId37"/>
    <p:sldId id="270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569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DDCF9B-F4DF-43BA-81F4-FFD7B20FECE7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6121AB-1759-4CCF-AE12-16238A0CB4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7401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6121AB-1759-4CCF-AE12-16238A0CB45B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3672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2.jpeg"/><Relationship Id="rId9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.jpeg"/><Relationship Id="rId9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.jpeg"/><Relationship Id="rId9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1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2.jpeg"/><Relationship Id="rId9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1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2.jpeg"/><Relationship Id="rId9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1.jpe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1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2.jpeg"/><Relationship Id="rId9" Type="http://schemas.openxmlformats.org/officeDocument/2006/relationships/image" Target="../media/image7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jpeg"/><Relationship Id="rId4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728" y="1285860"/>
            <a:ext cx="692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«Детский сад № 38»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s://ds9.edumsko.ru/uploads/3000/2596/generalimage/.thumbs/200x150/Ryabinka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071546"/>
            <a:ext cx="1419225" cy="116205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85786" y="2500306"/>
            <a:ext cx="7817141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Формирование семейных ценностей у дошкольников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обогащения социального опыта ребенка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через реализацию проектной деятельности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совместную деятельность с семьями воспитанников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572000" y="4786322"/>
            <a:ext cx="4137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Старший воспитатель: Бабенко И.Ю.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86116" y="5786454"/>
            <a:ext cx="22893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г. Шуя, Ивановская область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356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1560" y="1854116"/>
            <a:ext cx="7560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взаимодействия педагогов с родителями в ДОУ:</a:t>
            </a:r>
          </a:p>
          <a:p>
            <a:pPr algn="ctr"/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единого образовательного пространства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«Детский 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 - семья»</a:t>
            </a:r>
          </a:p>
          <a:p>
            <a:pPr algn="ctr"/>
            <a:endParaRPr lang="ru-RU" sz="2800" b="1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659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1340768"/>
            <a:ext cx="8280920" cy="4592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задачи педагогов ДОУ в работе с </a:t>
            </a: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родителями:</a:t>
            </a:r>
          </a:p>
          <a:p>
            <a:endParaRPr lang="ru-RU" sz="2400" b="1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buFont typeface="Arial" charset="0"/>
              <a:buAutoNum type="arabicPeriod"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Установить партнерские отношения с семьей каждого воспитанника;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Объединить 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усилия для развития и воспитания детей;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Создать 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атмосферу взаимопонимания, общности интересов, эмоциональной </a:t>
            </a:r>
            <a:r>
              <a:rPr lang="ru-RU" altLang="ru-RU" sz="2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взаимоподдержки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4.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Активизировать 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обогащать воспитательные умения родителей;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Поддерживать 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 уверенность в собственных педагогических возможностях.  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911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1484784"/>
            <a:ext cx="74104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Принципы </a:t>
            </a: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взаимодействия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algn="just">
              <a:lnSpc>
                <a:spcPct val="150000"/>
              </a:lnSpc>
              <a:buFont typeface="Arial" charset="0"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Индивидуальный подход. </a:t>
            </a:r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algn="just">
              <a:lnSpc>
                <a:spcPct val="150000"/>
              </a:lnSpc>
              <a:buFont typeface="Arial" charset="0"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Доброжелательный стиль общения педагогов с родителями. </a:t>
            </a:r>
          </a:p>
          <a:p>
            <a:pPr marL="533400" indent="-533400" algn="just">
              <a:lnSpc>
                <a:spcPct val="150000"/>
              </a:lnSpc>
              <a:buFont typeface="Arial" charset="0"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Сотрудничество</a:t>
            </a: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не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наставничество.</a:t>
            </a:r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algn="just">
              <a:lnSpc>
                <a:spcPct val="150000"/>
              </a:lnSpc>
              <a:buFont typeface="Arial" charset="0"/>
              <a:buNone/>
            </a:pPr>
            <a:r>
              <a:rPr lang="ru-RU" alt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Динамичность форм и направлений работы с </a:t>
            </a:r>
            <a:r>
              <a:rPr lang="ru-RU" alt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родителями.</a:t>
            </a:r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400" dirty="0" smtClean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1484784"/>
            <a:ext cx="74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400" dirty="0" smtClean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194" name="Picture 2" descr="C:\Users\Владелец\Desktop\Взаимодействие с семьей\проектная деятельность с семьей\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214422"/>
            <a:ext cx="7929618" cy="50363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722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1484784"/>
            <a:ext cx="74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altLang="ru-RU" sz="2400" dirty="0" smtClean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работы с родителями</a:t>
            </a:r>
          </a:p>
          <a:p>
            <a:endParaRPr lang="ru-RU" sz="2800" dirty="0"/>
          </a:p>
        </p:txBody>
      </p:sp>
      <p:sp>
        <p:nvSpPr>
          <p:cNvPr id="9" name="Облако 1 познав. направл"/>
          <p:cNvSpPr/>
          <p:nvPr/>
        </p:nvSpPr>
        <p:spPr>
          <a:xfrm>
            <a:off x="428596" y="2071678"/>
            <a:ext cx="3816424" cy="2394520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ПОЗНАВАТЕЛЬНОЕ НАПРАВЛЕНИЕ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блако 4 досуг"/>
          <p:cNvSpPr/>
          <p:nvPr/>
        </p:nvSpPr>
        <p:spPr>
          <a:xfrm>
            <a:off x="4786314" y="1928802"/>
            <a:ext cx="3675864" cy="2334696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ДОСУГОВОЕ НАПРАВЛЕНИЕ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блако 2 инф - аналит"/>
          <p:cNvSpPr/>
          <p:nvPr/>
        </p:nvSpPr>
        <p:spPr>
          <a:xfrm>
            <a:off x="428596" y="4481736"/>
            <a:ext cx="3822216" cy="2376264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ИНФОРМАЦИОННО – АНАЛИТИЧЕСКОЕ НАПРАВЛЕНИЕ</a:t>
            </a:r>
            <a:endParaRPr lang="ru-RU" sz="1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блако 3 нагл - инф"/>
          <p:cNvSpPr/>
          <p:nvPr/>
        </p:nvSpPr>
        <p:spPr>
          <a:xfrm>
            <a:off x="4857752" y="4356760"/>
            <a:ext cx="3923848" cy="2501240"/>
          </a:xfrm>
          <a:prstGeom prst="cloud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НАГЛЯДНО – ИНФОРМАЦИОННОЕ НАПРАВЛЕНИЕ</a:t>
            </a:r>
            <a:endParaRPr lang="ru-RU" sz="1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1484784"/>
            <a:ext cx="74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altLang="ru-RU" sz="2400" b="1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altLang="ru-RU" sz="2400" dirty="0" smtClean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Познавательное направление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(направлено на ознакомление родителей с возрастными и </a:t>
            </a: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психологическими особенностями детей дошкольного возраста, формирование у родителей практических навыков воспитания детей)</a:t>
            </a:r>
          </a:p>
          <a:p>
            <a:pPr algn="ctr"/>
            <a:endParaRPr lang="ru-RU" sz="16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Общие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групповые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собрания.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Консультации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индивидуальные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беседы.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Выставки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детских работ, поделок, изготовленные вместе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с родителями.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Совместное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создание предметно-развивающей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среды.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Семейные проекты.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Открытые занятия.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785794"/>
            <a:ext cx="79534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8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Информационно-аналитическое направление</a:t>
            </a:r>
            <a:r>
              <a:rPr lang="ru-RU" sz="4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(направлено на выявление интересов, потребностей, запросов родителей, уровня их педагогической грамотности, установление эмоционального  контакта между педагогами, родителями и детьми)</a:t>
            </a:r>
          </a:p>
          <a:p>
            <a:pPr algn="just"/>
            <a:endParaRPr lang="ru-RU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нкетирование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Тестирование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Личные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беседы 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 algn="ctr">
              <a:buClr>
                <a:srgbClr val="FF0000"/>
              </a:buClr>
              <a:buNone/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Данные формы помогут правильно выстроить работу с родителями, сделать  ее эффективной, подобрать интересные формы взаимодействия с семьей.</a:t>
            </a:r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785794"/>
            <a:ext cx="795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1285860"/>
            <a:ext cx="84296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Наглядно-информационное направление</a:t>
            </a:r>
          </a:p>
          <a:p>
            <a:pPr marL="82296" indent="0" algn="ctr">
              <a:buClr>
                <a:srgbClr val="FF0000"/>
              </a:buClr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Важные моменты: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материалы для ознакомления  должны быть эстетически 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оформлены;</a:t>
            </a:r>
            <a:endParaRPr lang="ru-RU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необходимо регулярно обновлять, иначе родительский интерес к этой информации быстро пропадет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Оформление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выполняется так, чтобы привлекать внимание родителей (текст на цветной бумаге, фотографии детей группы, картинки-символы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); </a:t>
            </a:r>
            <a:endParaRPr lang="ru-RU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предполагаемого материала должно быть действительно интересно большинству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родителей.</a:t>
            </a:r>
            <a:endParaRPr lang="ru-RU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785794"/>
            <a:ext cx="795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1041023"/>
            <a:ext cx="842968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Досуговое</a:t>
            </a:r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направление </a:t>
            </a:r>
            <a:r>
              <a:rPr lang="ru-RU" sz="4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(призвано устанавливать теплые доверительные отношения, эмоциональный контакт между педагогами и родителями, между родителями и детьми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2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endParaRPr lang="ru-RU" sz="2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ru-RU" sz="28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Праздники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необходимо проводить не для родителей, а с привлечением родителей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чтобы они знали, сколько хлопот и труда надо вложить при подготовке любого торжества.</a:t>
            </a:r>
          </a:p>
          <a:p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785794"/>
            <a:ext cx="795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1285860"/>
            <a:ext cx="8429684" cy="6124754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взаимодействия с родителями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Традиционные формы: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Родительские 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собрания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Консультации</a:t>
            </a:r>
            <a:endParaRPr lang="ru-RU" sz="2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Утренники</a:t>
            </a:r>
            <a:endParaRPr lang="ru-RU" sz="2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Дни 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открытых дверей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Оформление 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информационных стендов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Посещение 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семьи ребенка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Анкетирование</a:t>
            </a:r>
            <a:endParaRPr lang="ru-RU" sz="2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785794"/>
            <a:ext cx="795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928670"/>
            <a:ext cx="8429684" cy="694473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взаимодействия с родителями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Нетрадиционные формы: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92D050"/>
                </a:solidFill>
              </a:rPr>
              <a:t>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Информация о группе, детском саде на сайте в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Интернете.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Вовлечение в спортивные и творческие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конкурсы.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Презентация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группы.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Концерты.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Тематические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досуги.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Оформление стенгазет и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буклетов.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Групповые встречи – практикумы, мастер – классы, круглые    столы, дискуссии, </a:t>
            </a:r>
            <a:r>
              <a:rPr lang="ru-RU" sz="2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видеопрезентации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Почта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доверия.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Театрализованные представления для детей с участием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родителей.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Нетрадиционные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собрания.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785794"/>
            <a:ext cx="795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1214422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142984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1285860"/>
            <a:ext cx="8429684" cy="655564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Проекты по взаимодействию с родителями МДОУ «Детский сад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№ 38»</a:t>
            </a: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400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«Трудовое воспитание: детский  сад + семья и я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«Моя семья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«Семья, главное в жизни!»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«Я и моя семья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«Мамочка любимая, самая красивая!»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«Главное – вместе!»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«Детский сад пришел в семью!»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«Узнаем друг друга лучше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3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5339" y="1196752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ДОУ</a:t>
            </a:r>
          </a:p>
          <a:p>
            <a:pPr algn="ctr"/>
            <a:r>
              <a:rPr lang="ru-RU" alt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Цель: привлечение к созданию и оформлению клумбы через совместную работу родителей группы</a:t>
            </a:r>
          </a:p>
        </p:txBody>
      </p:sp>
      <p:pic>
        <p:nvPicPr>
          <p:cNvPr id="12" name="Рисунок 11" descr="E:\Фото 2021\Территория\20210604_08322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2143116"/>
            <a:ext cx="2643206" cy="1857388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3" name="Рисунок 12" descr="E:\Фото 2021\Территория\20210630_08281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2143116"/>
            <a:ext cx="3030309" cy="1704975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4" name="Рисунок 13" descr="E:\Фото 2021\Территория\20210805_08225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5143512"/>
            <a:ext cx="1928826" cy="114300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Рисунок 14" descr="E:\Фото 2021\Территория\20210630_08293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2428868"/>
            <a:ext cx="1946846" cy="10953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6" name="Рисунок 15" descr="E:\Фото 2021\Территория\20210630_08295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10" y="4214818"/>
            <a:ext cx="2857520" cy="1785950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7" name="Рисунок 16" descr="E:\Фото 2021\Территория\20210805_154654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7620" y="3786190"/>
            <a:ext cx="1785950" cy="114300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Рисунок 17" descr="E:\Фото 2021\Территория\20210803_121034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29322" y="4357694"/>
            <a:ext cx="2643206" cy="1785950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845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5339" y="1196752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Изготовление уличного инвентаря </a:t>
            </a:r>
          </a:p>
          <a:p>
            <a:pPr algn="ctr"/>
            <a:r>
              <a:rPr lang="ru-RU" alt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Цель: привлечение родителей к пополнению количества уличного инвентаря для воспитанников группы.</a:t>
            </a:r>
            <a:endParaRPr lang="ru-RU" altLang="ru-RU" sz="20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лена\Desktop\1,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2214554"/>
            <a:ext cx="2500330" cy="2500330"/>
          </a:xfrm>
          <a:prstGeom prst="rect">
            <a:avLst/>
          </a:prstGeom>
          <a:noFill/>
          <a:ln w="63500" cmpd="sng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лена\Desktop\1,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2214554"/>
            <a:ext cx="2591273" cy="2451571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лена\Desktop\1,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2" y="3857628"/>
            <a:ext cx="3600400" cy="2700300"/>
          </a:xfrm>
          <a:prstGeom prst="rect">
            <a:avLst/>
          </a:prstGeom>
          <a:noFill/>
          <a:ln w="63500" cmpd="sng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7682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82" y="928670"/>
            <a:ext cx="84839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 –класс для родителей «Пальчиковые игры»</a:t>
            </a:r>
          </a:p>
          <a:p>
            <a:pPr algn="ctr"/>
            <a:r>
              <a:rPr lang="ru-RU" alt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B050"/>
                </a:solidFill>
              </a:rPr>
              <a:t>Показать важность работы по развитию мелкой моторики у детей дошкольного возраста</a:t>
            </a:r>
            <a:endParaRPr lang="ru-RU" altLang="ru-RU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DSCF615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500034" y="2000240"/>
            <a:ext cx="3643338" cy="2732504"/>
          </a:xfrm>
          <a:prstGeom prst="rect">
            <a:avLst/>
          </a:prstGeom>
          <a:ln w="63500" cmpd="sng">
            <a:solidFill>
              <a:srgbClr val="FFFF00"/>
            </a:solidFill>
          </a:ln>
        </p:spPr>
      </p:pic>
      <p:pic>
        <p:nvPicPr>
          <p:cNvPr id="11" name="Рисунок 10" descr="K:\фото взаимод.с родителями\DSCF616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4429132"/>
            <a:ext cx="2413068" cy="1630053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2" name="Рисунок 11" descr="K:\фото взаимод.с родителями\DSCF615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2000240"/>
            <a:ext cx="3058937" cy="2379852"/>
          </a:xfrm>
          <a:prstGeom prst="rect">
            <a:avLst/>
          </a:prstGeom>
          <a:noFill/>
          <a:ln w="63500" cmpd="sng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3" name="Рисунок 12" descr="K:\фото взаимод.с родителями\DSCF616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7620" y="4214818"/>
            <a:ext cx="2714644" cy="1964293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7682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82" y="928670"/>
            <a:ext cx="8483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ru-RU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E:\Взаимодействие с семьей\IMG_3097 (1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2714620"/>
            <a:ext cx="3500462" cy="2714644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5" name="Рисунок 14" descr="E:\Взаимодействие с семьей\посыл (1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3357562"/>
            <a:ext cx="3643314" cy="2857502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785786" y="1285860"/>
            <a:ext cx="81439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«Играют дети – играем вместе!»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682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5339" y="1196752"/>
            <a:ext cx="79928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Мастер-класс по изготовлению конусной игрушки </a:t>
            </a:r>
          </a:p>
          <a:p>
            <a:pPr algn="ctr"/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театрального уголка группы.</a:t>
            </a:r>
          </a:p>
          <a:p>
            <a:pPr algn="ctr"/>
            <a:r>
              <a:rPr lang="ru-RU" alt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Цель: Изготовление конусных игрушек для театрального уголка группы совместными силами детей и родителей.</a:t>
            </a:r>
          </a:p>
        </p:txBody>
      </p:sp>
      <p:pic>
        <p:nvPicPr>
          <p:cNvPr id="4098" name="Picture 2" descr="C:\Users\лена\Desktop\мастер-класс Конусная игрушка\image0LA76H3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16" y="2636912"/>
            <a:ext cx="2112235" cy="1584176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лена\Desktop\мастер-класс Конусная игрушка\image2R4HTDT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08" y="4503161"/>
            <a:ext cx="2112235" cy="1584176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лена\Desktop\мастер-класс Конусная игрушка\image8P8H5A4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823" y="2602991"/>
            <a:ext cx="2157462" cy="1618097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лена\Desktop\мастер-класс Конусная игрушка\imageJJCJ4ISM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823" y="4503161"/>
            <a:ext cx="2144714" cy="1608535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лена\Desktop\мастер-класс Конусная игрушка\imageN3NYBTKL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9" y="2857497"/>
            <a:ext cx="3238522" cy="2428892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141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2000" y="949265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Создание мини-музея «Деревянная ложка</a:t>
            </a:r>
            <a:r>
              <a:rPr lang="ru-RU" alt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alt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Цель: пополнение предметно-пространственной развивающей среды для ознакомления и приобщения детей к русским народным традициям</a:t>
            </a:r>
          </a:p>
        </p:txBody>
      </p:sp>
      <p:pic>
        <p:nvPicPr>
          <p:cNvPr id="5123" name="Picture 3" descr="C:\Users\лена\Desktop\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333" b="5185"/>
          <a:stretch/>
        </p:blipFill>
        <p:spPr bwMode="auto">
          <a:xfrm>
            <a:off x="3210988" y="2276996"/>
            <a:ext cx="2596856" cy="4009504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лена\Desktop\11,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31" y="1995695"/>
            <a:ext cx="1296144" cy="2314051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лена\Desktop\11,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8519"/>
          <a:stretch/>
        </p:blipFill>
        <p:spPr bwMode="auto">
          <a:xfrm>
            <a:off x="7452320" y="1995695"/>
            <a:ext cx="1407945" cy="2048162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ttps://i.mycdn.me/image?id=867528180766&amp;t=3&amp;plc=WEB&amp;tkn=*T4uCtWVLNALwWO1KJMf9RC_Ztf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397"/>
            <a:ext cx="2514174" cy="1417216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https://i.mycdn.me/image?id=867528165150&amp;t=3&amp;plc=WEB&amp;tkn=*vNBeICVi2mnuw85IcfIfQ59mshk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906"/>
          <a:stretch/>
        </p:blipFill>
        <p:spPr bwMode="auto">
          <a:xfrm>
            <a:off x="1784295" y="2692728"/>
            <a:ext cx="1250325" cy="2055760"/>
          </a:xfrm>
          <a:prstGeom prst="rect">
            <a:avLst/>
          </a:prstGeom>
          <a:noFill/>
          <a:ln w="635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https://i.mycdn.me/image?id=867528207134&amp;t=3&amp;plc=WEB&amp;tkn=*HXbR8ZqXYXIpNlIUx7bWokRRg9k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5000636"/>
            <a:ext cx="2369840" cy="1335856"/>
          </a:xfrm>
          <a:prstGeom prst="rect">
            <a:avLst/>
          </a:prstGeom>
          <a:noFill/>
          <a:ln w="635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https://i.mycdn.me/image?id=867528163102&amp;t=3&amp;plc=WEB&amp;tkn=*F7U8AHFuSkVc8BzwMQIJJ_jiiI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102" t="12542" b="22108"/>
          <a:stretch/>
        </p:blipFill>
        <p:spPr bwMode="auto">
          <a:xfrm>
            <a:off x="5929322" y="2643182"/>
            <a:ext cx="1365450" cy="2071702"/>
          </a:xfrm>
          <a:prstGeom prst="rect">
            <a:avLst/>
          </a:prstGeom>
          <a:noFill/>
          <a:ln w="635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8411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Владелец\Desktop\фото\мини-музей\мини-музей 1г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173" y="1285860"/>
            <a:ext cx="3482603" cy="4643470"/>
          </a:xfrm>
          <a:prstGeom prst="rect">
            <a:avLst/>
          </a:prstGeom>
          <a:noFill/>
          <a:ln w="63500">
            <a:solidFill>
              <a:srgbClr val="FFFF00"/>
            </a:solidFill>
          </a:ln>
        </p:spPr>
      </p:pic>
      <p:pic>
        <p:nvPicPr>
          <p:cNvPr id="2051" name="Picture 3" descr="C:\Users\Владелец\Desktop\фото\мини-музей\музей погремушка\IMG_20180330_1702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1285860"/>
            <a:ext cx="4288382" cy="4000504"/>
          </a:xfrm>
          <a:prstGeom prst="rect">
            <a:avLst/>
          </a:prstGeom>
          <a:noFill/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78411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Владелец\Desktop\фото\мини-музей\7 гр.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1214422"/>
            <a:ext cx="3696899" cy="4929198"/>
          </a:xfrm>
          <a:prstGeom prst="rect">
            <a:avLst/>
          </a:prstGeom>
          <a:noFill/>
          <a:ln w="63500">
            <a:solidFill>
              <a:srgbClr val="FFFF00"/>
            </a:solidFill>
          </a:ln>
        </p:spPr>
      </p:pic>
      <p:pic>
        <p:nvPicPr>
          <p:cNvPr id="3075" name="Picture 3" descr="C:\Users\Владелец\Desktop\фото\мини-музей\10 гр. Ракушки черного моря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1214422"/>
            <a:ext cx="3714777" cy="4953036"/>
          </a:xfrm>
          <a:prstGeom prst="rect">
            <a:avLst/>
          </a:prstGeom>
          <a:noFill/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78411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119675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открытых дверей.</a:t>
            </a:r>
          </a:p>
          <a:p>
            <a:r>
              <a:rPr lang="ru-RU" alt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привлечение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родителей к 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сотрудничеству путем активного участия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организации режимных моментов 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вместе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детьми.</a:t>
            </a:r>
            <a:endParaRPr lang="ru-RU" altLang="ru-RU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i.mycdn.me/image?id=871724327714&amp;t=3&amp;plc=WEB&amp;tkn=*V5bBqCDrB_9TrnvpwXW7q1ylpV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214554"/>
            <a:ext cx="2086482" cy="156486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.mycdn.me/image?id=871724327202&amp;t=3&amp;plc=WEB&amp;tkn=*Hj8P47xJ1jcuhRsXEok25mNeK7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5" y="2762922"/>
            <a:ext cx="2071702" cy="1553777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.mycdn.me/image?id=871724326434&amp;t=3&amp;plc=WEB&amp;tkn=*cfyID4wkVIvwGsW33NaUejs1IOQ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99541"/>
            <a:ext cx="2160240" cy="1620180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i.mycdn.me/image?id=871724326178&amp;t=3&amp;plc=WEB&amp;tkn=*NUy04JChwQbyZnQxtStJ3Ir-hn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8" y="2000240"/>
            <a:ext cx="1569305" cy="209240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i.mycdn.me/image?id=871724326690&amp;t=3&amp;plc=WEB&amp;tkn=*4R2uxoh1M-WJcVhOk4qpTAuVVu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214818"/>
            <a:ext cx="2124829" cy="159362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s://i.mycdn.me/image?id=871724325922&amp;t=3&amp;plc=WEB&amp;tkn=*YdB8YekzFxinyECfZjmTOlvAujQ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2" y="4714884"/>
            <a:ext cx="2112457" cy="1584343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i.mycdn.me/image?id=871724325666&amp;t=3&amp;plc=WEB&amp;tkn=*zEAadva8v1XOqyRPX50IN3hixzo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29190" y="4214818"/>
            <a:ext cx="2112235" cy="158417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https://i.mycdn.me/image?id=871724323874&amp;t=3&amp;plc=WEB&amp;tkn=*qbY7dDixcE18kqekdy13OHsflvM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4643446"/>
            <a:ext cx="2016984" cy="1512738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785794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Информационные стенды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5" y="1357298"/>
            <a:ext cx="3286148" cy="2551295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9124" y="1857364"/>
            <a:ext cx="3973227" cy="1728192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0166" y="4214818"/>
            <a:ext cx="6887668" cy="2270778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785794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ФОТО-ЗОНА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K:\фото самообразование\DSCF609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69969">
            <a:off x="789389" y="1735990"/>
            <a:ext cx="3398141" cy="4144954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1" name="Содержимое 9" descr="K:\фото самообразование\DSCF6139.jp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75384">
            <a:off x="5134715" y="1533762"/>
            <a:ext cx="3085376" cy="4295596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Генеологическое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древо семьи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Владелец\Desktop\Взаимодействие с семьей\фото открытых мероприятий 2018 г\генеологическое дерево герб\IMG_064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571612"/>
            <a:ext cx="2472408" cy="3571900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3" name="Рисунок 12" descr="C:\Users\Владелец\Desktop\Взаимодействие с семьей\фото открытых мероприятий 2018 г\генеологическое дерево герб\IMG_064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9" y="1571612"/>
            <a:ext cx="2357454" cy="3500461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4" name="Рисунок 13" descr="C:\Users\Владелец\Desktop\Взаимодействие с семьей\фото открытых мероприятий 2018 г\генеологическое дерево герб\IMG_064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92882" y="1590674"/>
            <a:ext cx="2758235" cy="4195779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Герб семьи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Владелец\Desktop\Взаимодействие с семьей\фото открытых мероприятий 2018 г\генеологическое дерево герб\IMG_064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7" y="1500174"/>
            <a:ext cx="2857520" cy="3948111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1" name="Рисунок 10" descr="C:\Users\Владелец\Desktop\Взаимодействие с семьей\фото открытых мероприятий 2018 г\генеологическое дерево герб\IMG_063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2071678"/>
            <a:ext cx="2458116" cy="32766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6" name="Рисунок 15" descr="C:\Users\Владелец\Desktop\Взаимодействие с семьей\фото открытых мероприятий 2018 г\генеологическое дерево герб\IMG_064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2786058"/>
            <a:ext cx="2500330" cy="3381374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Персональная выставка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Владелец\Desktop\Взаимодействие с семьей\фото открытых мероприятий 2018 г\8 гр\IMG_051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1714488"/>
            <a:ext cx="3905261" cy="291154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3" name="Рисунок 12" descr="C:\Users\Владелец\Desktop\Взаимодействие с семьей\фото открытых мероприятий 2018 г\8 гр\IMG_051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89679">
            <a:off x="677920" y="3950223"/>
            <a:ext cx="2959512" cy="1972454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4" name="Рисунок 13" descr="C:\Users\Владелец\Desktop\Взаимодействие с семьей\фото открытых мероприятий 2018 г\8 гр\IMG_051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91104">
            <a:off x="6297412" y="2788303"/>
            <a:ext cx="2291533" cy="3397882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Выставка творческих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«Отдыхаем всей семьей»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Владелец\Desktop\фото\Отдыхаеам всей семьей\IMG_011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2000240"/>
            <a:ext cx="3935933" cy="2952750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1" name="Рисунок 10" descr="C:\Users\Владелец\Desktop\фото\Отдыхаеам всей семьей\IMG_012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26296">
            <a:off x="376211" y="4225379"/>
            <a:ext cx="2890820" cy="2191431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6" name="Рисунок 15" descr="C:\Users\Владелец\Desktop\фото\Отдыхаеам всей семьей\IMG_011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930052">
            <a:off x="6085900" y="4120739"/>
            <a:ext cx="2809183" cy="224511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Совместные праздники, развлечения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Владелец\Desktop\Взаимодействие с семьей\фото открытых мероприятий 2018 г\10 группа\IMG_069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9" y="1500174"/>
            <a:ext cx="2714643" cy="2357454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3" name="Рисунок 12" descr="C:\Users\Владелец\Desktop\Взаимодействие с семьей\фото открытых мероприятий 2018 г\8 гр\IMG_054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1785926"/>
            <a:ext cx="2428892" cy="17859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4" name="Рисунок 13" descr="C:\Users\Владелец\Desktop\Взаимодействие с семьей\фото открытых мероприятий 2018 г\6 гр\IMG_046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1571612"/>
            <a:ext cx="2928958" cy="2238375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122" name="Picture 2" descr="C:\Users\Владелец\Desktop\Взаимодействие с семьей\фото открытых мероприятий 2018 г\6 гр\IMG_047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4214818"/>
            <a:ext cx="2571736" cy="1928802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</p:pic>
      <p:pic>
        <p:nvPicPr>
          <p:cNvPr id="17" name="Рисунок 16" descr="C:\Users\Владелец\Desktop\Взаимодействие с семьей\фото открытых мероприятий 2018 г\3 гр\на сайт МДОУ 3 гр\день матери\MFP_794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2198" y="4357694"/>
            <a:ext cx="2786082" cy="1714512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Рисунок 17" descr="C:\Users\Владелец\Desktop\Взаимодействие с семьей\фото открытых мероприятий 2018 г\1 гр\IMG_0737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86116" y="4000504"/>
            <a:ext cx="2571768" cy="2181229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родителей  конкурсах и выставках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E:\дары осени\IMG_037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457215">
            <a:off x="262681" y="2044629"/>
            <a:ext cx="3260821" cy="2156922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0" name="Рисунок 19" descr="E:\дары осени\IMG_038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3143224"/>
            <a:ext cx="2679821" cy="3714776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146" name="Picture 2" descr="E:\дары осени\IMG_038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405544">
            <a:off x="5424222" y="2135254"/>
            <a:ext cx="3357586" cy="2518190"/>
          </a:xfrm>
          <a:prstGeom prst="rect">
            <a:avLst/>
          </a:prstGeom>
          <a:noFill/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родителей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вместе с детьми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конкурсах и выставках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E:\конкурс подарившая жизнь 2018\IMG_051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214554"/>
            <a:ext cx="2643206" cy="3714776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1" name="Рисунок 10" descr="E:\конкурс подарившая жизнь 2018\IMG_052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2071678"/>
            <a:ext cx="3009084" cy="2257425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2" name="Рисунок 11" descr="E:\Рождественский подарок\IMG_075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4143380"/>
            <a:ext cx="1800713" cy="24003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3" name="Рисунок 12" descr="E:\Рождественский подарок\IMG_075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4071942"/>
            <a:ext cx="1772244" cy="243365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 фотографий «Как я провел лето»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E:\Как я провел лето\IMG_026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500174"/>
            <a:ext cx="3009084" cy="2257425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6" name="Рисунок 15" descr="E:\Как я провел лето\IMG_026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4357694"/>
            <a:ext cx="2755153" cy="2066925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7" name="Рисунок 16" descr="E:\Как я провел лето\IMG_027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2643182"/>
            <a:ext cx="2892078" cy="213360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Рисунок 17" descr="E:\Как я провел лето\IMG_026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7884" y="1500174"/>
            <a:ext cx="2920208" cy="2190750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9" name="Рисунок 18" descr="E:\Как я провел лето\IMG_027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2198" y="4286256"/>
            <a:ext cx="2669491" cy="2038351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 фотографий «Золотая осень»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E:\конкурс фотографий золотая осень\IMG_04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714488"/>
            <a:ext cx="3714776" cy="2786082"/>
          </a:xfrm>
          <a:prstGeom prst="rect">
            <a:avLst/>
          </a:prstGeom>
          <a:noFill/>
          <a:ln w="63500">
            <a:solidFill>
              <a:srgbClr val="FFFF00"/>
            </a:solidFill>
          </a:ln>
        </p:spPr>
      </p:pic>
      <p:pic>
        <p:nvPicPr>
          <p:cNvPr id="13" name="Рисунок 12" descr="E:\конкурс фотографий золотая осень\IMG_047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3143248"/>
            <a:ext cx="4000528" cy="3000396"/>
          </a:xfrm>
          <a:prstGeom prst="rect">
            <a:avLst/>
          </a:prstGeom>
          <a:noFill/>
          <a:ln w="635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1443841"/>
            <a:ext cx="81439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algn="ctr">
              <a:buClr>
                <a:srgbClr val="FF0000"/>
              </a:buClr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Таким образом, использование разнообразных форм работы с семьями воспитанников детского сада даёт положительные результаты. Всей своей работой сотрудники ДОУ доказывают родителям, что их вовлечение в педагогическую деятельность, заинтересованное участие в воспитательно-образовательном процессе важно не потому, что этого хочет воспитатель, а потому, что это необходимо для развития их собственного ребенка.</a:t>
            </a:r>
          </a:p>
        </p:txBody>
      </p:sp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Владелец\Desktop\Взаимодействие с семьей\проектная деятельность с семьей\iOR5FNL0F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964389"/>
            <a:ext cx="7072362" cy="5304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44002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1472" y="1000108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85918" y="1500174"/>
            <a:ext cx="62865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algn="ctr">
              <a:buClr>
                <a:srgbClr val="FF0000"/>
              </a:buClr>
              <a:buNone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Наше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правило:</a:t>
            </a:r>
            <a:endParaRPr lang="ru-RU" sz="3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 algn="ctr">
              <a:buClr>
                <a:srgbClr val="FF0000"/>
              </a:buClr>
              <a:buNone/>
            </a:pPr>
            <a:endParaRPr lang="ru-RU" sz="36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82296" indent="0" algn="ctr">
              <a:buClr>
                <a:srgbClr val="FF0000"/>
              </a:buClr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готовы воспитывать вместе,</a:t>
            </a:r>
          </a:p>
          <a:p>
            <a:pPr marL="82296" indent="0" algn="ctr">
              <a:buClr>
                <a:srgbClr val="FF0000"/>
              </a:buClr>
              <a:buNone/>
            </a:pP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 algn="ctr">
              <a:buClr>
                <a:srgbClr val="FF0000"/>
              </a:buClr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но не вместо Вас</a:t>
            </a: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!</a:t>
            </a:r>
          </a:p>
        </p:txBody>
      </p:sp>
    </p:spTree>
    <p:extLst>
      <p:ext uri="{BB962C8B-B14F-4D97-AF65-F5344CB8AC3E}">
        <p14:creationId xmlns="" xmlns:p14="http://schemas.microsoft.com/office/powerpoint/2010/main" val="15520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1523070" y="1124744"/>
            <a:ext cx="6097860" cy="4032447"/>
          </a:xfrm>
          <a:prstGeom prst="rect">
            <a:avLst/>
          </a:prstGeom>
        </p:spPr>
        <p:txBody>
          <a:bodyPr spcFirstLastPara="1" wrap="none" fromWordArt="1">
            <a:prstTxWarp prst="textButton">
              <a:avLst>
                <a:gd name="adj" fmla="val 10800004"/>
              </a:avLst>
            </a:prstTxWarp>
          </a:bodyPr>
          <a:lstStyle/>
          <a:p>
            <a:pPr algn="ctr"/>
            <a:endParaRPr lang="ru-RU" sz="3600" i="1" kern="10" dirty="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Bookman Old Style"/>
            </a:endParaRPr>
          </a:p>
          <a:p>
            <a:pPr algn="ctr"/>
            <a:r>
              <a:rPr lang="ru-RU" sz="3600" i="1" kern="1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Bookman Old Style"/>
              </a:rPr>
              <a:t>  Спасибо  </a:t>
            </a:r>
          </a:p>
          <a:p>
            <a:pPr algn="ctr"/>
            <a:r>
              <a:rPr lang="ru-RU" sz="3600" i="1" kern="1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Bookman Old Style"/>
              </a:rPr>
              <a:t>за внимание!</a:t>
            </a:r>
          </a:p>
        </p:txBody>
      </p:sp>
    </p:spTree>
    <p:extLst>
      <p:ext uri="{BB962C8B-B14F-4D97-AF65-F5344CB8AC3E}">
        <p14:creationId xmlns="" xmlns:p14="http://schemas.microsoft.com/office/powerpoint/2010/main" val="3321805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705</Words>
  <Application>Microsoft Office PowerPoint</Application>
  <PresentationFormat>Экран (4:3)</PresentationFormat>
  <Paragraphs>162</Paragraphs>
  <Slides>37</Slides>
  <Notes>24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Пользователь</cp:lastModifiedBy>
  <cp:revision>68</cp:revision>
  <dcterms:created xsi:type="dcterms:W3CDTF">2018-12-20T13:55:26Z</dcterms:created>
  <dcterms:modified xsi:type="dcterms:W3CDTF">2021-10-13T12:56:55Z</dcterms:modified>
</cp:coreProperties>
</file>