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23" r:id="rId2"/>
    <p:sldId id="277" r:id="rId3"/>
    <p:sldId id="317" r:id="rId4"/>
    <p:sldId id="258" r:id="rId5"/>
    <p:sldId id="259" r:id="rId6"/>
    <p:sldId id="314" r:id="rId7"/>
    <p:sldId id="316" r:id="rId8"/>
    <p:sldId id="260" r:id="rId9"/>
    <p:sldId id="261" r:id="rId10"/>
    <p:sldId id="320" r:id="rId11"/>
    <p:sldId id="273" r:id="rId12"/>
    <p:sldId id="321" r:id="rId13"/>
    <p:sldId id="283" r:id="rId14"/>
    <p:sldId id="270" r:id="rId15"/>
    <p:sldId id="282" r:id="rId16"/>
    <p:sldId id="298" r:id="rId17"/>
    <p:sldId id="299" r:id="rId18"/>
    <p:sldId id="288" r:id="rId19"/>
    <p:sldId id="289" r:id="rId20"/>
    <p:sldId id="262" r:id="rId21"/>
    <p:sldId id="278" r:id="rId22"/>
    <p:sldId id="294" r:id="rId23"/>
    <p:sldId id="295" r:id="rId24"/>
    <p:sldId id="301" r:id="rId25"/>
    <p:sldId id="309" r:id="rId26"/>
  </p:sldIdLst>
  <p:sldSz cx="9144000" cy="5143500" type="screen16x9"/>
  <p:notesSz cx="6858000" cy="91440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23" userDrawn="1">
          <p15:clr>
            <a:srgbClr val="A4A3A4"/>
          </p15:clr>
        </p15:guide>
        <p15:guide id="2" pos="325" userDrawn="1">
          <p15:clr>
            <a:srgbClr val="A4A3A4"/>
          </p15:clr>
        </p15:guide>
        <p15:guide id="3" orient="horz" pos="3997" userDrawn="1">
          <p15:clr>
            <a:srgbClr val="A4A3A4"/>
          </p15:clr>
        </p15:guide>
        <p15:guide id="4" pos="735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FF"/>
    <a:srgbClr val="F4FB9D"/>
    <a:srgbClr val="2FE721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56"/>
    <p:restoredTop sz="94697"/>
  </p:normalViewPr>
  <p:slideViewPr>
    <p:cSldViewPr snapToGrid="0" snapToObjects="1" showGuides="1">
      <p:cViewPr>
        <p:scale>
          <a:sx n="68" d="100"/>
          <a:sy n="68" d="100"/>
        </p:scale>
        <p:origin x="-768" y="-618"/>
      </p:cViewPr>
      <p:guideLst>
        <p:guide orient="horz" pos="242"/>
        <p:guide orient="horz" pos="2998"/>
        <p:guide pos="244"/>
        <p:guide pos="551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602DE08-5D5D-F649-B70D-3A4A9B7A69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8C119708-7251-404B-9F47-253B5E8921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BF3E262-DDAD-C847-AA9B-E9500080CE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70EB-1F07-7744-95EC-6E18B82B9717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E0B2BCF-226A-C740-AB16-7CC0AC74B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55A2706-EFE0-3443-BCD7-4B5435DA1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2CF82-D414-E145-A8CA-EEAD2CF90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297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32DB8F9-CAAF-F147-985D-05CE8AA38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5ABD3B1-4EFB-9D4F-B203-03F0CB9C7F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D9F6DED-D5F3-1044-B163-BEA02A33F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70EB-1F07-7744-95EC-6E18B82B9717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DFAF459F-62F9-F940-9CF9-238D92712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F297AA1-50A4-EC43-888C-12EFC58E7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2CF82-D414-E145-A8CA-EEAD2CF90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3102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F565289-5EDC-8741-AB73-7E0FA459C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E786AF8B-6323-CB43-A88A-A4B60580D4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C875A9C-906F-DE4D-9934-43D4EF923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70EB-1F07-7744-95EC-6E18B82B9717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5CB4D6F-C758-1745-8E4F-7B48D6F97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EDE2E2F-73A1-FA43-ABFD-DFE9B0F1A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2CF82-D414-E145-A8CA-EEAD2CF90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235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A3C9595-F0A0-B04F-BB1B-401D545C3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01B0C37-746F-264B-887E-971FA5439C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25FDE659-CC99-FB4B-812B-6352ED18F9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74B85144-62F7-4347-8661-6230E35C5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70EB-1F07-7744-95EC-6E18B82B9717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070425BE-051F-4E48-8641-6D9C5623C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0BF5D947-BC4F-A94B-A492-F73819A4E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2CF82-D414-E145-A8CA-EEAD2CF90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17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81B5A67-5658-1D40-800E-FC7B841F5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C6B5BB27-8532-5442-BF85-2207A5E97D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4F1DDD45-D16C-2C42-904A-CF78027993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2BC3D992-801F-7348-9679-7F79C68414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1E4FA077-751A-E244-B31C-6760B366DB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EFE951DC-8D7D-4446-A0D0-07397224C6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70EB-1F07-7744-95EC-6E18B82B9717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BE713239-F3B1-5141-85EC-A53D43929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917523FF-A6B7-E24A-8890-4695B6D56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2CF82-D414-E145-A8CA-EEAD2CF90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6788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4EADADA-E892-9A48-8086-2512C8BA8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84488A17-19C7-7F4C-A31E-DA70FE54C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70EB-1F07-7744-95EC-6E18B82B9717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F5583F45-FE51-C545-940F-5C6B5FB37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762AEA84-26D6-2E49-B53E-3D53C42D2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2CF82-D414-E145-A8CA-EEAD2CF90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45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14003131-90F4-8D41-8E11-B3CC30329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70EB-1F07-7744-95EC-6E18B82B9717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BC5C56A2-CF86-F143-9843-65049FBAF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22B8BD16-D37A-F640-985E-9F8263EBD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2CF82-D414-E145-A8CA-EEAD2CF90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394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80371B-BBAE-C945-B9FC-572C98CF5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9FD2EAC-FA9F-2346-AD7B-AD3A40475E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51E1EC1-8535-8D4E-A3A4-57EB23CC45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60B4AC9B-59D2-C64B-9360-971C92B12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70EB-1F07-7744-95EC-6E18B82B9717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C33352CF-3345-494F-B956-191606B31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704B6F2A-15F0-D748-A1D0-BFAFBC752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2CF82-D414-E145-A8CA-EEAD2CF90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064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EAF09CA-1988-7F44-8A89-BE0D8F1371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D0280904-EC94-7541-8FD3-D028EBC9FF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9C78EA4-2C08-1245-8CFA-0E0E8D92CC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71BC7F80-B9AE-874C-91B8-A3EA3FFED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70EB-1F07-7744-95EC-6E18B82B9717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61A07E7C-A2CB-A740-B402-36B31448E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B671D6B-2117-2A49-BE8B-D513D6EB2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2CF82-D414-E145-A8CA-EEAD2CF90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2221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91D6196-B69E-9C46-B26A-F308A26D5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308C82E2-CAAB-0747-B770-B6FE2CDB9B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E645C1F-214F-BE45-8764-9F70D82BC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70EB-1F07-7744-95EC-6E18B82B9717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7E03F5E-FB41-9F42-8847-167F8474F6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C191131-2B5D-7742-A9C8-2493C0164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2CF82-D414-E145-A8CA-EEAD2CF90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5145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B4A8191B-3ED2-DD4E-891C-F27711F90C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CE760696-9C50-7248-8A42-512AC53208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9B43A42-1110-E041-9E03-123060B92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570EB-1F07-7744-95EC-6E18B82B9717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DBBF8FC-EC52-FA4A-A7DD-30C1FF20EB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D8342D4-C59E-0B4B-8818-A6296FBEF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2CF82-D414-E145-A8CA-EEAD2CF90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509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EEC2C22-6803-B941-B113-E9A4A78F4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4155AAC8-CC8E-684B-84D4-75366B33E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r>
              <a:rPr lang="ru-RU"/>
              <a:t>Образец текста
Второй уровень
Третий уровень
Четвертый уровень
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510FE609-2DFA-5443-9596-EE2586CFBA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570EB-1F07-7744-95EC-6E18B82B9717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3DB1088-34F3-DD4B-B673-00B7DF9C98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231FB37-A001-2145-BA37-ECBB46BBAA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72CF82-D414-E145-A8CA-EEAD2CF90F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012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3.png"/><Relationship Id="rId7" Type="http://schemas.openxmlformats.org/officeDocument/2006/relationships/image" Target="../media/image2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11" Type="http://schemas.openxmlformats.org/officeDocument/2006/relationships/image" Target="../media/image57.png"/><Relationship Id="rId5" Type="http://schemas.openxmlformats.org/officeDocument/2006/relationships/image" Target="../media/image51.png"/><Relationship Id="rId10" Type="http://schemas.openxmlformats.org/officeDocument/2006/relationships/image" Target="../media/image56.png"/><Relationship Id="rId4" Type="http://schemas.openxmlformats.org/officeDocument/2006/relationships/image" Target="../media/image50.png"/><Relationship Id="rId9" Type="http://schemas.openxmlformats.org/officeDocument/2006/relationships/image" Target="../media/image5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2700" b="1" cap="all" dirty="0" smtClean="0">
                <a:latin typeface="Segoe Script" panose="020B0504020000000003" pitchFamily="34" charset="0"/>
              </a:rPr>
              <a:t/>
            </a:r>
            <a:br>
              <a:rPr lang="ru-RU" sz="2700" b="1" cap="all" dirty="0" smtClean="0">
                <a:latin typeface="Segoe Script" panose="020B0504020000000003" pitchFamily="34" charset="0"/>
              </a:rPr>
            </a:br>
            <a:r>
              <a:rPr lang="ru-RU" sz="2700" b="1" cap="all" dirty="0" smtClean="0">
                <a:latin typeface="Segoe Script" panose="020B0504020000000003" pitchFamily="34" charset="0"/>
              </a:rPr>
              <a:t>"</a:t>
            </a:r>
            <a:r>
              <a:rPr lang="ru-RU" sz="2700" b="1" cap="all" dirty="0">
                <a:latin typeface="Segoe Script" panose="020B0504020000000003" pitchFamily="34" charset="0"/>
              </a:rPr>
              <a:t>ФОНД ОБРАЗОВАТЕЛЬНОЙ И НАУЧНОЙ ДЕЯТЕЛЬНОСТИ 21 ВЕКА"</a:t>
            </a:r>
            <a:r>
              <a:rPr lang="ru-RU" cap="all" dirty="0"/>
              <a:t/>
            </a:r>
            <a:br>
              <a:rPr lang="ru-RU" cap="all" dirty="0"/>
            </a:br>
            <a:endParaRPr lang="ru-RU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084" y="1519312"/>
            <a:ext cx="3671667" cy="3066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037428" y="1519312"/>
            <a:ext cx="4825218" cy="341844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ru-RU" sz="4300" b="1" dirty="0" smtClean="0">
              <a:latin typeface="Segoe Script" panose="020B0504020000000003" pitchFamily="34" charset="0"/>
            </a:endParaRPr>
          </a:p>
          <a:p>
            <a:pPr marL="0" indent="0" algn="ctr">
              <a:buNone/>
            </a:pPr>
            <a:r>
              <a:rPr lang="ru-RU" sz="4300" b="1" dirty="0" smtClean="0">
                <a:latin typeface="Segoe Script" panose="020B0504020000000003" pitchFamily="34" charset="0"/>
              </a:rPr>
              <a:t>Поток энергии в экосистемах</a:t>
            </a:r>
          </a:p>
          <a:p>
            <a:pPr marL="0" indent="0" algn="ctr">
              <a:buNone/>
            </a:pPr>
            <a:endParaRPr lang="ru-RU" sz="2800" b="1" dirty="0">
              <a:latin typeface="Segoe Script" panose="020B0504020000000003" pitchFamily="34" charset="0"/>
            </a:endParaRPr>
          </a:p>
          <a:p>
            <a:pPr marL="0" indent="0" algn="ctr">
              <a:buNone/>
            </a:pPr>
            <a:endParaRPr lang="ru-RU" sz="2800" b="1" dirty="0" smtClean="0">
              <a:latin typeface="Segoe Script" panose="020B0504020000000003" pitchFamily="34" charset="0"/>
            </a:endParaRPr>
          </a:p>
          <a:p>
            <a:pPr marL="0" indent="0" algn="r">
              <a:buNone/>
            </a:pPr>
            <a:r>
              <a:rPr lang="ru-RU" sz="2600" b="1" dirty="0" err="1" smtClean="0">
                <a:latin typeface="Segoe Script" panose="020B0504020000000003" pitchFamily="34" charset="0"/>
              </a:rPr>
              <a:t>Бекшокова</a:t>
            </a:r>
            <a:r>
              <a:rPr lang="ru-RU" sz="2600" b="1" dirty="0" smtClean="0">
                <a:latin typeface="Segoe Script" panose="020B0504020000000003" pitchFamily="34" charset="0"/>
              </a:rPr>
              <a:t> П.А.,</a:t>
            </a:r>
          </a:p>
          <a:p>
            <a:pPr marL="0" indent="0" algn="r">
              <a:buNone/>
            </a:pPr>
            <a:r>
              <a:rPr lang="ru-RU" sz="2600" b="1" dirty="0" smtClean="0">
                <a:latin typeface="Segoe Script" panose="020B0504020000000003" pitchFamily="34" charset="0"/>
              </a:rPr>
              <a:t>МБОУ «Лицей №22»</a:t>
            </a:r>
          </a:p>
          <a:p>
            <a:pPr marL="0" indent="0" algn="r">
              <a:buNone/>
            </a:pPr>
            <a:r>
              <a:rPr lang="ru-RU" sz="2600" b="1" dirty="0" smtClean="0">
                <a:latin typeface="Segoe Script" panose="020B0504020000000003" pitchFamily="34" charset="0"/>
              </a:rPr>
              <a:t>Г. Махачкала, Республика Дагестан</a:t>
            </a:r>
            <a:endParaRPr lang="ru-RU" sz="2600" b="1" dirty="0">
              <a:latin typeface="Segoe Script" panose="020B050402000000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733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52397C8-952E-904A-9A6D-FF2824661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8174" y="144458"/>
            <a:ext cx="8622894" cy="4875609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1005434" y="2214906"/>
            <a:ext cx="7860961" cy="280516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Segoe Print" panose="02000600000000000000" pitchFamily="2" charset="0"/>
              </a:rPr>
              <a:t>План. </a:t>
            </a:r>
          </a:p>
          <a:p>
            <a:pPr algn="ctr"/>
            <a:endParaRPr lang="ru-RU" sz="2100" b="1" dirty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r>
              <a:rPr lang="ru-RU" sz="2100" b="1" dirty="0">
                <a:solidFill>
                  <a:schemeClr val="tx1"/>
                </a:solidFill>
                <a:latin typeface="Segoe Print" panose="02000600000000000000" pitchFamily="2" charset="0"/>
              </a:rPr>
              <a:t>1. </a:t>
            </a:r>
            <a:r>
              <a:rPr lang="ru-RU" sz="21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Экосистема. Основные </a:t>
            </a:r>
            <a:r>
              <a:rPr lang="ru-RU" sz="2100" b="1" dirty="0">
                <a:solidFill>
                  <a:schemeClr val="tx1"/>
                </a:solidFill>
                <a:latin typeface="Segoe Print" panose="02000600000000000000" pitchFamily="2" charset="0"/>
              </a:rPr>
              <a:t>компоненты экосистем.</a:t>
            </a:r>
          </a:p>
          <a:p>
            <a:r>
              <a:rPr lang="ru-RU" sz="2100" b="1" dirty="0">
                <a:solidFill>
                  <a:schemeClr val="tx1"/>
                </a:solidFill>
                <a:latin typeface="Segoe Print" panose="02000600000000000000" pitchFamily="2" charset="0"/>
              </a:rPr>
              <a:t>2.Трофические цепи, их типы, сети питания.</a:t>
            </a:r>
          </a:p>
          <a:p>
            <a:r>
              <a:rPr lang="ru-RU" sz="2100" b="1" dirty="0">
                <a:solidFill>
                  <a:schemeClr val="tx1"/>
                </a:solidFill>
                <a:latin typeface="Segoe Print" panose="02000600000000000000" pitchFamily="2" charset="0"/>
              </a:rPr>
              <a:t>3.Понятие о трофическом </a:t>
            </a:r>
            <a:r>
              <a:rPr lang="ru-RU" sz="21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уровне.</a:t>
            </a:r>
            <a:endParaRPr lang="ru-RU" sz="2100" b="1" dirty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r>
              <a:rPr lang="ru-RU" sz="21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4.Правило </a:t>
            </a:r>
            <a:r>
              <a:rPr lang="ru-RU" sz="2100" b="1" dirty="0">
                <a:solidFill>
                  <a:schemeClr val="tx1"/>
                </a:solidFill>
                <a:latin typeface="Segoe Print" panose="02000600000000000000" pitchFamily="2" charset="0"/>
              </a:rPr>
              <a:t>10% </a:t>
            </a:r>
            <a:r>
              <a:rPr lang="ru-RU" sz="21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r>
              <a:rPr lang="ru-RU" sz="2100" b="1" dirty="0" err="1" smtClean="0">
                <a:solidFill>
                  <a:schemeClr val="tx1"/>
                </a:solidFill>
                <a:latin typeface="Segoe Print" panose="02000600000000000000" pitchFamily="2" charset="0"/>
              </a:rPr>
              <a:t>Линдемана</a:t>
            </a:r>
            <a:r>
              <a:rPr lang="ru-RU" sz="21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.</a:t>
            </a:r>
            <a:endParaRPr lang="ru-RU" sz="2100" b="1" dirty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r>
              <a:rPr lang="ru-RU" sz="21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5.Экологические </a:t>
            </a:r>
            <a:r>
              <a:rPr lang="ru-RU" sz="2100" b="1" dirty="0">
                <a:solidFill>
                  <a:schemeClr val="tx1"/>
                </a:solidFill>
                <a:latin typeface="Segoe Print" panose="02000600000000000000" pitchFamily="2" charset="0"/>
              </a:rPr>
              <a:t>пирамиды: пирамиды численности, </a:t>
            </a:r>
            <a:r>
              <a:rPr lang="ru-RU" sz="21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пирамида </a:t>
            </a:r>
            <a:r>
              <a:rPr lang="ru-RU" sz="2100" b="1" dirty="0">
                <a:solidFill>
                  <a:schemeClr val="tx1"/>
                </a:solidFill>
                <a:latin typeface="Segoe Print" panose="02000600000000000000" pitchFamily="2" charset="0"/>
              </a:rPr>
              <a:t>биомассы, пирамида энергии.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668" y="153036"/>
            <a:ext cx="1495246" cy="1944927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357" y="155446"/>
            <a:ext cx="1326396" cy="1873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13" y="202606"/>
            <a:ext cx="1365740" cy="1895357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4191" y="167718"/>
            <a:ext cx="1505860" cy="1915561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936" y="117159"/>
            <a:ext cx="1378634" cy="1953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042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3601329" y="612213"/>
            <a:ext cx="4969926" cy="446431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Segoe Print" panose="02000600000000000000" pitchFamily="2" charset="0"/>
              </a:rPr>
              <a:t>1.Экосистема</a:t>
            </a:r>
            <a:r>
              <a:rPr lang="ru-RU" sz="4000" b="1" dirty="0" smtClean="0">
                <a:latin typeface="Segoe Print" panose="02000600000000000000" pitchFamily="2" charset="0"/>
              </a:rPr>
              <a:t> </a:t>
            </a:r>
            <a:r>
              <a:rPr lang="ru-RU" sz="2800" b="1" dirty="0" smtClean="0">
                <a:latin typeface="Segoe Print" panose="02000600000000000000" pitchFamily="2" charset="0"/>
              </a:rPr>
              <a:t>–</a:t>
            </a:r>
          </a:p>
          <a:p>
            <a:pPr algn="ctr"/>
            <a:r>
              <a:rPr lang="ru-RU" sz="2800" b="1" dirty="0" smtClean="0">
                <a:latin typeface="Segoe Print" panose="02000600000000000000" pitchFamily="2" charset="0"/>
              </a:rPr>
              <a:t> </a:t>
            </a:r>
          </a:p>
          <a:p>
            <a:pPr algn="ctr"/>
            <a:r>
              <a:rPr lang="ru-RU" sz="2400" b="1" dirty="0" smtClean="0">
                <a:latin typeface="Segoe Print" panose="02000600000000000000" pitchFamily="2" charset="0"/>
              </a:rPr>
              <a:t>комплекс </a:t>
            </a:r>
            <a:r>
              <a:rPr lang="ru-RU" sz="2400" b="1" dirty="0">
                <a:latin typeface="Segoe Print" panose="02000600000000000000" pitchFamily="2" charset="0"/>
              </a:rPr>
              <a:t>живых организмов и среды обитания</a:t>
            </a:r>
            <a:r>
              <a:rPr lang="ru-RU" sz="2400" b="1" dirty="0" smtClean="0">
                <a:latin typeface="Segoe Print" panose="02000600000000000000" pitchFamily="2" charset="0"/>
              </a:rPr>
              <a:t>,</a:t>
            </a:r>
          </a:p>
          <a:p>
            <a:pPr algn="ctr"/>
            <a:endParaRPr lang="ru-RU" sz="2400" b="1" dirty="0">
              <a:latin typeface="Segoe Print" panose="02000600000000000000" pitchFamily="2" charset="0"/>
            </a:endParaRPr>
          </a:p>
          <a:p>
            <a:pPr algn="ctr"/>
            <a:r>
              <a:rPr lang="ru-RU" sz="2400" b="1" dirty="0" smtClean="0">
                <a:latin typeface="Segoe Print" panose="02000600000000000000" pitchFamily="2" charset="0"/>
              </a:rPr>
              <a:t> </a:t>
            </a:r>
            <a:r>
              <a:rPr lang="ru-RU" sz="2400" b="1" dirty="0">
                <a:latin typeface="Segoe Print" panose="02000600000000000000" pitchFamily="2" charset="0"/>
              </a:rPr>
              <a:t>составляющий единое целое на основе </a:t>
            </a:r>
            <a:r>
              <a:rPr lang="ru-RU" sz="2400" b="1" dirty="0">
                <a:solidFill>
                  <a:srgbClr val="FF0000"/>
                </a:solidFill>
                <a:latin typeface="Segoe Print" panose="02000600000000000000" pitchFamily="2" charset="0"/>
              </a:rPr>
              <a:t>пищевых связей</a:t>
            </a:r>
            <a:r>
              <a:rPr lang="ru-RU" sz="2400" b="1" dirty="0">
                <a:latin typeface="Segoe Print" panose="02000600000000000000" pitchFamily="2" charset="0"/>
              </a:rPr>
              <a:t> и способов </a:t>
            </a:r>
            <a:r>
              <a:rPr lang="ru-RU" sz="2800" b="1" dirty="0">
                <a:latin typeface="Segoe Print" panose="02000600000000000000" pitchFamily="2" charset="0"/>
              </a:rPr>
              <a:t>получения </a:t>
            </a:r>
            <a:r>
              <a:rPr lang="ru-RU" sz="28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энергии</a:t>
            </a:r>
          </a:p>
          <a:p>
            <a:pPr algn="ctr"/>
            <a:endParaRPr lang="ru-RU" sz="2800" b="1" dirty="0">
              <a:latin typeface="Segoe Print" panose="02000600000000000000" pitchFamily="2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69" y="223013"/>
            <a:ext cx="3168757" cy="3591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594276" y="3953022"/>
            <a:ext cx="2858950" cy="91947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Пруд</a:t>
            </a:r>
            <a:r>
              <a:rPr lang="ru-RU" sz="20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–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пример экосистемы </a:t>
            </a:r>
            <a:endParaRPr lang="ru-RU" sz="20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70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101"/>
            <a:ext cx="9144000" cy="51435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52397C8-952E-904A-9A6D-FF2824661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178" y="155047"/>
            <a:ext cx="8622894" cy="4875609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A8CC068D-14BA-D842-B812-765F4C84E370}"/>
              </a:ext>
            </a:extLst>
          </p:cNvPr>
          <p:cNvSpPr/>
          <p:nvPr/>
        </p:nvSpPr>
        <p:spPr>
          <a:xfrm>
            <a:off x="170178" y="289733"/>
            <a:ext cx="8312640" cy="50013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2800" b="1" dirty="0">
                <a:latin typeface="Segoe Print" panose="02000600000000000000" pitchFamily="2" charset="0"/>
                <a:ea typeface="Favorit Pro Book" panose="02000006030000020004" pitchFamily="2" charset="0"/>
              </a:rPr>
              <a:t>Основные компоненты экосисте</a:t>
            </a:r>
            <a:r>
              <a:rPr lang="ru-RU" sz="2800" dirty="0">
                <a:latin typeface="Segoe Print" panose="02000600000000000000" pitchFamily="2" charset="0"/>
                <a:ea typeface="Favorit Pro Book" panose="02000006030000020004" pitchFamily="2" charset="0"/>
              </a:rPr>
              <a:t>м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582" y="833512"/>
            <a:ext cx="2762250" cy="1937824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390" y="833512"/>
            <a:ext cx="2639807" cy="1832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0179" y="2954215"/>
            <a:ext cx="3167654" cy="19782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800" b="1" dirty="0">
                <a:latin typeface="Segoe Print" panose="02000600000000000000" pitchFamily="2" charset="0"/>
              </a:rPr>
              <a:t>Продуценты  </a:t>
            </a:r>
            <a:r>
              <a:rPr lang="ru-RU" dirty="0" smtClean="0"/>
              <a:t>-</a:t>
            </a:r>
          </a:p>
          <a:p>
            <a:pPr algn="ctr"/>
            <a:endParaRPr lang="ru-RU" dirty="0"/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организмы</a:t>
            </a:r>
            <a:r>
              <a:rPr lang="ru-RU" b="1" dirty="0">
                <a:solidFill>
                  <a:schemeClr val="tx1"/>
                </a:solidFill>
                <a:latin typeface="Segoe Print" panose="02000600000000000000" pitchFamily="2" charset="0"/>
              </a:rPr>
              <a:t>, </a:t>
            </a:r>
            <a:r>
              <a:rPr lang="ru-RU" b="1" dirty="0">
                <a:solidFill>
                  <a:srgbClr val="FF0000"/>
                </a:solidFill>
                <a:latin typeface="Segoe Print" panose="02000600000000000000" pitchFamily="2" charset="0"/>
              </a:rPr>
              <a:t>создающие</a:t>
            </a:r>
            <a:r>
              <a:rPr lang="ru-RU" b="1" dirty="0">
                <a:solidFill>
                  <a:schemeClr val="tx1"/>
                </a:solidFill>
                <a:latin typeface="Segoe Print" panose="02000600000000000000" pitchFamily="2" charset="0"/>
              </a:rPr>
              <a:t> с помощью фотосинтеза </a:t>
            </a:r>
            <a:r>
              <a:rPr lang="ru-RU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органические </a:t>
            </a:r>
            <a:r>
              <a:rPr lang="ru-RU" b="1" dirty="0">
                <a:solidFill>
                  <a:schemeClr val="tx1"/>
                </a:solidFill>
                <a:latin typeface="Segoe Print" panose="02000600000000000000" pitchFamily="2" charset="0"/>
              </a:rPr>
              <a:t>вещества из </a:t>
            </a:r>
            <a:r>
              <a:rPr lang="ru-RU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неорганических.</a:t>
            </a:r>
          </a:p>
          <a:p>
            <a:pPr algn="ctr"/>
            <a:endParaRPr lang="ru-RU" b="1" dirty="0" smtClean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Это все зеленые растения</a:t>
            </a:r>
            <a:endParaRPr lang="ru-RU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233391" y="2666139"/>
            <a:ext cx="2739044" cy="23645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Segoe Print" panose="02000600000000000000" pitchFamily="2" charset="0"/>
              </a:rPr>
              <a:t>Редуценты</a:t>
            </a:r>
            <a:r>
              <a:rPr lang="ru-RU" sz="2800" b="1" dirty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Segoe Print" panose="02000600000000000000" pitchFamily="2" charset="0"/>
              </a:rPr>
              <a:t>-  </a:t>
            </a:r>
          </a:p>
          <a:p>
            <a:pPr algn="ctr"/>
            <a:r>
              <a:rPr lang="ru-RU" b="1" dirty="0">
                <a:solidFill>
                  <a:schemeClr val="tx1"/>
                </a:solidFill>
                <a:latin typeface="Segoe Print" panose="02000600000000000000" pitchFamily="2" charset="0"/>
              </a:rPr>
              <a:t>организмы </a:t>
            </a:r>
            <a:r>
              <a:rPr lang="ru-RU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разрушающие</a:t>
            </a:r>
            <a:r>
              <a:rPr lang="ru-RU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r>
              <a:rPr lang="ru-RU" b="1" dirty="0">
                <a:solidFill>
                  <a:schemeClr val="tx1"/>
                </a:solidFill>
                <a:latin typeface="Segoe Print" panose="02000600000000000000" pitchFamily="2" charset="0"/>
              </a:rPr>
              <a:t>отмершие остатки живых </a:t>
            </a:r>
            <a:r>
              <a:rPr lang="ru-RU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существ.</a:t>
            </a:r>
          </a:p>
          <a:p>
            <a:pPr algn="ctr"/>
            <a:endParaRPr lang="ru-RU" b="1" dirty="0" smtClean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Это бактерии </a:t>
            </a:r>
            <a:r>
              <a:rPr lang="ru-RU" b="1" dirty="0">
                <a:solidFill>
                  <a:schemeClr val="tx1"/>
                </a:solidFill>
                <a:latin typeface="Segoe Print" panose="02000600000000000000" pitchFamily="2" charset="0"/>
              </a:rPr>
              <a:t>и </a:t>
            </a:r>
            <a:r>
              <a:rPr lang="ru-RU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грибы.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467035" y="2771336"/>
            <a:ext cx="2648242" cy="2259321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800" b="1" dirty="0" err="1" smtClean="0">
                <a:solidFill>
                  <a:schemeClr val="tx1"/>
                </a:solidFill>
                <a:latin typeface="Segoe Print" panose="02000600000000000000" pitchFamily="2" charset="0"/>
              </a:rPr>
              <a:t>Консументы</a:t>
            </a:r>
            <a:r>
              <a:rPr lang="ru-RU" sz="28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r>
              <a:rPr lang="ru-RU" sz="2100" b="1" dirty="0">
                <a:solidFill>
                  <a:schemeClr val="tx1"/>
                </a:solidFill>
                <a:latin typeface="Segoe Print" panose="02000600000000000000" pitchFamily="2" charset="0"/>
              </a:rPr>
              <a:t>–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организмы</a:t>
            </a:r>
            <a:r>
              <a:rPr lang="ru-RU" b="1" dirty="0">
                <a:solidFill>
                  <a:schemeClr val="tx1"/>
                </a:solidFill>
                <a:latin typeface="Segoe Print" panose="02000600000000000000" pitchFamily="2" charset="0"/>
              </a:rPr>
              <a:t>, </a:t>
            </a:r>
            <a:r>
              <a:rPr lang="ru-RU" b="1" dirty="0">
                <a:solidFill>
                  <a:srgbClr val="FF0000"/>
                </a:solidFill>
                <a:latin typeface="Segoe Print" panose="02000600000000000000" pitchFamily="2" charset="0"/>
              </a:rPr>
              <a:t>потребляющие</a:t>
            </a:r>
            <a:r>
              <a:rPr lang="ru-RU" b="1" dirty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r>
              <a:rPr lang="ru-RU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готовое органическое вещество. </a:t>
            </a:r>
          </a:p>
          <a:p>
            <a:pPr algn="ctr"/>
            <a:endParaRPr lang="ru-RU" b="1" dirty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Это животные, насекомоядные растения. </a:t>
            </a:r>
            <a:endParaRPr lang="ru-RU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9327" y="833512"/>
            <a:ext cx="2623657" cy="1832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086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Picture 4" descr="http://4-i-5.ru/text-3/images/image-075-440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5820" y="681537"/>
            <a:ext cx="3882285" cy="363724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2" name="Прямоугольник 1"/>
          <p:cNvSpPr/>
          <p:nvPr/>
        </p:nvSpPr>
        <p:spPr>
          <a:xfrm>
            <a:off x="4346916" y="787791"/>
            <a:ext cx="4614204" cy="353099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Segoe Print" panose="02000600000000000000" pitchFamily="2" charset="0"/>
              </a:rPr>
              <a:t>Биологический круговорот веществ </a:t>
            </a:r>
            <a:r>
              <a:rPr lang="ru-RU" sz="18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–</a:t>
            </a:r>
          </a:p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совокупность </a:t>
            </a:r>
            <a:r>
              <a:rPr lang="ru-RU" sz="2000" b="1" dirty="0">
                <a:solidFill>
                  <a:schemeClr val="tx1"/>
                </a:solidFill>
                <a:latin typeface="Segoe Print" panose="02000600000000000000" pitchFamily="2" charset="0"/>
              </a:rPr>
              <a:t>процессов поступления </a:t>
            </a:r>
            <a:r>
              <a:rPr lang="ru-RU" sz="20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химических элементов в </a:t>
            </a:r>
            <a:r>
              <a:rPr lang="ru-RU" sz="2000" b="1" dirty="0">
                <a:solidFill>
                  <a:schemeClr val="tx1"/>
                </a:solidFill>
                <a:latin typeface="Segoe Print" panose="02000600000000000000" pitchFamily="2" charset="0"/>
              </a:rPr>
              <a:t>живые </a:t>
            </a:r>
            <a:r>
              <a:rPr lang="ru-RU" sz="20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организмы, преобразования в них и возвращения в окружающую среду.</a:t>
            </a:r>
            <a:endParaRPr lang="ru-RU" sz="20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3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44" y="690385"/>
            <a:ext cx="1447098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3235569" y="143166"/>
            <a:ext cx="3953021" cy="54722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Segoe Print" panose="02000600000000000000" pitchFamily="2" charset="0"/>
              </a:rPr>
              <a:t>Задание № 1</a:t>
            </a:r>
            <a:endParaRPr lang="ru-RU" sz="3200" b="1" dirty="0">
              <a:latin typeface="Segoe Print" panose="02000600000000000000" pitchFamily="2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59466" y="1955623"/>
            <a:ext cx="5459119" cy="291687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Может ли экосистема функционировать без какого-  либо из компонентов: </a:t>
            </a:r>
          </a:p>
          <a:p>
            <a:pPr algn="ctr"/>
            <a:endParaRPr lang="ru-RU" sz="2400" b="1" dirty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продуценты, </a:t>
            </a:r>
            <a:r>
              <a:rPr lang="ru-RU" sz="2400" b="1" dirty="0" err="1" smtClean="0">
                <a:solidFill>
                  <a:schemeClr val="tx1"/>
                </a:solidFill>
                <a:latin typeface="Segoe Print" panose="02000600000000000000" pitchFamily="2" charset="0"/>
              </a:rPr>
              <a:t>консументы</a:t>
            </a:r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, </a:t>
            </a:r>
            <a:r>
              <a:rPr lang="ru-RU" sz="2400" b="1" dirty="0" err="1" smtClean="0">
                <a:solidFill>
                  <a:schemeClr val="tx1"/>
                </a:solidFill>
                <a:latin typeface="Segoe Print" panose="02000600000000000000" pitchFamily="2" charset="0"/>
              </a:rPr>
              <a:t>редуценты</a:t>
            </a:r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.</a:t>
            </a:r>
          </a:p>
          <a:p>
            <a:pPr algn="ctr"/>
            <a:endParaRPr lang="ru-RU" sz="2400" b="1" dirty="0" smtClean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Ответ обоснуйте.</a:t>
            </a:r>
            <a:endParaRPr lang="ru-RU" sz="24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502" y="781278"/>
            <a:ext cx="1500586" cy="1052719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5565" y="842476"/>
            <a:ext cx="1326919" cy="1097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629" y="909357"/>
            <a:ext cx="1167617" cy="963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553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073" y="0"/>
            <a:ext cx="9144000" cy="51435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A8CC068D-14BA-D842-B812-765F4C84E370}"/>
              </a:ext>
            </a:extLst>
          </p:cNvPr>
          <p:cNvSpPr/>
          <p:nvPr/>
        </p:nvSpPr>
        <p:spPr>
          <a:xfrm>
            <a:off x="652264" y="289733"/>
            <a:ext cx="6578529" cy="6232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endParaRPr lang="ru-RU" sz="3600" dirty="0"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52356" y="271174"/>
            <a:ext cx="4881489" cy="89248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Segoe Print" panose="02000600000000000000" pitchFamily="2" charset="0"/>
              </a:rPr>
              <a:t>Ответ</a:t>
            </a:r>
            <a:endParaRPr lang="ru-RU" sz="3600" b="1" dirty="0">
              <a:latin typeface="Segoe Print" panose="02000600000000000000" pitchFamily="2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00" y="1163662"/>
            <a:ext cx="1796974" cy="2816176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2" name="Скругленный прямоугольник 1"/>
          <p:cNvSpPr/>
          <p:nvPr/>
        </p:nvSpPr>
        <p:spPr>
          <a:xfrm>
            <a:off x="2307102" y="3066757"/>
            <a:ext cx="6344529" cy="180574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3200" dirty="0" smtClean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Экосистемы могут функционировать без </a:t>
            </a:r>
            <a:r>
              <a:rPr lang="ru-RU" sz="3200" b="1" dirty="0" err="1" smtClean="0">
                <a:solidFill>
                  <a:schemeClr val="tx1"/>
                </a:solidFill>
                <a:latin typeface="Segoe Print" panose="02000600000000000000" pitchFamily="2" charset="0"/>
              </a:rPr>
              <a:t>консументов</a:t>
            </a:r>
            <a:r>
              <a:rPr lang="ru-RU" sz="32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.</a:t>
            </a:r>
          </a:p>
          <a:p>
            <a:pPr algn="ctr"/>
            <a:endParaRPr lang="ru-RU" sz="32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5289" y="1256741"/>
            <a:ext cx="1524000" cy="1349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364" y="1292385"/>
            <a:ext cx="1751427" cy="1253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487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52397C8-952E-904A-9A6D-FF2824661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178" y="133946"/>
            <a:ext cx="8622894" cy="4875609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A8CC068D-14BA-D842-B812-765F4C84E370}"/>
              </a:ext>
            </a:extLst>
          </p:cNvPr>
          <p:cNvSpPr/>
          <p:nvPr/>
        </p:nvSpPr>
        <p:spPr>
          <a:xfrm>
            <a:off x="652266" y="289732"/>
            <a:ext cx="6718511" cy="1208023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3200" b="1" dirty="0">
                <a:latin typeface="Segoe Print" panose="02000600000000000000" pitchFamily="2" charset="0"/>
                <a:ea typeface="Favorit Pro Book" panose="02000006030000020004" pitchFamily="2" charset="0"/>
              </a:rPr>
              <a:t>Энергия </a:t>
            </a:r>
            <a:r>
              <a:rPr lang="ru-RU" sz="2400" b="1" dirty="0">
                <a:latin typeface="Segoe Print" panose="02000600000000000000" pitchFamily="2" charset="0"/>
                <a:ea typeface="Favorit Pro Book" panose="02000006030000020004" pitchFamily="2" charset="0"/>
              </a:rPr>
              <a:t>- </a:t>
            </a:r>
          </a:p>
          <a:p>
            <a:pPr algn="ctr"/>
            <a:r>
              <a:rPr lang="ru-RU" sz="2100" b="1" dirty="0">
                <a:latin typeface="Segoe Print" panose="02000600000000000000" pitchFamily="2" charset="0"/>
                <a:ea typeface="Favorit Pro Book" panose="02000006030000020004" pitchFamily="2" charset="0"/>
              </a:rPr>
              <a:t>это количественная мера движения и превращения материи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249" y="1595175"/>
            <a:ext cx="1764506" cy="2157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730" y="1595174"/>
            <a:ext cx="1751410" cy="2130891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992" y="1595175"/>
            <a:ext cx="1509694" cy="2100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с одним вырезанным углом 4"/>
          <p:cNvSpPr/>
          <p:nvPr/>
        </p:nvSpPr>
        <p:spPr>
          <a:xfrm>
            <a:off x="1266092" y="3893234"/>
            <a:ext cx="3101927" cy="1116322"/>
          </a:xfrm>
          <a:prstGeom prst="snip1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400" b="1" dirty="0">
                <a:latin typeface="Segoe Print" panose="02000600000000000000" pitchFamily="2" charset="0"/>
              </a:rPr>
              <a:t>Аристотель </a:t>
            </a:r>
          </a:p>
          <a:p>
            <a:pPr algn="ctr"/>
            <a:endParaRPr lang="ru-RU" sz="1500" b="1" dirty="0">
              <a:latin typeface="Segoe Print" panose="02000600000000000000" pitchFamily="2" charset="0"/>
            </a:endParaRPr>
          </a:p>
          <a:p>
            <a:pPr algn="ctr"/>
            <a:r>
              <a:rPr lang="ru-RU" sz="1500" b="1" dirty="0">
                <a:latin typeface="Segoe Print" panose="02000600000000000000" pitchFamily="2" charset="0"/>
              </a:rPr>
              <a:t>впервые употребил термин «энергия»</a:t>
            </a:r>
          </a:p>
        </p:txBody>
      </p:sp>
      <p:sp>
        <p:nvSpPr>
          <p:cNvPr id="8" name="Прямоугольник с одним вырезанным углом 7"/>
          <p:cNvSpPr/>
          <p:nvPr/>
        </p:nvSpPr>
        <p:spPr>
          <a:xfrm>
            <a:off x="5475850" y="3808828"/>
            <a:ext cx="3049172" cy="1258775"/>
          </a:xfrm>
          <a:prstGeom prst="snip1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000" b="1" dirty="0">
                <a:latin typeface="Segoe Print" panose="02000600000000000000" pitchFamily="2" charset="0"/>
              </a:rPr>
              <a:t>Д.П. Джоуль</a:t>
            </a:r>
          </a:p>
          <a:p>
            <a:pPr algn="ctr"/>
            <a:r>
              <a:rPr lang="ru-RU" sz="1500" b="1" dirty="0">
                <a:latin typeface="Segoe Print" panose="02000600000000000000" pitchFamily="2" charset="0"/>
              </a:rPr>
              <a:t> (1818-1889)</a:t>
            </a:r>
          </a:p>
          <a:p>
            <a:pPr algn="ctr"/>
            <a:endParaRPr lang="ru-RU" b="1" dirty="0" smtClean="0">
              <a:latin typeface="Segoe Print" panose="02000600000000000000" pitchFamily="2" charset="0"/>
            </a:endParaRPr>
          </a:p>
          <a:p>
            <a:pPr algn="ctr"/>
            <a:r>
              <a:rPr lang="ru-RU" b="1" dirty="0">
                <a:latin typeface="Segoe Print" panose="02000600000000000000" pitchFamily="2" charset="0"/>
              </a:rPr>
              <a:t> </a:t>
            </a:r>
            <a:r>
              <a:rPr lang="ru-RU" sz="1500" b="1" dirty="0">
                <a:latin typeface="Segoe Print" panose="02000600000000000000" pitchFamily="2" charset="0"/>
              </a:rPr>
              <a:t>В честь Джоуля названа единица измерения энергии</a:t>
            </a:r>
          </a:p>
        </p:txBody>
      </p:sp>
    </p:spTree>
    <p:extLst>
      <p:ext uri="{BB962C8B-B14F-4D97-AF65-F5344CB8AC3E}">
        <p14:creationId xmlns:p14="http://schemas.microsoft.com/office/powerpoint/2010/main" val="3139109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52397C8-952E-904A-9A6D-FF2824661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553" y="133945"/>
            <a:ext cx="8622894" cy="5009555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07" y="35613"/>
            <a:ext cx="1789765" cy="1710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493" y="169819"/>
            <a:ext cx="2004646" cy="1839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Стрелка вниз 7"/>
          <p:cNvSpPr/>
          <p:nvPr/>
        </p:nvSpPr>
        <p:spPr>
          <a:xfrm>
            <a:off x="1171135" y="1668475"/>
            <a:ext cx="363474" cy="551690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36356" y="2321169"/>
            <a:ext cx="2438032" cy="1825283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400" b="1" dirty="0">
                <a:latin typeface="Segoe Print" panose="02000600000000000000" pitchFamily="2" charset="0"/>
                <a:ea typeface="Calibri"/>
              </a:rPr>
              <a:t>2 * 10</a:t>
            </a:r>
            <a:r>
              <a:rPr lang="ru-RU" sz="2400" b="1" baseline="30000" dirty="0">
                <a:latin typeface="Segoe Print" panose="02000600000000000000" pitchFamily="2" charset="0"/>
                <a:ea typeface="Calibri"/>
              </a:rPr>
              <a:t>24</a:t>
            </a:r>
            <a:r>
              <a:rPr lang="ru-RU" sz="2400" b="1" dirty="0">
                <a:latin typeface="Segoe Print" panose="02000600000000000000" pitchFamily="2" charset="0"/>
                <a:ea typeface="Calibri"/>
              </a:rPr>
              <a:t> Дж</a:t>
            </a:r>
          </a:p>
          <a:p>
            <a:pPr algn="ctr"/>
            <a:r>
              <a:rPr lang="ru-RU" sz="2400" b="1" dirty="0">
                <a:latin typeface="Segoe Print" panose="02000600000000000000" pitchFamily="2" charset="0"/>
                <a:ea typeface="Calibri"/>
              </a:rPr>
              <a:t>энергии</a:t>
            </a:r>
          </a:p>
          <a:p>
            <a:pPr algn="ctr"/>
            <a:r>
              <a:rPr lang="ru-RU" sz="2400" b="1" dirty="0">
                <a:latin typeface="Segoe Print" panose="02000600000000000000" pitchFamily="2" charset="0"/>
                <a:ea typeface="Calibri"/>
              </a:rPr>
              <a:t>поступает на Землю  </a:t>
            </a:r>
            <a:endParaRPr lang="ru-RU" sz="2400" dirty="0">
              <a:latin typeface="Segoe Print" panose="02000600000000000000" pitchFamily="2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2679895" y="2774719"/>
            <a:ext cx="588470" cy="503273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ru-RU"/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3342722" y="2321170"/>
            <a:ext cx="2945537" cy="1297745"/>
          </a:xfrm>
          <a:prstGeom prst="flowChartAlternateProces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100" b="1" dirty="0">
                <a:latin typeface="Segoe Print" panose="02000600000000000000" pitchFamily="2" charset="0"/>
              </a:rPr>
              <a:t>1,9 * 10</a:t>
            </a:r>
            <a:r>
              <a:rPr lang="ru-RU" sz="2100" b="1" baseline="30000" dirty="0">
                <a:latin typeface="Segoe Print" panose="02000600000000000000" pitchFamily="2" charset="0"/>
              </a:rPr>
              <a:t>21 </a:t>
            </a:r>
            <a:r>
              <a:rPr lang="ru-RU" sz="2100" b="1" dirty="0">
                <a:latin typeface="Segoe Print" panose="02000600000000000000" pitchFamily="2" charset="0"/>
              </a:rPr>
              <a:t>Дж</a:t>
            </a:r>
          </a:p>
          <a:p>
            <a:pPr algn="ctr"/>
            <a:r>
              <a:rPr lang="ru-RU" sz="2100" b="1" dirty="0">
                <a:latin typeface="Segoe Print" panose="02000600000000000000" pitchFamily="2" charset="0"/>
              </a:rPr>
              <a:t>аккумулируется растениями в ходе фотосинтеза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679896" y="3756075"/>
            <a:ext cx="1185432" cy="708367"/>
          </a:xfrm>
          <a:prstGeom prst="roundRect">
            <a:avLst/>
          </a:prstGeom>
        </p:spPr>
        <p:style>
          <a:lnRef idx="2">
            <a:schemeClr val="accent6"/>
          </a:lnRef>
          <a:fillRef idx="1002">
            <a:schemeClr val="lt2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ru-RU" sz="1500" b="1" dirty="0">
              <a:latin typeface="Segoe Print" panose="02000600000000000000" pitchFamily="2" charset="0"/>
            </a:endParaRPr>
          </a:p>
          <a:p>
            <a:pPr algn="ctr"/>
            <a:r>
              <a:rPr lang="ru-RU" sz="1800" b="1" dirty="0">
                <a:latin typeface="Segoe Print" panose="02000600000000000000" pitchFamily="2" charset="0"/>
              </a:rPr>
              <a:t>6 С</a:t>
            </a:r>
            <a:r>
              <a:rPr lang="en-US" sz="1800" b="1" dirty="0">
                <a:latin typeface="Segoe Print" panose="02000600000000000000" pitchFamily="2" charset="0"/>
              </a:rPr>
              <a:t>O</a:t>
            </a:r>
            <a:r>
              <a:rPr lang="en-US" sz="1800" b="1" baseline="-25000" dirty="0">
                <a:latin typeface="Segoe Print" panose="02000600000000000000" pitchFamily="2" charset="0"/>
              </a:rPr>
              <a:t>2</a:t>
            </a:r>
            <a:endParaRPr lang="ru-RU" sz="1800" b="1" baseline="-25000" dirty="0">
              <a:latin typeface="Segoe Print" panose="02000600000000000000" pitchFamily="2" charset="0"/>
            </a:endParaRPr>
          </a:p>
          <a:p>
            <a:pPr algn="ctr"/>
            <a:r>
              <a:rPr lang="ru-RU" sz="1800" b="1" baseline="-25000" dirty="0">
                <a:latin typeface="Segoe Print" panose="02000600000000000000" pitchFamily="2" charset="0"/>
              </a:rPr>
              <a:t>углекислый газ</a:t>
            </a:r>
            <a:r>
              <a:rPr lang="en-US" sz="1800" b="1" baseline="-25000" dirty="0">
                <a:latin typeface="Segoe Print" panose="02000600000000000000" pitchFamily="2" charset="0"/>
              </a:rPr>
              <a:t> </a:t>
            </a:r>
            <a:endParaRPr lang="ru-RU" sz="1800" b="1" baseline="-25000" dirty="0">
              <a:latin typeface="Segoe Print" panose="02000600000000000000" pitchFamily="2" charset="0"/>
            </a:endParaRPr>
          </a:p>
          <a:p>
            <a:pPr algn="ctr"/>
            <a:endParaRPr lang="ru-RU" sz="1500" b="1" dirty="0">
              <a:latin typeface="Segoe Print" panose="02000600000000000000" pitchFamily="2" charset="0"/>
            </a:endParaRPr>
          </a:p>
        </p:txBody>
      </p:sp>
      <p:sp>
        <p:nvSpPr>
          <p:cNvPr id="13" name="Плюс 12"/>
          <p:cNvSpPr/>
          <p:nvPr/>
        </p:nvSpPr>
        <p:spPr>
          <a:xfrm>
            <a:off x="3911642" y="3867590"/>
            <a:ext cx="361420" cy="354183"/>
          </a:xfrm>
          <a:prstGeom prst="mathPlus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endParaRPr lang="ru-RU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273061" y="3756074"/>
            <a:ext cx="1213339" cy="685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sz="1800" b="1" dirty="0">
                <a:latin typeface="Segoe Print" panose="02000600000000000000" pitchFamily="2" charset="0"/>
                <a:ea typeface="Calibri"/>
                <a:cs typeface="Times New Roman"/>
              </a:rPr>
              <a:t>6 H</a:t>
            </a:r>
            <a:r>
              <a:rPr lang="en-US" sz="1800" b="1" baseline="-25000" dirty="0">
                <a:latin typeface="Segoe Print" panose="02000600000000000000" pitchFamily="2" charset="0"/>
                <a:ea typeface="Calibri"/>
                <a:cs typeface="Times New Roman"/>
              </a:rPr>
              <a:t>2 </a:t>
            </a:r>
            <a:r>
              <a:rPr lang="ru-RU" sz="1800" b="1" dirty="0">
                <a:latin typeface="Segoe Print" panose="02000600000000000000" pitchFamily="2" charset="0"/>
                <a:ea typeface="Calibri"/>
                <a:cs typeface="Times New Roman"/>
              </a:rPr>
              <a:t>О </a:t>
            </a:r>
          </a:p>
          <a:p>
            <a:pPr algn="ctr"/>
            <a:r>
              <a:rPr lang="ru-RU" sz="1800" b="1" dirty="0">
                <a:latin typeface="Segoe Print" panose="02000600000000000000" pitchFamily="2" charset="0"/>
                <a:cs typeface="Times New Roman"/>
              </a:rPr>
              <a:t>вода</a:t>
            </a:r>
            <a:r>
              <a:rPr lang="ru-RU" sz="1800" b="1" dirty="0">
                <a:latin typeface="Segoe Print" panose="02000600000000000000" pitchFamily="2" charset="0"/>
              </a:rPr>
              <a:t> 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139" y="3933166"/>
            <a:ext cx="701628" cy="354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83873" y="3710959"/>
            <a:ext cx="327659" cy="31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кругленный прямоугольник 15"/>
          <p:cNvSpPr/>
          <p:nvPr/>
        </p:nvSpPr>
        <p:spPr>
          <a:xfrm>
            <a:off x="6441244" y="3778641"/>
            <a:ext cx="1260818" cy="685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1800" b="1" dirty="0">
                <a:latin typeface="Segoe Print" panose="02000600000000000000" pitchFamily="2" charset="0"/>
              </a:rPr>
              <a:t>С</a:t>
            </a:r>
            <a:r>
              <a:rPr lang="ru-RU" sz="1800" b="1" baseline="-25000" dirty="0">
                <a:latin typeface="Segoe Print" panose="02000600000000000000" pitchFamily="2" charset="0"/>
              </a:rPr>
              <a:t>6</a:t>
            </a:r>
            <a:r>
              <a:rPr lang="ru-RU" sz="1800" b="1" dirty="0">
                <a:latin typeface="Segoe Print" panose="02000600000000000000" pitchFamily="2" charset="0"/>
              </a:rPr>
              <a:t>Н</a:t>
            </a:r>
            <a:r>
              <a:rPr lang="ru-RU" sz="1800" b="1" baseline="-25000" dirty="0">
                <a:latin typeface="Segoe Print" panose="02000600000000000000" pitchFamily="2" charset="0"/>
              </a:rPr>
              <a:t>12</a:t>
            </a:r>
            <a:r>
              <a:rPr lang="ru-RU" sz="1800" b="1" dirty="0">
                <a:latin typeface="Segoe Print" panose="02000600000000000000" pitchFamily="2" charset="0"/>
              </a:rPr>
              <a:t>О</a:t>
            </a:r>
            <a:r>
              <a:rPr lang="ru-RU" sz="1800" b="1" baseline="-25000" dirty="0">
                <a:latin typeface="Segoe Print" panose="02000600000000000000" pitchFamily="2" charset="0"/>
              </a:rPr>
              <a:t>6</a:t>
            </a:r>
          </a:p>
          <a:p>
            <a:pPr algn="ctr"/>
            <a:r>
              <a:rPr lang="ru-RU" sz="1800" b="1" dirty="0">
                <a:latin typeface="Segoe Print" panose="02000600000000000000" pitchFamily="2" charset="0"/>
              </a:rPr>
              <a:t>глюкоза</a:t>
            </a:r>
          </a:p>
        </p:txBody>
      </p:sp>
      <p:sp>
        <p:nvSpPr>
          <p:cNvPr id="19" name="Блок-схема: альтернативный процесс 18"/>
          <p:cNvSpPr/>
          <p:nvPr/>
        </p:nvSpPr>
        <p:spPr>
          <a:xfrm>
            <a:off x="8044394" y="3710959"/>
            <a:ext cx="934311" cy="753483"/>
          </a:xfrm>
          <a:prstGeom prst="flowChartAlternateProcess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ru-RU" sz="1800" b="1" dirty="0">
                <a:latin typeface="Segoe Print" panose="02000600000000000000" pitchFamily="2" charset="0"/>
                <a:ea typeface="Calibri"/>
                <a:cs typeface="Times New Roman"/>
              </a:rPr>
              <a:t>6 О</a:t>
            </a:r>
            <a:r>
              <a:rPr lang="ru-RU" sz="1800" b="1" baseline="-25000" dirty="0">
                <a:latin typeface="Segoe Print" panose="02000600000000000000" pitchFamily="2" charset="0"/>
                <a:ea typeface="Calibri"/>
                <a:cs typeface="Times New Roman"/>
              </a:rPr>
              <a:t>2</a:t>
            </a:r>
          </a:p>
          <a:p>
            <a:pPr algn="ctr">
              <a:lnSpc>
                <a:spcPct val="115000"/>
              </a:lnSpc>
              <a:spcAft>
                <a:spcPts val="750"/>
              </a:spcAft>
            </a:pPr>
            <a:r>
              <a:rPr lang="ru-RU" sz="1800" b="1" baseline="-25000" dirty="0">
                <a:latin typeface="Segoe Print" panose="02000600000000000000" pitchFamily="2" charset="0"/>
                <a:ea typeface="Calibri"/>
                <a:cs typeface="Times New Roman"/>
              </a:rPr>
              <a:t>кислород</a:t>
            </a:r>
          </a:p>
        </p:txBody>
      </p:sp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5788" y="3986405"/>
            <a:ext cx="278606" cy="270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1355372" y="4557932"/>
            <a:ext cx="7788629" cy="5855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000" b="1" dirty="0">
                <a:latin typeface="Segoe Print" panose="02000600000000000000" pitchFamily="2" charset="0"/>
              </a:rPr>
              <a:t>Упрощенное уравнение фотосинтеза, происходящего в растениях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568" y="1182027"/>
            <a:ext cx="2032780" cy="1524585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99153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1181686" y="2571751"/>
            <a:ext cx="7828370" cy="2096720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4000" b="1" dirty="0" smtClean="0">
                <a:latin typeface="Segoe Print" panose="02000600000000000000" pitchFamily="2" charset="0"/>
              </a:rPr>
              <a:t>2. Пищевая </a:t>
            </a:r>
            <a:r>
              <a:rPr lang="ru-RU" sz="4000" b="1" dirty="0">
                <a:latin typeface="Segoe Print" panose="02000600000000000000" pitchFamily="2" charset="0"/>
              </a:rPr>
              <a:t>цепь –</a:t>
            </a:r>
          </a:p>
          <a:p>
            <a:pPr algn="ctr"/>
            <a:r>
              <a:rPr lang="ru-RU" sz="2100" b="1" dirty="0">
                <a:latin typeface="Segoe Print" panose="02000600000000000000" pitchFamily="2" charset="0"/>
              </a:rPr>
              <a:t> процесс последовательного переноса  энергии от одного организма к другому при  поедании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502" y="232317"/>
            <a:ext cx="4282004" cy="2229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19" y="276082"/>
            <a:ext cx="2244001" cy="2185764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51280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52397C8-952E-904A-9A6D-FF2824661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553" y="133946"/>
            <a:ext cx="8622894" cy="4875609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A8CC068D-14BA-D842-B812-765F4C84E370}"/>
              </a:ext>
            </a:extLst>
          </p:cNvPr>
          <p:cNvSpPr/>
          <p:nvPr/>
        </p:nvSpPr>
        <p:spPr>
          <a:xfrm>
            <a:off x="2082018" y="289733"/>
            <a:ext cx="4870939" cy="56169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3200" b="1" dirty="0">
                <a:latin typeface="Segoe Print" panose="02000600000000000000" pitchFamily="2" charset="0"/>
                <a:ea typeface="Favorit Pro Book" panose="02000006030000020004" pitchFamily="2" charset="0"/>
              </a:rPr>
              <a:t>Типы пищевых цепей</a:t>
            </a:r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468" y="941607"/>
            <a:ext cx="3198642" cy="2004759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sp>
        <p:nvSpPr>
          <p:cNvPr id="3" name="Скругленный прямоугольник 2"/>
          <p:cNvSpPr/>
          <p:nvPr/>
        </p:nvSpPr>
        <p:spPr>
          <a:xfrm>
            <a:off x="696113" y="3006968"/>
            <a:ext cx="3967327" cy="179855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800" b="1" dirty="0" smtClean="0">
                <a:latin typeface="Segoe Print" panose="02000600000000000000" pitchFamily="2" charset="0"/>
              </a:rPr>
              <a:t>Пастбищные</a:t>
            </a:r>
          </a:p>
          <a:p>
            <a:pPr algn="ctr"/>
            <a:r>
              <a:rPr lang="ru-RU" sz="1800" b="1" dirty="0" smtClean="0">
                <a:latin typeface="Segoe Print" panose="02000600000000000000" pitchFamily="2" charset="0"/>
              </a:rPr>
              <a:t> </a:t>
            </a:r>
            <a:r>
              <a:rPr lang="ru-RU" sz="1800" b="1" dirty="0">
                <a:latin typeface="Segoe Print" panose="02000600000000000000" pitchFamily="2" charset="0"/>
              </a:rPr>
              <a:t>(цепи </a:t>
            </a:r>
            <a:r>
              <a:rPr lang="ru-RU" sz="1800" b="1" dirty="0" err="1">
                <a:latin typeface="Segoe Print" panose="02000600000000000000" pitchFamily="2" charset="0"/>
              </a:rPr>
              <a:t>выедания</a:t>
            </a:r>
            <a:r>
              <a:rPr lang="ru-RU" sz="1800" b="1" dirty="0">
                <a:latin typeface="Segoe Print" panose="02000600000000000000" pitchFamily="2" charset="0"/>
              </a:rPr>
              <a:t>) – </a:t>
            </a:r>
          </a:p>
          <a:p>
            <a:pPr algn="ctr"/>
            <a:r>
              <a:rPr lang="ru-RU" sz="1800" b="1" dirty="0">
                <a:latin typeface="Segoe Print" panose="02000600000000000000" pitchFamily="2" charset="0"/>
              </a:rPr>
              <a:t>начинаются с фотосинтезирующих организмов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923692" y="2946367"/>
            <a:ext cx="4086365" cy="185915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800" b="1" dirty="0" err="1" smtClean="0">
                <a:solidFill>
                  <a:schemeClr val="tx1"/>
                </a:solidFill>
                <a:latin typeface="Segoe Print" panose="02000600000000000000" pitchFamily="2" charset="0"/>
              </a:rPr>
              <a:t>Детритные</a:t>
            </a:r>
            <a:endParaRPr lang="ru-RU" sz="2800" b="1" dirty="0" smtClean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Segoe Print" panose="02000600000000000000" pitchFamily="2" charset="0"/>
              </a:rPr>
              <a:t>(цепи разложения) –</a:t>
            </a:r>
          </a:p>
          <a:p>
            <a:pPr algn="ctr"/>
            <a:r>
              <a:rPr lang="ru-RU" sz="1800" b="1" dirty="0">
                <a:solidFill>
                  <a:schemeClr val="tx1"/>
                </a:solidFill>
                <a:latin typeface="Segoe Print" panose="02000600000000000000" pitchFamily="2" charset="0"/>
              </a:rPr>
              <a:t> начинаются с остатков растений, трупов и экскрементов животных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11" y="926688"/>
            <a:ext cx="3552081" cy="199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9314" y="897087"/>
            <a:ext cx="1103105" cy="12624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</p:pic>
      <p:cxnSp>
        <p:nvCxnSpPr>
          <p:cNvPr id="9" name="Прямая со стрелкой 8"/>
          <p:cNvCxnSpPr>
            <a:endCxn id="6151" idx="1"/>
          </p:cNvCxnSpPr>
          <p:nvPr/>
        </p:nvCxnSpPr>
        <p:spPr>
          <a:xfrm>
            <a:off x="5268351" y="1718616"/>
            <a:ext cx="232117" cy="2253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3953626" y="1718616"/>
            <a:ext cx="211620" cy="117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5932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52397C8-952E-904A-9A6D-FF2824661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553" y="133946"/>
            <a:ext cx="8622894" cy="4875609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A8CC068D-14BA-D842-B812-765F4C84E370}"/>
              </a:ext>
            </a:extLst>
          </p:cNvPr>
          <p:cNvSpPr/>
          <p:nvPr/>
        </p:nvSpPr>
        <p:spPr>
          <a:xfrm>
            <a:off x="652265" y="289733"/>
            <a:ext cx="7000560" cy="4385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2400" b="1" dirty="0">
                <a:latin typeface="Segoe Print" panose="02000600000000000000" pitchFamily="2" charset="0"/>
                <a:ea typeface="Favorit Pro Book" panose="02000006030000020004" pitchFamily="2" charset="0"/>
              </a:rPr>
              <a:t>Примеры пищевых сетей в экосистемах</a:t>
            </a:r>
            <a:endParaRPr lang="ru-RU" sz="2400" dirty="0"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98209" y="3587262"/>
            <a:ext cx="7459394" cy="1556239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3000" b="1" dirty="0">
                <a:solidFill>
                  <a:schemeClr val="tx1"/>
                </a:solidFill>
                <a:latin typeface="Segoe Print" panose="02000600000000000000" pitchFamily="2" charset="0"/>
              </a:rPr>
              <a:t>Пищевая сеть – </a:t>
            </a:r>
          </a:p>
          <a:p>
            <a:pPr algn="ctr"/>
            <a:r>
              <a:rPr lang="ru-RU" sz="2400" b="1" dirty="0">
                <a:solidFill>
                  <a:schemeClr val="tx1"/>
                </a:solidFill>
                <a:latin typeface="Segoe Print" panose="02000600000000000000" pitchFamily="2" charset="0"/>
              </a:rPr>
              <a:t>сложное переплетение пищевых </a:t>
            </a:r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цепей, </a:t>
            </a:r>
            <a:r>
              <a:rPr lang="ru-RU" sz="2400" b="1" dirty="0">
                <a:solidFill>
                  <a:schemeClr val="tx1"/>
                </a:solidFill>
                <a:latin typeface="Segoe Print" panose="02000600000000000000" pitchFamily="2" charset="0"/>
              </a:rPr>
              <a:t>существующих в природе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53" y="818959"/>
            <a:ext cx="2620003" cy="2673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7427" y="891221"/>
            <a:ext cx="2736581" cy="2493169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3020" y="891221"/>
            <a:ext cx="2195514" cy="2479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072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A8CC068D-14BA-D842-B812-765F4C84E370}"/>
              </a:ext>
            </a:extLst>
          </p:cNvPr>
          <p:cNvSpPr/>
          <p:nvPr/>
        </p:nvSpPr>
        <p:spPr>
          <a:xfrm>
            <a:off x="84805" y="289733"/>
            <a:ext cx="7448444" cy="823302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2800" b="1" dirty="0" smtClean="0">
                <a:latin typeface="Segoe Print" panose="02000600000000000000" pitchFamily="2" charset="0"/>
                <a:ea typeface="Favorit Pro Book" panose="02000006030000020004" pitchFamily="2" charset="0"/>
              </a:rPr>
              <a:t>3. Трофический </a:t>
            </a:r>
            <a:r>
              <a:rPr lang="ru-RU" sz="2800" b="1" dirty="0">
                <a:latin typeface="Segoe Print" panose="02000600000000000000" pitchFamily="2" charset="0"/>
                <a:ea typeface="Favorit Pro Book" panose="02000006030000020004" pitchFamily="2" charset="0"/>
              </a:rPr>
              <a:t>уровень</a:t>
            </a:r>
          </a:p>
          <a:p>
            <a:pPr algn="ctr"/>
            <a:r>
              <a:rPr lang="ru-RU" sz="2100" b="1" dirty="0">
                <a:latin typeface="Segoe Print" panose="02000600000000000000" pitchFamily="2" charset="0"/>
                <a:ea typeface="Favorit Pro Book" panose="02000006030000020004" pitchFamily="2" charset="0"/>
              </a:rPr>
              <a:t> – место каждого звена в цепи питания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5B2F2370-533B-3D4B-B6CC-FE3776344B19}"/>
              </a:ext>
            </a:extLst>
          </p:cNvPr>
          <p:cNvSpPr/>
          <p:nvPr/>
        </p:nvSpPr>
        <p:spPr>
          <a:xfrm>
            <a:off x="652265" y="1561580"/>
            <a:ext cx="4572000" cy="577081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r>
              <a:rPr lang="ru-RU" sz="3300" dirty="0">
                <a:latin typeface="Favorit Pro Book" panose="02000006030000020004" pitchFamily="2" charset="0"/>
                <a:ea typeface="Favorit Pro Book" panose="02000006030000020004" pitchFamily="2" charset="0"/>
              </a:rPr>
              <a:t>Текст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286" y="1222327"/>
            <a:ext cx="2530670" cy="3588578"/>
          </a:xfrm>
          <a:prstGeom prst="rect">
            <a:avLst/>
          </a:prstGeom>
          <a:ln/>
          <a:ex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3" name="Скругленный прямоугольник 2"/>
          <p:cNvSpPr/>
          <p:nvPr/>
        </p:nvSpPr>
        <p:spPr>
          <a:xfrm>
            <a:off x="3249637" y="4241409"/>
            <a:ext cx="5822506" cy="66457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000" b="1" u="sng" dirty="0">
                <a:latin typeface="Segoe Print" panose="02000600000000000000" pitchFamily="2" charset="0"/>
              </a:rPr>
              <a:t>1-й</a:t>
            </a:r>
            <a:r>
              <a:rPr lang="ru-RU" sz="2000" b="1" dirty="0">
                <a:latin typeface="Segoe Print" panose="02000600000000000000" pitchFamily="2" charset="0"/>
              </a:rPr>
              <a:t> трофический уровень – продуценты;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49636" y="3492305"/>
            <a:ext cx="5822507" cy="74910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>
              <a:buNone/>
            </a:pPr>
            <a:r>
              <a:rPr lang="ru-RU" sz="2000" b="1" u="sng" dirty="0">
                <a:solidFill>
                  <a:schemeClr val="tx1"/>
                </a:solidFill>
                <a:latin typeface="Segoe Print" panose="02000600000000000000" pitchFamily="2" charset="0"/>
              </a:rPr>
              <a:t>2-й </a:t>
            </a:r>
            <a:r>
              <a:rPr lang="ru-RU" sz="2000" b="1" dirty="0">
                <a:solidFill>
                  <a:schemeClr val="tx1"/>
                </a:solidFill>
                <a:latin typeface="Segoe Print" panose="02000600000000000000" pitchFamily="2" charset="0"/>
              </a:rPr>
              <a:t>трофический уровень – </a:t>
            </a:r>
            <a:endParaRPr lang="ru-RU" sz="2000" b="1" dirty="0" smtClean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>
              <a:buNone/>
            </a:pPr>
            <a:r>
              <a:rPr lang="ru-RU" sz="2000" b="1" dirty="0" err="1" smtClean="0">
                <a:solidFill>
                  <a:schemeClr val="tx1"/>
                </a:solidFill>
                <a:latin typeface="Segoe Print" panose="02000600000000000000" pitchFamily="2" charset="0"/>
              </a:rPr>
              <a:t>консументы</a:t>
            </a:r>
            <a:r>
              <a:rPr lang="ru-RU" sz="20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Segoe Print" panose="02000600000000000000" pitchFamily="2" charset="0"/>
              </a:rPr>
              <a:t>1 порядка– фитофаги;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49637" y="2705695"/>
            <a:ext cx="5822507" cy="78660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000" b="1" u="sng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3-й</a:t>
            </a:r>
            <a:r>
              <a:rPr lang="ru-RU" sz="20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Segoe Print" panose="02000600000000000000" pitchFamily="2" charset="0"/>
              </a:rPr>
              <a:t>трофический уровень – </a:t>
            </a:r>
            <a:endParaRPr lang="ru-RU" sz="2000" b="1" dirty="0" smtClean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sz="1800" b="1" dirty="0" err="1" smtClean="0">
                <a:solidFill>
                  <a:schemeClr val="tx1"/>
                </a:solidFill>
                <a:latin typeface="Segoe Print" panose="02000600000000000000" pitchFamily="2" charset="0"/>
              </a:rPr>
              <a:t>консументы</a:t>
            </a:r>
            <a:r>
              <a:rPr lang="ru-RU" sz="18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2 порядка-хищники, поедающие фитофагов</a:t>
            </a:r>
            <a:endParaRPr lang="ru-RU" sz="18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249636" y="1908126"/>
            <a:ext cx="5822509" cy="79756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000" b="1" u="sng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4-й </a:t>
            </a:r>
            <a:r>
              <a:rPr lang="ru-RU" sz="2000" b="1" dirty="0">
                <a:solidFill>
                  <a:schemeClr val="tx1"/>
                </a:solidFill>
                <a:latin typeface="Segoe Print" panose="02000600000000000000" pitchFamily="2" charset="0"/>
              </a:rPr>
              <a:t>трофический уровень – </a:t>
            </a:r>
            <a:endParaRPr lang="ru-RU" sz="2000" b="1" dirty="0" smtClean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консументы-3 порядка хищники, поедающие хищников</a:t>
            </a:r>
            <a:endParaRPr lang="ru-RU" sz="18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249637" y="1086730"/>
            <a:ext cx="5822507" cy="821396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000" b="1" u="sng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5-й</a:t>
            </a:r>
            <a:r>
              <a:rPr lang="ru-RU" sz="20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Segoe Print" panose="02000600000000000000" pitchFamily="2" charset="0"/>
              </a:rPr>
              <a:t>трофический уровень – </a:t>
            </a:r>
            <a:endParaRPr lang="ru-RU" sz="2000" b="1" dirty="0" smtClean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консументы-4 порядка, хищники, поедающие хищников</a:t>
            </a:r>
            <a:endParaRPr lang="ru-RU" sz="18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63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52397C8-952E-904A-9A6D-FF2824661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554" y="133946"/>
            <a:ext cx="5911647" cy="4875609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A8CC068D-14BA-D842-B812-765F4C84E370}"/>
              </a:ext>
            </a:extLst>
          </p:cNvPr>
          <p:cNvSpPr/>
          <p:nvPr/>
        </p:nvSpPr>
        <p:spPr>
          <a:xfrm>
            <a:off x="652265" y="289733"/>
            <a:ext cx="5361674" cy="484748"/>
          </a:xfrm>
          <a:prstGeom prst="rect">
            <a:avLst/>
          </a:prstGeom>
        </p:spPr>
        <p:style>
          <a:lnRef idx="2">
            <a:schemeClr val="accent1"/>
          </a:lnRef>
          <a:fillRef idx="1003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2700" b="1" dirty="0" smtClean="0">
                <a:latin typeface="Segoe Print" panose="02000600000000000000" pitchFamily="2" charset="0"/>
                <a:ea typeface="Favorit Pro Book" panose="02000006030000020004" pitchFamily="2" charset="0"/>
              </a:rPr>
              <a:t>4. Правило </a:t>
            </a:r>
            <a:r>
              <a:rPr lang="ru-RU" sz="2700" b="1" dirty="0">
                <a:latin typeface="Segoe Print" panose="02000600000000000000" pitchFamily="2" charset="0"/>
                <a:ea typeface="Favorit Pro Book" panose="02000006030000020004" pitchFamily="2" charset="0"/>
              </a:rPr>
              <a:t>10% </a:t>
            </a:r>
            <a:r>
              <a:rPr lang="ru-RU" sz="2700" b="1" dirty="0" err="1">
                <a:latin typeface="Segoe Print" panose="02000600000000000000" pitchFamily="2" charset="0"/>
                <a:ea typeface="Favorit Pro Book" panose="02000006030000020004" pitchFamily="2" charset="0"/>
              </a:rPr>
              <a:t>Линдемана</a:t>
            </a:r>
            <a:r>
              <a:rPr lang="ru-RU" sz="2700" b="1" dirty="0">
                <a:latin typeface="Segoe Print" panose="02000600000000000000" pitchFamily="2" charset="0"/>
                <a:ea typeface="Favorit Pro Book" panose="02000006030000020004" pitchFamily="2" charset="0"/>
              </a:rPr>
              <a:t>: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5B2F2370-533B-3D4B-B6CC-FE3776344B19}"/>
              </a:ext>
            </a:extLst>
          </p:cNvPr>
          <p:cNvSpPr/>
          <p:nvPr/>
        </p:nvSpPr>
        <p:spPr>
          <a:xfrm>
            <a:off x="652265" y="1561580"/>
            <a:ext cx="4572000" cy="348557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>
            <a:spAutoFit/>
          </a:bodyPr>
          <a:lstStyle/>
          <a:p>
            <a:pPr algn="ctr">
              <a:buNone/>
            </a:pPr>
            <a:r>
              <a:rPr lang="ru-RU" sz="2400" b="1" dirty="0">
                <a:latin typeface="Segoe Print" panose="02000600000000000000" pitchFamily="2" charset="0"/>
              </a:rPr>
              <a:t>с одного трофического уровня через пищевые цепи на другой трофический уровень переходит в среднем около </a:t>
            </a:r>
          </a:p>
          <a:p>
            <a:pPr algn="ctr">
              <a:buNone/>
            </a:pPr>
            <a:r>
              <a:rPr lang="ru-RU" sz="3000" b="1" u="sng" dirty="0">
                <a:solidFill>
                  <a:srgbClr val="C00000"/>
                </a:solidFill>
                <a:latin typeface="Segoe Print" panose="02000600000000000000" pitchFamily="2" charset="0"/>
              </a:rPr>
              <a:t>10 %  энергии, </a:t>
            </a:r>
          </a:p>
          <a:p>
            <a:pPr algn="ctr">
              <a:buNone/>
            </a:pPr>
            <a:r>
              <a:rPr lang="ru-RU" sz="2400" b="1" dirty="0">
                <a:latin typeface="Segoe Print" panose="02000600000000000000" pitchFamily="2" charset="0"/>
              </a:rPr>
              <a:t>поступившей на предыдущий </a:t>
            </a:r>
            <a:r>
              <a:rPr lang="ru-RU" sz="2400" b="1" dirty="0" smtClean="0">
                <a:latin typeface="Segoe Print" panose="02000600000000000000" pitchFamily="2" charset="0"/>
              </a:rPr>
              <a:t>трофический уровень</a:t>
            </a:r>
            <a:endParaRPr lang="ru-RU" sz="2400" dirty="0"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75" y="681537"/>
            <a:ext cx="1778362" cy="2800970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13" name="Прямоугольник 12"/>
          <p:cNvSpPr/>
          <p:nvPr/>
        </p:nvSpPr>
        <p:spPr>
          <a:xfrm>
            <a:off x="6013939" y="3640016"/>
            <a:ext cx="2637692" cy="136953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100" b="1" dirty="0">
                <a:solidFill>
                  <a:schemeClr val="tx1"/>
                </a:solidFill>
                <a:latin typeface="Segoe Print" panose="02000600000000000000" pitchFamily="2" charset="0"/>
              </a:rPr>
              <a:t>Р. </a:t>
            </a:r>
            <a:r>
              <a:rPr lang="ru-RU" sz="2100" b="1" dirty="0" err="1">
                <a:solidFill>
                  <a:schemeClr val="tx1"/>
                </a:solidFill>
                <a:latin typeface="Segoe Print" panose="02000600000000000000" pitchFamily="2" charset="0"/>
              </a:rPr>
              <a:t>Линдеман</a:t>
            </a:r>
            <a:r>
              <a:rPr lang="ru-RU" sz="2100" b="1" dirty="0">
                <a:latin typeface="Segoe Print" panose="02000600000000000000" pitchFamily="2" charset="0"/>
              </a:rPr>
              <a:t> </a:t>
            </a:r>
          </a:p>
          <a:p>
            <a:pPr algn="ctr"/>
            <a:r>
              <a:rPr lang="ru-RU" sz="1500" b="1" dirty="0">
                <a:latin typeface="Segoe Print" panose="02000600000000000000" pitchFamily="2" charset="0"/>
              </a:rPr>
              <a:t>(1915-1942)</a:t>
            </a:r>
          </a:p>
          <a:p>
            <a:pPr algn="ctr"/>
            <a:r>
              <a:rPr lang="ru-RU" sz="1500" b="1" dirty="0">
                <a:latin typeface="Segoe Print" panose="02000600000000000000" pitchFamily="2" charset="0"/>
              </a:rPr>
              <a:t>американский эколог </a:t>
            </a:r>
          </a:p>
        </p:txBody>
      </p:sp>
    </p:spTree>
    <p:extLst>
      <p:ext uri="{BB962C8B-B14F-4D97-AF65-F5344CB8AC3E}">
        <p14:creationId xmlns:p14="http://schemas.microsoft.com/office/powerpoint/2010/main" val="73301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591" y="175855"/>
            <a:ext cx="1955410" cy="2092941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8" name="Овал 7"/>
          <p:cNvSpPr/>
          <p:nvPr/>
        </p:nvSpPr>
        <p:spPr>
          <a:xfrm>
            <a:off x="2616591" y="2571746"/>
            <a:ext cx="1955410" cy="2096723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100 %</a:t>
            </a:r>
          </a:p>
          <a:p>
            <a:pPr algn="ctr"/>
            <a:r>
              <a:rPr lang="ru-RU" sz="2000" b="1" dirty="0">
                <a:latin typeface="Segoe Print" panose="02000600000000000000" pitchFamily="2" charset="0"/>
              </a:rPr>
              <a:t>э</a:t>
            </a:r>
            <a:r>
              <a:rPr lang="ru-RU" sz="2000" b="1" dirty="0" smtClean="0">
                <a:latin typeface="Segoe Print" panose="02000600000000000000" pitchFamily="2" charset="0"/>
              </a:rPr>
              <a:t>нергии порции пищи</a:t>
            </a:r>
            <a:endParaRPr lang="ru-RU" sz="2000" b="1" dirty="0">
              <a:latin typeface="Segoe Print" panose="02000600000000000000" pitchFamily="2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2881" y="1856935"/>
            <a:ext cx="2335236" cy="2447779"/>
          </a:xfrm>
          <a:prstGeom prst="rect">
            <a:avLst/>
          </a:prstGeom>
          <a:solidFill>
            <a:srgbClr val="2FE72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на рост </a:t>
            </a:r>
            <a:r>
              <a:rPr lang="ru-RU" sz="2000" b="1" dirty="0">
                <a:solidFill>
                  <a:schemeClr val="tx1"/>
                </a:solidFill>
                <a:latin typeface="Segoe Print" panose="02000600000000000000" pitchFamily="2" charset="0"/>
              </a:rPr>
              <a:t>или откладывание запасных питательных веществ, увеличение массы тела </a:t>
            </a:r>
          </a:p>
        </p:txBody>
      </p:sp>
      <p:sp>
        <p:nvSpPr>
          <p:cNvPr id="10" name="Овал 9"/>
          <p:cNvSpPr/>
          <p:nvPr/>
        </p:nvSpPr>
        <p:spPr>
          <a:xfrm>
            <a:off x="520505" y="175854"/>
            <a:ext cx="1617784" cy="1542761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10</a:t>
            </a:r>
            <a:r>
              <a:rPr lang="ru-RU" sz="28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%</a:t>
            </a:r>
            <a:endParaRPr lang="ru-RU" sz="28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5190979" y="175854"/>
            <a:ext cx="1941342" cy="1779555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/>
              <a:t>90</a:t>
            </a:r>
            <a:r>
              <a:rPr lang="ru-RU" sz="4000" b="1" dirty="0" smtClean="0">
                <a:latin typeface="Segoe Print" panose="02000600000000000000" pitchFamily="2" charset="0"/>
              </a:rPr>
              <a:t> %</a:t>
            </a:r>
            <a:endParaRPr lang="ru-RU" sz="4000" b="1" dirty="0">
              <a:latin typeface="Segoe Print" panose="02000600000000000000" pitchFamily="2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H="1">
            <a:off x="2138289" y="947234"/>
            <a:ext cx="478302" cy="3071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4572001" y="947233"/>
            <a:ext cx="872196" cy="1685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>
            <a:off x="4740812" y="1955410"/>
            <a:ext cx="4304713" cy="99880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schemeClr val="tx1"/>
                </a:solidFill>
                <a:latin typeface="Segoe Print" panose="02000600000000000000" pitchFamily="2" charset="0"/>
              </a:rPr>
              <a:t>поддержание жизнедеятельности</a:t>
            </a:r>
          </a:p>
          <a:p>
            <a:pPr lvl="0" algn="ctr"/>
            <a:r>
              <a:rPr lang="ru-RU" sz="2000" b="1" dirty="0">
                <a:solidFill>
                  <a:schemeClr val="tx1"/>
                </a:solidFill>
                <a:latin typeface="Segoe Print" panose="02000600000000000000" pitchFamily="2" charset="0"/>
              </a:rPr>
              <a:t>«траты на дыхание»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4740813" y="3080824"/>
            <a:ext cx="4304712" cy="90033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400" b="1" dirty="0">
                <a:solidFill>
                  <a:schemeClr val="tx1"/>
                </a:solidFill>
                <a:latin typeface="Segoe Print" panose="02000600000000000000" pitchFamily="2" charset="0"/>
              </a:rPr>
              <a:t>рассеивается в виде тепла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4740813" y="4121834"/>
            <a:ext cx="4304711" cy="85812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2000" b="1" dirty="0" err="1">
                <a:solidFill>
                  <a:schemeClr val="tx1"/>
                </a:solidFill>
                <a:latin typeface="Segoe Print" panose="02000600000000000000" pitchFamily="2" charset="0"/>
              </a:rPr>
              <a:t>неусваивается</a:t>
            </a:r>
            <a:r>
              <a:rPr lang="ru-RU" sz="2000" b="1" dirty="0">
                <a:solidFill>
                  <a:schemeClr val="tx1"/>
                </a:solidFill>
                <a:latin typeface="Segoe Print" panose="02000600000000000000" pitchFamily="2" charset="0"/>
              </a:rPr>
              <a:t> организмом </a:t>
            </a:r>
          </a:p>
          <a:p>
            <a:pPr lvl="0" algn="ctr"/>
            <a:r>
              <a:rPr lang="ru-RU" sz="2000" b="1" dirty="0">
                <a:solidFill>
                  <a:schemeClr val="tx1"/>
                </a:solidFill>
                <a:latin typeface="Segoe Print" panose="02000600000000000000" pitchFamily="2" charset="0"/>
              </a:rPr>
              <a:t>(выделяется в виде экскрементов)</a:t>
            </a:r>
          </a:p>
        </p:txBody>
      </p:sp>
    </p:spTree>
    <p:extLst>
      <p:ext uri="{BB962C8B-B14F-4D97-AF65-F5344CB8AC3E}">
        <p14:creationId xmlns:p14="http://schemas.microsoft.com/office/powerpoint/2010/main" val="338612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502" y="811964"/>
            <a:ext cx="4900354" cy="1633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259290" y="3826411"/>
            <a:ext cx="7884710" cy="1046087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Рассчитайте потери энергии в пищевой цепи, если калорийность продуцента  равна 1 000 Дж</a:t>
            </a:r>
            <a:endParaRPr lang="ru-RU" sz="22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44" y="690385"/>
            <a:ext cx="1447098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3235569" y="143166"/>
            <a:ext cx="3953021" cy="54722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Segoe Print" panose="02000600000000000000" pitchFamily="2" charset="0"/>
              </a:rPr>
              <a:t>Задание № </a:t>
            </a:r>
            <a:r>
              <a:rPr lang="ru-RU" sz="3200" b="1" dirty="0" smtClean="0">
                <a:latin typeface="Segoe Print" panose="02000600000000000000" pitchFamily="2" charset="0"/>
              </a:rPr>
              <a:t>2</a:t>
            </a:r>
            <a:endParaRPr lang="ru-RU" sz="3200" b="1" dirty="0">
              <a:latin typeface="Segoe Print" panose="02000600000000000000" pitchFamily="2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602523" y="2445142"/>
            <a:ext cx="1280160" cy="1381269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atin typeface="Segoe Print" panose="02000600000000000000" pitchFamily="2" charset="0"/>
              </a:rPr>
              <a:t>1 000 Дж</a:t>
            </a:r>
            <a:endParaRPr lang="ru-RU" sz="1600" b="1" dirty="0">
              <a:latin typeface="Segoe Print" panose="02000600000000000000" pitchFamily="2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579033" y="2478991"/>
            <a:ext cx="1216855" cy="1347419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 smtClean="0"/>
              <a:t>?</a:t>
            </a:r>
            <a:endParaRPr lang="ru-RU" sz="4800" b="1" dirty="0"/>
          </a:p>
        </p:txBody>
      </p:sp>
      <p:sp>
        <p:nvSpPr>
          <p:cNvPr id="10" name="Овал 9"/>
          <p:cNvSpPr/>
          <p:nvPr/>
        </p:nvSpPr>
        <p:spPr>
          <a:xfrm>
            <a:off x="6414868" y="2478991"/>
            <a:ext cx="1167618" cy="134741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800" b="1" dirty="0" smtClean="0"/>
              <a:t>?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val="2371263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502" y="811964"/>
            <a:ext cx="4900354" cy="16331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259290" y="4037428"/>
            <a:ext cx="7884710" cy="83507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Segoe Print" panose="02000600000000000000" pitchFamily="2" charset="0"/>
              </a:rPr>
              <a:t>П</a:t>
            </a:r>
            <a:r>
              <a:rPr lang="ru-RU" sz="28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отери энергии в пищевой цепи</a:t>
            </a:r>
            <a:endParaRPr lang="ru-RU" sz="28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569" y="143166"/>
            <a:ext cx="3953021" cy="547220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atin typeface="Segoe Print" panose="02000600000000000000" pitchFamily="2" charset="0"/>
              </a:rPr>
              <a:t>Ответ</a:t>
            </a:r>
            <a:endParaRPr lang="ru-RU" sz="3200" b="1" dirty="0">
              <a:latin typeface="Segoe Print" panose="02000600000000000000" pitchFamily="2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346130" y="2445142"/>
            <a:ext cx="1803839" cy="1592286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Segoe Print" panose="02000600000000000000" pitchFamily="2" charset="0"/>
              </a:rPr>
              <a:t>1 000 </a:t>
            </a:r>
            <a:r>
              <a:rPr lang="ru-RU" sz="1600" b="1" dirty="0" smtClean="0">
                <a:latin typeface="Segoe Print" panose="02000600000000000000" pitchFamily="2" charset="0"/>
              </a:rPr>
              <a:t>Дж</a:t>
            </a:r>
            <a:endParaRPr lang="ru-RU" sz="1600" b="1" dirty="0">
              <a:latin typeface="Segoe Print" panose="02000600000000000000" pitchFamily="2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579033" y="2478991"/>
            <a:ext cx="1413804" cy="155843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Segoe Print" panose="02000600000000000000" pitchFamily="2" charset="0"/>
              </a:rPr>
              <a:t>100 </a:t>
            </a:r>
            <a:r>
              <a:rPr lang="ru-RU" sz="2400" b="1" dirty="0">
                <a:latin typeface="Segoe Print" panose="02000600000000000000" pitchFamily="2" charset="0"/>
              </a:rPr>
              <a:t>Дж</a:t>
            </a:r>
          </a:p>
        </p:txBody>
      </p:sp>
      <p:sp>
        <p:nvSpPr>
          <p:cNvPr id="10" name="Овал 9"/>
          <p:cNvSpPr/>
          <p:nvPr/>
        </p:nvSpPr>
        <p:spPr>
          <a:xfrm>
            <a:off x="6414868" y="2478991"/>
            <a:ext cx="1167618" cy="1347419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Segoe Print" panose="02000600000000000000" pitchFamily="2" charset="0"/>
              </a:rPr>
              <a:t>10 </a:t>
            </a:r>
            <a:r>
              <a:rPr lang="ru-RU" sz="2400" b="1" dirty="0">
                <a:latin typeface="Segoe Print" panose="02000600000000000000" pitchFamily="2" charset="0"/>
              </a:rPr>
              <a:t>Дж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80" y="478809"/>
            <a:ext cx="1822450" cy="2841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777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073" y="0"/>
            <a:ext cx="9144000" cy="51435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A8CC068D-14BA-D842-B812-765F4C84E370}"/>
              </a:ext>
            </a:extLst>
          </p:cNvPr>
          <p:cNvSpPr/>
          <p:nvPr/>
        </p:nvSpPr>
        <p:spPr>
          <a:xfrm>
            <a:off x="652264" y="289733"/>
            <a:ext cx="6578529" cy="6232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endParaRPr lang="ru-RU" sz="3600" dirty="0"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039817" y="1069145"/>
            <a:ext cx="6753256" cy="2700997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Segoe Print" panose="02000600000000000000" pitchFamily="2" charset="0"/>
              </a:rPr>
              <a:t>Зная правило 10%, рассчитайте, сколько </a:t>
            </a:r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понадобится травы, </a:t>
            </a:r>
            <a:r>
              <a:rPr lang="ru-RU" sz="2400" b="1" dirty="0">
                <a:solidFill>
                  <a:schemeClr val="tx1"/>
                </a:solidFill>
                <a:latin typeface="Segoe Print" panose="02000600000000000000" pitchFamily="2" charset="0"/>
              </a:rPr>
              <a:t>чтобы </a:t>
            </a:r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выросла одна цапля массой 2 кг.</a:t>
            </a:r>
          </a:p>
          <a:p>
            <a:pPr algn="ctr"/>
            <a:endParaRPr lang="ru-RU" sz="2400" b="1" dirty="0" smtClean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Segoe Print" panose="02000600000000000000" pitchFamily="2" charset="0"/>
              </a:rPr>
              <a:t>(пищевая цепь: </a:t>
            </a:r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трава–кузнечик–лягушка–цапля). </a:t>
            </a:r>
            <a:endParaRPr lang="ru-RU" sz="24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46" y="1222325"/>
            <a:ext cx="1759396" cy="3040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39816" y="271174"/>
            <a:ext cx="4994030" cy="64180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Segoe Print" panose="02000600000000000000" pitchFamily="2" charset="0"/>
              </a:rPr>
              <a:t>Задание № </a:t>
            </a:r>
            <a:r>
              <a:rPr lang="ru-RU" sz="3600" b="1" dirty="0" smtClean="0">
                <a:latin typeface="Segoe Print" panose="02000600000000000000" pitchFamily="2" charset="0"/>
              </a:rPr>
              <a:t>3 </a:t>
            </a:r>
            <a:endParaRPr lang="ru-RU" sz="3600" b="1" dirty="0">
              <a:latin typeface="Segoe Print" panose="02000600000000000000" pitchFamily="2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1577" y="3868615"/>
            <a:ext cx="5514352" cy="1158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994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3073" y="0"/>
            <a:ext cx="9144000" cy="51435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A8CC068D-14BA-D842-B812-765F4C84E370}"/>
              </a:ext>
            </a:extLst>
          </p:cNvPr>
          <p:cNvSpPr/>
          <p:nvPr/>
        </p:nvSpPr>
        <p:spPr>
          <a:xfrm>
            <a:off x="652264" y="289733"/>
            <a:ext cx="6578529" cy="6232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endParaRPr lang="ru-RU" sz="3600" dirty="0"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039816" y="271174"/>
            <a:ext cx="4994030" cy="64180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latin typeface="Segoe Print" panose="02000600000000000000" pitchFamily="2" charset="0"/>
              </a:rPr>
              <a:t>Ответ</a:t>
            </a:r>
            <a:endParaRPr lang="ru-RU" sz="3600" dirty="0">
              <a:latin typeface="Segoe Print" panose="02000600000000000000" pitchFamily="2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269" y="1222327"/>
            <a:ext cx="6438787" cy="2393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00" y="799221"/>
            <a:ext cx="1796974" cy="2816176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6" name="Скругленный прямоугольник 5"/>
          <p:cNvSpPr/>
          <p:nvPr/>
        </p:nvSpPr>
        <p:spPr>
          <a:xfrm>
            <a:off x="7824107" y="3981158"/>
            <a:ext cx="1080742" cy="82803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2 кг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цапля</a:t>
            </a:r>
            <a:endParaRPr lang="ru-RU" sz="20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223624" y="3981159"/>
            <a:ext cx="1717904" cy="82803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Segoe Print" panose="02000600000000000000" pitchFamily="2" charset="0"/>
              </a:rPr>
              <a:t> 2 000 кг</a:t>
            </a:r>
          </a:p>
          <a:p>
            <a:pPr algn="ctr"/>
            <a:r>
              <a:rPr lang="ru-RU" sz="2000" b="1" dirty="0" smtClean="0">
                <a:latin typeface="Segoe Print" panose="02000600000000000000" pitchFamily="2" charset="0"/>
              </a:rPr>
              <a:t>трава</a:t>
            </a:r>
            <a:endParaRPr lang="ru-RU" sz="2000" b="1" dirty="0">
              <a:latin typeface="Segoe Print" panose="02000600000000000000" pitchFamily="2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206239" y="3981158"/>
            <a:ext cx="1603717" cy="89134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200 кг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кузнечик</a:t>
            </a:r>
            <a:endParaRPr lang="ru-RU" sz="20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49108" y="3981157"/>
            <a:ext cx="1526850" cy="89134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b="1" dirty="0" smtClean="0">
                <a:latin typeface="Segoe Print" panose="02000600000000000000" pitchFamily="2" charset="0"/>
              </a:rPr>
              <a:t>20 кг</a:t>
            </a:r>
          </a:p>
          <a:p>
            <a:pPr algn="ctr"/>
            <a:r>
              <a:rPr lang="ru-RU" sz="1800" b="1" dirty="0" smtClean="0">
                <a:latin typeface="Segoe Print" panose="02000600000000000000" pitchFamily="2" charset="0"/>
              </a:rPr>
              <a:t>лягушка</a:t>
            </a:r>
            <a:endParaRPr lang="ru-RU" sz="1800" b="1" dirty="0">
              <a:latin typeface="Segoe Print" panose="02000600000000000000" pitchFamily="2" charset="0"/>
            </a:endParaRPr>
          </a:p>
        </p:txBody>
      </p:sp>
      <p:cxnSp>
        <p:nvCxnSpPr>
          <p:cNvPr id="23" name="Прямая со стрелкой 22"/>
          <p:cNvCxnSpPr/>
          <p:nvPr/>
        </p:nvCxnSpPr>
        <p:spPr>
          <a:xfrm>
            <a:off x="3840480" y="4464441"/>
            <a:ext cx="53457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V="1">
            <a:off x="5683346" y="4558419"/>
            <a:ext cx="436100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50" name="Прямая со стрелкой 6149"/>
          <p:cNvCxnSpPr/>
          <p:nvPr/>
        </p:nvCxnSpPr>
        <p:spPr>
          <a:xfrm>
            <a:off x="7370777" y="4558419"/>
            <a:ext cx="60560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068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52397C8-952E-904A-9A6D-FF2824661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908"/>
            <a:ext cx="8622894" cy="4875609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A8CC068D-14BA-D842-B812-765F4C84E370}"/>
              </a:ext>
            </a:extLst>
          </p:cNvPr>
          <p:cNvSpPr/>
          <p:nvPr/>
        </p:nvSpPr>
        <p:spPr>
          <a:xfrm>
            <a:off x="126610" y="238252"/>
            <a:ext cx="7582007" cy="11310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2700" b="1" dirty="0" smtClean="0">
                <a:latin typeface="Segoe Print" panose="02000600000000000000" pitchFamily="2" charset="0"/>
                <a:ea typeface="Favorit Pro Book" panose="02000006030000020004" pitchFamily="2" charset="0"/>
              </a:rPr>
              <a:t>5. Экологические </a:t>
            </a:r>
            <a:r>
              <a:rPr lang="ru-RU" sz="2700" b="1" dirty="0">
                <a:latin typeface="Segoe Print" panose="02000600000000000000" pitchFamily="2" charset="0"/>
                <a:ea typeface="Favorit Pro Book" panose="02000006030000020004" pitchFamily="2" charset="0"/>
              </a:rPr>
              <a:t>пирамиды </a:t>
            </a:r>
            <a:r>
              <a:rPr lang="ru-RU" sz="2100" b="1" dirty="0">
                <a:latin typeface="Segoe Print" panose="02000600000000000000" pitchFamily="2" charset="0"/>
                <a:ea typeface="Favorit Pro Book" panose="02000006030000020004" pitchFamily="2" charset="0"/>
              </a:rPr>
              <a:t>-  </a:t>
            </a:r>
          </a:p>
          <a:p>
            <a:pPr algn="ctr"/>
            <a:r>
              <a:rPr lang="ru-RU" sz="2100" b="1" dirty="0">
                <a:latin typeface="Segoe Print" panose="02000600000000000000" pitchFamily="2" charset="0"/>
                <a:ea typeface="Favorit Pro Book" panose="02000006030000020004" pitchFamily="2" charset="0"/>
              </a:rPr>
              <a:t>графическое изображение энергетических отношений  в экосистеме</a:t>
            </a:r>
            <a:endParaRPr lang="ru-RU" sz="3600" dirty="0"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833511" y="4079631"/>
            <a:ext cx="8251601" cy="106386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Segoe Print" panose="02000600000000000000" pitchFamily="2" charset="0"/>
              </a:rPr>
              <a:t>Правило пирамиды чисел </a:t>
            </a:r>
            <a:r>
              <a:rPr lang="ru-RU" sz="2700" b="1" dirty="0">
                <a:solidFill>
                  <a:schemeClr val="tx1"/>
                </a:solidFill>
                <a:latin typeface="Segoe Print" panose="02000600000000000000" pitchFamily="2" charset="0"/>
              </a:rPr>
              <a:t>– </a:t>
            </a:r>
          </a:p>
          <a:p>
            <a:pPr algn="ctr"/>
            <a:r>
              <a:rPr lang="ru-RU" sz="2700" b="1" dirty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r>
              <a:rPr lang="ru-RU" sz="2100" b="1" dirty="0">
                <a:solidFill>
                  <a:schemeClr val="tx1"/>
                </a:solidFill>
                <a:latin typeface="Segoe Print" panose="02000600000000000000" pitchFamily="2" charset="0"/>
              </a:rPr>
              <a:t>количество особей, участвующих в цепях питания </a:t>
            </a:r>
            <a:endParaRPr lang="ru-RU" sz="2100" b="1" dirty="0" smtClean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sz="21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с </a:t>
            </a:r>
            <a:r>
              <a:rPr lang="ru-RU" sz="2100" b="1" dirty="0">
                <a:solidFill>
                  <a:schemeClr val="tx1"/>
                </a:solidFill>
                <a:latin typeface="Segoe Print" panose="02000600000000000000" pitchFamily="2" charset="0"/>
              </a:rPr>
              <a:t>каждым звеном уменьшается. </a:t>
            </a:r>
            <a:endParaRPr lang="ru-RU" sz="24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909" y="621602"/>
            <a:ext cx="1564567" cy="2047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6499274" y="2669088"/>
            <a:ext cx="2585839" cy="130855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000" b="1" dirty="0" smtClean="0">
                <a:latin typeface="Segoe Print" panose="02000600000000000000" pitchFamily="2" charset="0"/>
              </a:rPr>
              <a:t>Ч</a:t>
            </a:r>
            <a:r>
              <a:rPr lang="ru-RU" sz="20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. Элтон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(1900-1991)- известный британский эколог, один </a:t>
            </a:r>
            <a:r>
              <a:rPr lang="ru-RU" b="1" dirty="0">
                <a:solidFill>
                  <a:schemeClr val="tx1"/>
                </a:solidFill>
                <a:latin typeface="Segoe Print" panose="02000600000000000000" pitchFamily="2" charset="0"/>
              </a:rPr>
              <a:t>из основателей популяционной экологии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287" y="1524954"/>
            <a:ext cx="2195354" cy="2389662"/>
          </a:xfrm>
          <a:prstGeom prst="rect">
            <a:avLst/>
          </a:prstGeom>
          <a:ln/>
          <a:extLst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5" name="Скругленный прямоугольник 4"/>
          <p:cNvSpPr/>
          <p:nvPr/>
        </p:nvSpPr>
        <p:spPr>
          <a:xfrm>
            <a:off x="3770142" y="3432516"/>
            <a:ext cx="2602523" cy="48209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10 000</a:t>
            </a:r>
            <a:endParaRPr lang="ru-RU" sz="24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953471" y="2866164"/>
            <a:ext cx="2208178" cy="5663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2000</a:t>
            </a:r>
            <a:endParaRPr lang="ru-RU" sz="24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305387" y="2440488"/>
            <a:ext cx="1631179" cy="457200"/>
          </a:xfrm>
          <a:prstGeom prst="roundRect">
            <a:avLst/>
          </a:prstGeom>
          <a:solidFill>
            <a:srgbClr val="F4FB9D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100</a:t>
            </a:r>
            <a:endParaRPr lang="ru-RU" sz="24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550898" y="1950320"/>
            <a:ext cx="1033976" cy="473900"/>
          </a:xfrm>
          <a:prstGeom prst="roundRect">
            <a:avLst/>
          </a:prstGeom>
          <a:solidFill>
            <a:srgbClr val="66FFFF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10</a:t>
            </a:r>
            <a:endParaRPr lang="ru-RU" sz="24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730710" y="1524953"/>
            <a:ext cx="671283" cy="402321"/>
          </a:xfrm>
          <a:prstGeom prst="round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1</a:t>
            </a:r>
            <a:endParaRPr lang="ru-RU" sz="24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27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52397C8-952E-904A-9A6D-FF2824661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908"/>
            <a:ext cx="8622894" cy="4875609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752498" y="3787726"/>
            <a:ext cx="8332614" cy="135577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2700" b="1" dirty="0">
                <a:solidFill>
                  <a:schemeClr val="tx1"/>
                </a:solidFill>
                <a:latin typeface="Segoe Print" panose="02000600000000000000" pitchFamily="2" charset="0"/>
              </a:rPr>
              <a:t>Правило пирамиды биомасс  </a:t>
            </a:r>
            <a:r>
              <a:rPr lang="ru-RU" sz="3000" b="1" dirty="0">
                <a:solidFill>
                  <a:schemeClr val="tx1"/>
                </a:solidFill>
                <a:latin typeface="Segoe Print" panose="02000600000000000000" pitchFamily="2" charset="0"/>
              </a:rPr>
              <a:t>– 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Segoe Print" panose="02000600000000000000" pitchFamily="2" charset="0"/>
              </a:rPr>
              <a:t>на каждом предшествующем трофическом уровне биомасса живого вещества больше, чем на последующем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47" y="539363"/>
            <a:ext cx="2528057" cy="2977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2940148" y="133908"/>
            <a:ext cx="2996418" cy="365381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Биомасса</a:t>
            </a:r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 </a:t>
            </a:r>
            <a:r>
              <a:rPr lang="ru-RU" sz="18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-</a:t>
            </a:r>
          </a:p>
          <a:p>
            <a:pPr algn="ctr"/>
            <a:endParaRPr lang="ru-RU" sz="1800" b="1" dirty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sz="1800" b="1" dirty="0">
                <a:solidFill>
                  <a:schemeClr val="tx1"/>
                </a:solidFill>
                <a:latin typeface="Segoe Print" panose="02000600000000000000" pitchFamily="2" charset="0"/>
              </a:rPr>
              <a:t> совокупная масса растительных и животных организмов, присутствующих в экосистемах</a:t>
            </a:r>
            <a:r>
              <a:rPr lang="ru-RU" sz="18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.</a:t>
            </a:r>
          </a:p>
          <a:p>
            <a:pPr algn="ctr"/>
            <a:endParaRPr lang="ru-RU" sz="1800" b="1" dirty="0" smtClean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/>
            <a:r>
              <a:rPr lang="ru-RU" sz="15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Биомасса Земли –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2 420 млрд. тонн  </a:t>
            </a:r>
            <a:endParaRPr lang="ru-RU" sz="24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9136" y="342265"/>
            <a:ext cx="2339827" cy="3174658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148111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13" y="1222327"/>
            <a:ext cx="2120389" cy="2968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3179298" y="983992"/>
            <a:ext cx="5151556" cy="401003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b="1" dirty="0" smtClean="0">
              <a:latin typeface="Segoe Print" panose="02000600000000000000" pitchFamily="2" charset="0"/>
            </a:endParaRPr>
          </a:p>
          <a:p>
            <a:pPr algn="ctr"/>
            <a:r>
              <a:rPr lang="ru-RU" sz="2400" b="1" dirty="0" smtClean="0">
                <a:latin typeface="Segoe Print" panose="02000600000000000000" pitchFamily="2" charset="0"/>
              </a:rPr>
              <a:t>Верно ли следующее утверждение:</a:t>
            </a:r>
          </a:p>
          <a:p>
            <a:pPr algn="ctr"/>
            <a:endParaRPr lang="ru-RU" sz="2400" b="1" dirty="0">
              <a:latin typeface="Segoe Print" panose="02000600000000000000" pitchFamily="2" charset="0"/>
            </a:endParaRPr>
          </a:p>
          <a:p>
            <a:pPr algn="ctr"/>
            <a:r>
              <a:rPr lang="ru-RU" sz="2400" b="1" dirty="0" smtClean="0">
                <a:latin typeface="Segoe Print" panose="02000600000000000000" pitchFamily="2" charset="0"/>
              </a:rPr>
              <a:t>Для </a:t>
            </a:r>
            <a:r>
              <a:rPr lang="ru-RU" sz="2400" b="1" dirty="0">
                <a:latin typeface="Segoe Print" panose="02000600000000000000" pitchFamily="2" charset="0"/>
              </a:rPr>
              <a:t>океана правило пирамиды биомасс </a:t>
            </a:r>
            <a:r>
              <a:rPr lang="ru-RU" sz="2400" b="1" dirty="0" smtClean="0">
                <a:latin typeface="Segoe Print" panose="02000600000000000000" pitchFamily="2" charset="0"/>
              </a:rPr>
              <a:t>недействительно.</a:t>
            </a:r>
          </a:p>
          <a:p>
            <a:pPr algn="ctr"/>
            <a:endParaRPr lang="ru-RU" sz="2400" b="1" dirty="0" smtClean="0">
              <a:latin typeface="Segoe Print" panose="02000600000000000000" pitchFamily="2" charset="0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Да</a:t>
            </a:r>
            <a:r>
              <a:rPr lang="en-US" sz="2400" b="1" dirty="0" smtClean="0">
                <a:latin typeface="Segoe Print" panose="02000600000000000000" pitchFamily="2" charset="0"/>
              </a:rPr>
              <a:t>/</a:t>
            </a:r>
            <a:r>
              <a:rPr lang="ru-RU" sz="2400" b="1" dirty="0" smtClean="0">
                <a:solidFill>
                  <a:srgbClr val="FF0000"/>
                </a:solidFill>
                <a:latin typeface="Segoe Print" panose="02000600000000000000" pitchFamily="2" charset="0"/>
              </a:rPr>
              <a:t>нет</a:t>
            </a:r>
          </a:p>
          <a:p>
            <a:pPr algn="ctr"/>
            <a:r>
              <a:rPr lang="ru-RU" sz="2400" b="1" dirty="0" smtClean="0">
                <a:latin typeface="Segoe Print" panose="02000600000000000000" pitchFamily="2" charset="0"/>
              </a:rPr>
              <a:t>Ответ обоснуйте</a:t>
            </a:r>
            <a:r>
              <a:rPr lang="ru-RU" sz="2800" b="1" dirty="0" smtClean="0">
                <a:latin typeface="Segoe Print" panose="02000600000000000000" pitchFamily="2" charset="0"/>
              </a:rPr>
              <a:t>. </a:t>
            </a:r>
            <a:endParaRPr lang="ru-RU" sz="2800" b="1" dirty="0">
              <a:latin typeface="Segoe Print" panose="02000600000000000000" pitchFamily="2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475913" y="168812"/>
            <a:ext cx="4515729" cy="689317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Segoe Print" panose="02000600000000000000" pitchFamily="2" charset="0"/>
              </a:rPr>
              <a:t>Задание № </a:t>
            </a:r>
            <a:r>
              <a:rPr lang="ru-RU" sz="3600" b="1" dirty="0" smtClean="0">
                <a:latin typeface="Segoe Print" panose="02000600000000000000" pitchFamily="2" charset="0"/>
              </a:rPr>
              <a:t>4</a:t>
            </a:r>
            <a:endParaRPr lang="ru-RU" sz="3600" b="1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99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032" y="90684"/>
            <a:ext cx="9144000" cy="514350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3" name="Скругленный прямоугольник 2"/>
          <p:cNvSpPr/>
          <p:nvPr/>
        </p:nvSpPr>
        <p:spPr>
          <a:xfrm>
            <a:off x="2475913" y="168812"/>
            <a:ext cx="4515729" cy="689317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Segoe Print" panose="02000600000000000000" pitchFamily="2" charset="0"/>
              </a:rPr>
              <a:t>Ответ</a:t>
            </a:r>
            <a:endParaRPr lang="ru-RU" sz="3600" b="1" dirty="0">
              <a:latin typeface="Segoe Print" panose="02000600000000000000" pitchFamily="2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91" y="962890"/>
            <a:ext cx="1736589" cy="3130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2222695" y="1024811"/>
            <a:ext cx="4510907" cy="61269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Млекопитающие</a:t>
            </a:r>
            <a:endParaRPr lang="ru-RU" sz="24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475912" y="1637505"/>
            <a:ext cx="4009293" cy="577402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Segoe Print" panose="02000600000000000000" pitchFamily="2" charset="0"/>
              </a:rPr>
              <a:t>Р</a:t>
            </a:r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ыбы</a:t>
            </a:r>
            <a:endParaRPr lang="ru-RU" sz="24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16502" y="2214907"/>
            <a:ext cx="3302944" cy="556428"/>
          </a:xfrm>
          <a:prstGeom prst="round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Зоопланктон</a:t>
            </a:r>
            <a:endParaRPr lang="ru-RU" sz="24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52689" y="2771336"/>
            <a:ext cx="2841673" cy="581802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фитопланктон</a:t>
            </a:r>
            <a:endParaRPr lang="ru-RU" sz="24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47080" y="3910818"/>
            <a:ext cx="6930194" cy="1069146"/>
          </a:xfrm>
          <a:prstGeom prst="round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Segoe Print" panose="02000600000000000000" pitchFamily="2" charset="0"/>
              </a:rPr>
              <a:t>Для </a:t>
            </a:r>
            <a:r>
              <a:rPr lang="ru-RU" sz="2800" b="1" dirty="0">
                <a:latin typeface="Segoe Print" panose="02000600000000000000" pitchFamily="2" charset="0"/>
              </a:rPr>
              <a:t>океана правило пирамиды биомасс недействительно</a:t>
            </a:r>
            <a:endParaRPr lang="ru-RU" sz="2800" b="1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2976" y="962890"/>
            <a:ext cx="1045661" cy="674616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8637" y="962890"/>
            <a:ext cx="1108637" cy="674613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10" name="AutoShape 8" descr="https://img2.freepng.ru/20181129/ach/kisspng-clip-art-ray-finned-fishes-vector-graphics-tropica-blue-fish-png-clip-art-best-web-clipart-5c00bbed94b4a8.245371451543551981609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91642" y="1637503"/>
            <a:ext cx="858114" cy="566727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11" name="AutoShape 11" descr="https://e7.pngegg.com/pngimages/323/121/png-clipart-marine-biology-marine-mammal-vertebrate-mermaid-miscellaneous-marine-mammal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13" descr="https://e7.pngegg.com/pngimages/323/121/png-clipart-marine-biology-marine-mammal-vertebrate-mermaid-miscellaneous-marine-mammal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8636" y="1628906"/>
            <a:ext cx="924435" cy="600296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13" name="AutoShape 16" descr="https://kikimoraki.ru/wp-content/uploads/2020/03/pngtree-beautiful-jellyfish-cartoon-illustration-image_1292149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61" name="Picture 1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5157" y="2214907"/>
            <a:ext cx="460802" cy="542133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sp>
        <p:nvSpPr>
          <p:cNvPr id="14" name="AutoShape 20" descr="https://st4.depositphotos.com/4216129/24434/v/950/depositphotos_244342938-stock-illustration-jellyfish-beautiful-swimming-marine-underwater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165" name="Picture 2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008" y="2193301"/>
            <a:ext cx="442263" cy="552811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pic>
        <p:nvPicPr>
          <p:cNvPr id="6166" name="Picture 2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271" y="2229202"/>
            <a:ext cx="590843" cy="509879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  <p:pic>
        <p:nvPicPr>
          <p:cNvPr id="6167" name="Picture 2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424" y="2739081"/>
            <a:ext cx="924270" cy="540788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27996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72" y="476354"/>
            <a:ext cx="3132552" cy="3800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3995225" y="914400"/>
            <a:ext cx="4614203" cy="412183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endParaRPr lang="ru-RU" sz="2800" b="1" dirty="0" smtClean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Правило </a:t>
            </a:r>
            <a:r>
              <a:rPr lang="ru-RU" sz="2800" b="1" dirty="0">
                <a:solidFill>
                  <a:schemeClr val="tx1"/>
                </a:solidFill>
                <a:latin typeface="Segoe Print" panose="02000600000000000000" pitchFamily="2" charset="0"/>
              </a:rPr>
              <a:t>пирамиды </a:t>
            </a:r>
            <a:r>
              <a:rPr lang="ru-RU" sz="28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продукции (энергии) </a:t>
            </a:r>
            <a:r>
              <a:rPr lang="ru-RU" sz="2400" b="1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–</a:t>
            </a:r>
          </a:p>
          <a:p>
            <a:pPr algn="ctr">
              <a:buNone/>
            </a:pPr>
            <a:r>
              <a:rPr lang="ru-RU" sz="2200" b="1" u="sng" dirty="0" smtClean="0">
                <a:solidFill>
                  <a:schemeClr val="tx1"/>
                </a:solidFill>
                <a:latin typeface="Segoe Print" panose="02000600000000000000" pitchFamily="2" charset="0"/>
              </a:rPr>
              <a:t> </a:t>
            </a:r>
            <a:endParaRPr lang="ru-RU" sz="2200" b="1" u="sng" dirty="0">
              <a:solidFill>
                <a:schemeClr val="tx1"/>
              </a:solidFill>
              <a:latin typeface="Segoe Print" panose="02000600000000000000" pitchFamily="2" charset="0"/>
            </a:endParaRPr>
          </a:p>
          <a:p>
            <a:pPr algn="ctr">
              <a:buNone/>
            </a:pPr>
            <a:r>
              <a:rPr lang="ru-RU" sz="2200" b="1" dirty="0">
                <a:solidFill>
                  <a:schemeClr val="tx1"/>
                </a:solidFill>
                <a:latin typeface="Segoe Print" panose="02000600000000000000" pitchFamily="2" charset="0"/>
              </a:rPr>
              <a:t> на каждом предыдущем трофическом уровне количество </a:t>
            </a:r>
            <a:r>
              <a:rPr lang="ru-RU" sz="2200" b="1" dirty="0">
                <a:solidFill>
                  <a:srgbClr val="FF0000"/>
                </a:solidFill>
                <a:latin typeface="Segoe Print" panose="02000600000000000000" pitchFamily="2" charset="0"/>
              </a:rPr>
              <a:t>биомассы, </a:t>
            </a:r>
            <a:r>
              <a:rPr lang="ru-RU" sz="2200" b="1" dirty="0">
                <a:solidFill>
                  <a:schemeClr val="tx1"/>
                </a:solidFill>
                <a:latin typeface="Segoe Print" panose="02000600000000000000" pitchFamily="2" charset="0"/>
              </a:rPr>
              <a:t>создаваемой за единицу времени, больше, чем на последующем</a:t>
            </a:r>
            <a:r>
              <a:rPr lang="ru-RU" sz="2400" b="1" dirty="0">
                <a:solidFill>
                  <a:schemeClr val="tx1"/>
                </a:solidFill>
                <a:latin typeface="Segoe Print" panose="02000600000000000000" pitchFamily="2" charset="0"/>
              </a:rPr>
              <a:t>. </a:t>
            </a:r>
            <a:endParaRPr lang="ru-RU" sz="2400" dirty="0">
              <a:solidFill>
                <a:schemeClr val="tx1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576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DBF9EC5D-B0F7-8144-8DF8-71B36D4E790E}"/>
              </a:ext>
            </a:extLst>
          </p:cNvPr>
          <p:cNvSpPr txBox="1"/>
          <p:nvPr/>
        </p:nvSpPr>
        <p:spPr>
          <a:xfrm>
            <a:off x="696113" y="1222327"/>
            <a:ext cx="2120389" cy="99257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ru-RU" sz="33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ФИО</a:t>
            </a:r>
          </a:p>
          <a:p>
            <a:r>
              <a:rPr lang="ru-RU" sz="2700" dirty="0">
                <a:solidFill>
                  <a:schemeClr val="bg1"/>
                </a:solidFill>
                <a:latin typeface="Favorit Pro Book" panose="02000006030000020004" pitchFamily="2" charset="0"/>
                <a:ea typeface="Favorit Pro Book" panose="02000006030000020004" pitchFamily="2" charset="0"/>
              </a:rPr>
              <a:t>«Тема лекции»</a:t>
            </a:r>
            <a:endParaRPr lang="ru-RU" sz="3300" dirty="0">
              <a:solidFill>
                <a:schemeClr val="bg1"/>
              </a:solidFill>
              <a:latin typeface="Favorit Pro Book" panose="02000006030000020004" pitchFamily="2" charset="0"/>
              <a:ea typeface="Favorit Pro Book" panose="02000006030000020004" pitchFamily="2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070D242-37D8-694B-93EF-C3A7B4910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98474" y="209522"/>
            <a:ext cx="8008549" cy="1211315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Segoe Print" panose="02000600000000000000" pitchFamily="2" charset="0"/>
              </a:rPr>
              <a:t>Практическая значение учета потока энергии – </a:t>
            </a:r>
          </a:p>
          <a:p>
            <a:pPr algn="ctr"/>
            <a:r>
              <a:rPr lang="ru-RU" sz="2400" b="1" dirty="0" smtClean="0">
                <a:latin typeface="Segoe Print" panose="02000600000000000000" pitchFamily="2" charset="0"/>
              </a:rPr>
              <a:t>повышение продуктивности экосистем  </a:t>
            </a:r>
            <a:endParaRPr lang="ru-RU" sz="2400" b="1" dirty="0">
              <a:latin typeface="Segoe Print" panose="02000600000000000000" pitchFamily="2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36098" y="1584090"/>
            <a:ext cx="3249638" cy="323013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Segoe Print" panose="02000600000000000000" pitchFamily="2" charset="0"/>
              </a:rPr>
              <a:t>«</a:t>
            </a:r>
            <a:r>
              <a:rPr lang="ru-RU" sz="2400" b="1" dirty="0" err="1" smtClean="0">
                <a:latin typeface="Segoe Print" panose="02000600000000000000" pitchFamily="2" charset="0"/>
              </a:rPr>
              <a:t>Перевыпас</a:t>
            </a:r>
            <a:r>
              <a:rPr lang="ru-RU" sz="2400" b="1" dirty="0" smtClean="0">
                <a:latin typeface="Segoe Print" panose="02000600000000000000" pitchFamily="2" charset="0"/>
              </a:rPr>
              <a:t>» скота </a:t>
            </a:r>
            <a:r>
              <a:rPr lang="ru-RU" sz="1800" b="1" dirty="0" smtClean="0">
                <a:latin typeface="Segoe Print" panose="02000600000000000000" pitchFamily="2" charset="0"/>
              </a:rPr>
              <a:t>–</a:t>
            </a:r>
          </a:p>
          <a:p>
            <a:pPr algn="ctr"/>
            <a:endParaRPr lang="ru-RU" sz="1800" b="1" dirty="0">
              <a:latin typeface="Segoe Print" panose="02000600000000000000" pitchFamily="2" charset="0"/>
            </a:endParaRPr>
          </a:p>
          <a:p>
            <a:pPr marL="457200" indent="-457200">
              <a:buAutoNum type="arabicPeriod"/>
            </a:pPr>
            <a:r>
              <a:rPr lang="ru-RU" sz="2200" b="1" dirty="0" smtClean="0">
                <a:latin typeface="Segoe Print" panose="02000600000000000000" pitchFamily="2" charset="0"/>
              </a:rPr>
              <a:t>снижение продуктивности  экосистем;</a:t>
            </a:r>
          </a:p>
          <a:p>
            <a:r>
              <a:rPr lang="ru-RU" sz="2200" b="1" dirty="0" smtClean="0">
                <a:latin typeface="Segoe Print" panose="02000600000000000000" pitchFamily="2" charset="0"/>
              </a:rPr>
              <a:t>2. </a:t>
            </a:r>
            <a:r>
              <a:rPr lang="ru-RU" sz="2200" b="1" dirty="0">
                <a:latin typeface="Segoe Print" panose="02000600000000000000" pitchFamily="2" charset="0"/>
              </a:rPr>
              <a:t>разрушение </a:t>
            </a:r>
            <a:r>
              <a:rPr lang="ru-RU" sz="2200" b="1" dirty="0" smtClean="0">
                <a:latin typeface="Segoe Print" panose="02000600000000000000" pitchFamily="2" charset="0"/>
              </a:rPr>
              <a:t>экосистем</a:t>
            </a:r>
            <a:endParaRPr lang="ru-RU" sz="2400" b="1" dirty="0">
              <a:latin typeface="Segoe Print" panose="02000600000000000000" pitchFamily="2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695780" y="1470770"/>
            <a:ext cx="3448220" cy="3547483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Segoe Print" panose="02000600000000000000" pitchFamily="2" charset="0"/>
              </a:rPr>
              <a:t>«</a:t>
            </a:r>
            <a:r>
              <a:rPr lang="ru-RU" sz="2400" b="1" dirty="0" err="1" smtClean="0">
                <a:latin typeface="Segoe Print" panose="02000600000000000000" pitchFamily="2" charset="0"/>
              </a:rPr>
              <a:t>Недовыпас</a:t>
            </a:r>
            <a:r>
              <a:rPr lang="ru-RU" sz="2400" b="1" dirty="0" smtClean="0">
                <a:latin typeface="Segoe Print" panose="02000600000000000000" pitchFamily="2" charset="0"/>
              </a:rPr>
              <a:t>»  скота:</a:t>
            </a:r>
          </a:p>
          <a:p>
            <a:pPr algn="ctr"/>
            <a:endParaRPr lang="ru-RU" sz="2400" b="1" dirty="0">
              <a:latin typeface="Segoe Print" panose="02000600000000000000" pitchFamily="2" charset="0"/>
            </a:endParaRPr>
          </a:p>
          <a:p>
            <a:pPr marL="457200" indent="-457200" algn="ctr">
              <a:buAutoNum type="arabicPeriod"/>
            </a:pPr>
            <a:r>
              <a:rPr lang="ru-RU" sz="2400" b="1" dirty="0" smtClean="0">
                <a:latin typeface="Segoe Print" panose="02000600000000000000" pitchFamily="2" charset="0"/>
              </a:rPr>
              <a:t>Замедление круговорота веществ;</a:t>
            </a:r>
          </a:p>
          <a:p>
            <a:pPr algn="ctr"/>
            <a:endParaRPr lang="ru-RU" sz="2400" b="1" dirty="0" smtClean="0">
              <a:latin typeface="Segoe Print" panose="02000600000000000000" pitchFamily="2" charset="0"/>
            </a:endParaRPr>
          </a:p>
          <a:p>
            <a:pPr algn="ctr"/>
            <a:r>
              <a:rPr lang="ru-RU" sz="2400" b="1" dirty="0" smtClean="0">
                <a:latin typeface="Segoe Print" panose="02000600000000000000" pitchFamily="2" charset="0"/>
              </a:rPr>
              <a:t>2. Увеличение </a:t>
            </a:r>
            <a:r>
              <a:rPr lang="ru-RU" sz="2400" b="1" dirty="0" err="1" smtClean="0">
                <a:latin typeface="Segoe Print" panose="02000600000000000000" pitchFamily="2" charset="0"/>
              </a:rPr>
              <a:t>пожароопасности</a:t>
            </a:r>
            <a:r>
              <a:rPr lang="ru-RU" sz="2400" b="1" dirty="0" smtClean="0">
                <a:latin typeface="Segoe Print" panose="02000600000000000000" pitchFamily="2" charset="0"/>
              </a:rPr>
              <a:t>.</a:t>
            </a:r>
            <a:endParaRPr lang="ru-RU" sz="2400" b="1" dirty="0">
              <a:latin typeface="Segoe Print" panose="02000600000000000000" pitchFamily="2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912" y="1584090"/>
            <a:ext cx="1717894" cy="1773741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cxnSp>
        <p:nvCxnSpPr>
          <p:cNvPr id="11" name="Прямая со стрелкой 10"/>
          <p:cNvCxnSpPr/>
          <p:nvPr/>
        </p:nvCxnSpPr>
        <p:spPr>
          <a:xfrm>
            <a:off x="5530484" y="2422720"/>
            <a:ext cx="457200" cy="2980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3249637" y="2430134"/>
            <a:ext cx="673614" cy="2498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831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1677</TotalTime>
  <Words>823</Words>
  <Application>Microsoft Office PowerPoint</Application>
  <PresentationFormat>Экран (16:9)</PresentationFormat>
  <Paragraphs>234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 "ФОНД ОБРАЗОВАТЕЛЬНОЙ И НАУЧНОЙ ДЕЯТЕЛЬНОСТИ 21 ВЕКА"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Microsoft Office User</dc:creator>
  <cp:lastModifiedBy>Пользователь</cp:lastModifiedBy>
  <cp:revision>107</cp:revision>
  <dcterms:created xsi:type="dcterms:W3CDTF">2021-09-20T10:59:47Z</dcterms:created>
  <dcterms:modified xsi:type="dcterms:W3CDTF">2022-05-04T20:40:59Z</dcterms:modified>
</cp:coreProperties>
</file>