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28671"/>
            <a:ext cx="7772400" cy="2357453"/>
          </a:xfrm>
        </p:spPr>
        <p:txBody>
          <a:bodyPr>
            <a:normAutofit/>
          </a:bodyPr>
          <a:lstStyle/>
          <a:p>
            <a:r>
              <a:rPr lang="ru-RU" sz="4800" dirty="0" smtClean="0"/>
              <a:t>Сказание о принцессе по имени Причастие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Особенности причастия как части речи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Марина\Desktop\Безымянный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642918"/>
            <a:ext cx="3357586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857620" y="857232"/>
            <a:ext cx="44291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Жила-была на свете принцесса по имени Причастие. Как все принцессы она была мила и капризна. Часто ее можно было видеть принцессой </a:t>
            </a:r>
            <a:r>
              <a:rPr lang="ru-RU" sz="28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рассердившейся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ru-RU" sz="28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надутой,  скучающей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 </a:t>
            </a:r>
            <a:r>
              <a:rPr lang="ru-RU" sz="28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плачущей,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 есть</a:t>
            </a:r>
            <a:r>
              <a:rPr lang="ru-RU" sz="2800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ОДИНОЧНЫМ ПРИЧАСТИЕМ.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7" name="Picture 3" descr="Пр-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7151" y="1214422"/>
            <a:ext cx="2465347" cy="4286280"/>
          </a:xfrm>
          <a:prstGeom prst="rect">
            <a:avLst/>
          </a:prstGeom>
          <a:noFill/>
        </p:spPr>
      </p:pic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2928926" y="500042"/>
            <a:ext cx="5357850" cy="6678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Когда у нее не было настроения, она могла быть принцессой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нетанцующей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непоющей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принцессой 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непричесанной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ненаряженной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Запомни: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Частица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пишется с одиночным причастием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слитно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если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предложении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противопоставления с союзом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i="0" u="none" strike="noStrike" cap="none" normalizeH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 случае,</a:t>
            </a:r>
            <a:r>
              <a:rPr lang="ru-RU" sz="2400" dirty="0" smtClean="0"/>
              <a:t> если слово </a:t>
            </a:r>
            <a:r>
              <a:rPr lang="ru-RU" sz="2400" dirty="0" smtClean="0">
                <a:solidFill>
                  <a:srgbClr val="FF0000"/>
                </a:solidFill>
              </a:rPr>
              <a:t>без   </a:t>
            </a:r>
            <a:r>
              <a:rPr lang="ru-RU" sz="2400" i="1" dirty="0" smtClean="0">
                <a:solidFill>
                  <a:srgbClr val="FF0000"/>
                </a:solidFill>
              </a:rPr>
              <a:t>НЕ-</a:t>
            </a:r>
            <a:r>
              <a:rPr lang="ru-RU" sz="2400" dirty="0" smtClean="0">
                <a:solidFill>
                  <a:srgbClr val="FF0000"/>
                </a:solidFill>
              </a:rPr>
              <a:t>   не употребляется: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нетанцующая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принцесса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непоющая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принцесса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непричесанная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принцесса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</a:t>
            </a:r>
            <a:r>
              <a:rPr kumimoji="0" lang="ru-RU" sz="24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ненаряженная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принцесса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</a:rPr>
              <a:t>        ненавидящий </a:t>
            </a:r>
            <a:r>
              <a:rPr lang="ru-RU" sz="2400" dirty="0" smtClean="0"/>
              <a:t>взор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i="1" dirty="0" smtClean="0">
                <a:solidFill>
                  <a:schemeClr val="accent2">
                    <a:lumMod val="75000"/>
                  </a:schemeClr>
                </a:solidFill>
              </a:rPr>
              <a:t>        неистовствующий </a:t>
            </a:r>
            <a:r>
              <a:rPr lang="ru-RU" sz="2400" dirty="0" smtClean="0"/>
              <a:t>ураган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/>
              <a:t>     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14282" y="285728"/>
            <a:ext cx="835824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как свойственно всем принцессам, подверженным частой смене настроения, в следующую минуту она становилась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плачущая,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смеющаяся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растрепанная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причесанная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взгрустнувшая,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приободрившаяся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принцесса.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Запомни: 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Частица </a:t>
            </a: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не-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пишется с одиночным причастием  раздельно, если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предложении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есть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противопоставление с союзом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00100" y="285728"/>
            <a:ext cx="75009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Отовсюду к ней приезжали женихи, их звали </a:t>
            </a:r>
            <a:r>
              <a:rPr lang="ru-RU" sz="2000" b="1" i="1" dirty="0" smtClean="0">
                <a:solidFill>
                  <a:srgbClr val="FF0000"/>
                </a:solidFill>
              </a:rPr>
              <a:t>Вовсе, Отнюдь, Ничуть, Нисколько, </a:t>
            </a:r>
            <a:r>
              <a:rPr lang="ru-RU" sz="2000" b="1" dirty="0" smtClean="0">
                <a:solidFill>
                  <a:srgbClr val="FF0000"/>
                </a:solidFill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</a:rPr>
              <a:t>Далеко</a:t>
            </a:r>
            <a:r>
              <a:rPr lang="ru-RU" sz="2000" b="1" i="1" dirty="0" smtClean="0"/>
              <a:t>.</a:t>
            </a:r>
            <a:r>
              <a:rPr lang="ru-RU" sz="2000" b="1" dirty="0" smtClean="0"/>
              <a:t> Запомни их.</a:t>
            </a:r>
            <a:r>
              <a:rPr lang="ru-RU" sz="2000" dirty="0" smtClean="0"/>
              <a:t> </a:t>
            </a:r>
            <a:endParaRPr lang="ru-RU" sz="2000" dirty="0"/>
          </a:p>
        </p:txBody>
      </p:sp>
      <p:pic>
        <p:nvPicPr>
          <p:cNvPr id="16399" name="Picture 15" descr="Принц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214422"/>
            <a:ext cx="1714512" cy="1363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2857488" y="1357298"/>
            <a:ext cx="52864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Принц Датский, 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вовсе </a:t>
            </a:r>
            <a:r>
              <a:rPr lang="ru-RU" sz="2800" dirty="0" smtClean="0"/>
              <a:t>не заинтересовавший;</a:t>
            </a:r>
            <a:endParaRPr lang="ru-RU" sz="2800" dirty="0"/>
          </a:p>
        </p:txBody>
      </p:sp>
      <p:pic>
        <p:nvPicPr>
          <p:cNvPr id="16400" name="Picture 16" descr="Принц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000372"/>
            <a:ext cx="1785950" cy="1419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2857488" y="3214686"/>
            <a:ext cx="54292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Рыцарь Немецкий,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отнюдь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поразивший;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403" name="Picture 19" descr="Принц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4929198"/>
            <a:ext cx="1714512" cy="1357322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2786050" y="4929198"/>
            <a:ext cx="46434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Шейх Персидский, 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ничуть </a:t>
            </a:r>
            <a:r>
              <a:rPr lang="ru-RU" sz="2800" dirty="0" smtClean="0"/>
              <a:t>не блиставший;</a:t>
            </a:r>
            <a:endParaRPr lang="ru-RU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Принц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67869"/>
            <a:ext cx="2000264" cy="1732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928926" y="928671"/>
            <a:ext cx="51435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 </a:t>
            </a:r>
            <a:r>
              <a:rPr lang="ru-RU" sz="2800" dirty="0" smtClean="0"/>
              <a:t>Король Шведский,</a:t>
            </a:r>
          </a:p>
          <a:p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нисколько</a:t>
            </a:r>
            <a:r>
              <a:rPr lang="ru-RU" sz="2800" dirty="0" smtClean="0"/>
              <a:t> не тронувший;</a:t>
            </a:r>
            <a:endParaRPr lang="ru-RU" sz="2800" dirty="0"/>
          </a:p>
        </p:txBody>
      </p:sp>
      <p:pic>
        <p:nvPicPr>
          <p:cNvPr id="128003" name="Picture 3" descr="Принц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2253521"/>
            <a:ext cx="2000264" cy="1818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28926" y="3105835"/>
            <a:ext cx="47149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    Лорд Английский, 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далеко</a:t>
            </a:r>
            <a:r>
              <a:rPr lang="ru-RU" sz="2800" dirty="0" smtClean="0"/>
              <a:t> не восхитивший. </a:t>
            </a:r>
            <a:endParaRPr lang="ru-RU" sz="2800" dirty="0"/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500034" y="4643446"/>
            <a:ext cx="750099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Сравни: 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rgbClr val="4F81BD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несозревшее яблоко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и       </a:t>
            </a:r>
            <a:r>
              <a:rPr kumimoji="0" lang="ru-RU" sz="4000" b="0" i="1" u="none" strike="noStrike" cap="none" normalizeH="0" baseline="0" dirty="0" smtClean="0">
                <a:ln>
                  <a:noFill/>
                </a:ln>
                <a:solidFill>
                  <a:srgbClr val="9BBB59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вовсе не созревшее яблоко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0" name="Rectangle 12"/>
          <p:cNvSpPr>
            <a:spLocks noChangeArrowheads="1"/>
          </p:cNvSpPr>
          <p:nvPr/>
        </p:nvSpPr>
        <p:spPr bwMode="auto">
          <a:xfrm>
            <a:off x="785786" y="285728"/>
            <a:ext cx="778674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вот перед нами: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чем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0061" name="Rectangle 13"/>
          <p:cNvSpPr>
            <a:spLocks noChangeArrowheads="1"/>
          </p:cNvSpPr>
          <p:nvPr/>
        </p:nvSpPr>
        <p:spPr bwMode="auto">
          <a:xfrm>
            <a:off x="857224" y="1285860"/>
            <a:ext cx="7358114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принцесса, не тронутая вниманием;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чем?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принцесса, не восхищенная стихами;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чем?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принцесса, не пораженная речами;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чем?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принцесса, не удивленная мастерством.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гнутая вверх стрелка 4"/>
          <p:cNvSpPr/>
          <p:nvPr/>
        </p:nvSpPr>
        <p:spPr>
          <a:xfrm>
            <a:off x="4071934" y="1285860"/>
            <a:ext cx="1000132" cy="21431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верх стрелка 7"/>
          <p:cNvSpPr/>
          <p:nvPr/>
        </p:nvSpPr>
        <p:spPr>
          <a:xfrm>
            <a:off x="4714876" y="2143116"/>
            <a:ext cx="1000132" cy="1428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Выгнутая вверх стрелка 8"/>
          <p:cNvSpPr/>
          <p:nvPr/>
        </p:nvSpPr>
        <p:spPr>
          <a:xfrm>
            <a:off x="4643438" y="3000372"/>
            <a:ext cx="857256" cy="1428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Выгнутая вверх стрелка 9"/>
          <p:cNvSpPr/>
          <p:nvPr/>
        </p:nvSpPr>
        <p:spPr>
          <a:xfrm>
            <a:off x="4572000" y="3857628"/>
            <a:ext cx="785818" cy="142876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57158" y="4643446"/>
            <a:ext cx="764386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Запомни: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Частица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не-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пишется с причастием  раздельно, если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нем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есть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зависимое слово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то есть если мы имеем дело с ПРИЧАСТНЫМ ОБОРОТОМ.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57166"/>
            <a:ext cx="807249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Обратите внимание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если причастный оборот стоит 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после 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определяемого слова, то нужно перед ним поставить запятую (а в середине предложения его нужно обособить, то есть выделить с двух сторон запятыми).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чем?</a:t>
            </a:r>
          </a:p>
          <a:p>
            <a:pPr algn="just"/>
            <a:endParaRPr lang="ru-RU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Принцесса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 заинтересованная подарками</a:t>
            </a:r>
            <a:r>
              <a:rPr lang="ru-RU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прогнала всех женихов.</a:t>
            </a:r>
            <a:endParaRPr lang="ru-RU" sz="3200" dirty="0"/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5143504" y="3286124"/>
            <a:ext cx="1571636" cy="57150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Рисунок 2" descr="C:\Users\Марина\Desktop\ghbywtccf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571472" y="717373"/>
            <a:ext cx="2022270" cy="1997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 flipH="1">
            <a:off x="3000364" y="642918"/>
            <a:ext cx="507209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Итак, причастие может образовать причастный оборот и носиться с ним, как принцесса со своей любимой игрушкой: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500034" y="2857496"/>
            <a:ext cx="821537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тронутая вниманием 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восхищенная стихами 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пораженная речами 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заинтересованная подарками принцесса;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удивленная мастерством принцесса.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928662" y="1142984"/>
            <a:ext cx="721523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Обратите внимание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 если причастный оборот стоит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определяемым словом, то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запятые не ставятся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А частица  -НЕ- при наличии зависимого слова пишется с причастием раздельно. Сравни: 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непрочитанная книга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и                      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прочитанная мной книга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Пр-ца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9282"/>
            <a:ext cx="1571636" cy="16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85918" y="285728"/>
            <a:ext cx="707236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Теперь вернемся к нашей героине.  Причастие может  из полного превратиться  в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краткое причастие: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Принцесса какова?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57158" y="2786058"/>
            <a:ext cx="764386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тронута;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восхище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а;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пораже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а;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заинтересова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а;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удивле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Запомни: 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краткими причастиями  -НЕ-  пишется 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раздельно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!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кратком причастии пишется одна буква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</a:t>
            </a:r>
            <a:r>
              <a:rPr kumimoji="0" lang="ru-RU" sz="32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-.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выглаже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(</a:t>
            </a:r>
            <a:r>
              <a:rPr lang="ru-RU" sz="3200" i="1" dirty="0" smtClean="0">
                <a:solidFill>
                  <a:srgbClr val="3333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платье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), 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i="1" dirty="0" smtClean="0">
                <a:solidFill>
                  <a:srgbClr val="3333C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съеде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3200" b="0" i="1" u="none" strike="noStrike" cap="none" normalizeH="0" baseline="0" dirty="0" smtClean="0">
                <a:ln>
                  <a:noFill/>
                </a:ln>
                <a:solidFill>
                  <a:srgbClr val="3333CC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 (пирожное)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117</TotalTime>
  <Words>507</Words>
  <PresentationFormat>Экран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Сказание о принцессе по имени Причастие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Сказание о принцессе по имени Причастие</dc:title>
  <dc:creator>Марина</dc:creator>
  <cp:lastModifiedBy>Марина</cp:lastModifiedBy>
  <cp:revision>65</cp:revision>
  <dcterms:created xsi:type="dcterms:W3CDTF">2015-02-20T16:55:28Z</dcterms:created>
  <dcterms:modified xsi:type="dcterms:W3CDTF">2015-05-07T03:14:48Z</dcterms:modified>
</cp:coreProperties>
</file>