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6" r:id="rId15"/>
    <p:sldId id="288" r:id="rId16"/>
    <p:sldId id="287" r:id="rId17"/>
    <p:sldId id="289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4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18C6"/>
    <a:srgbClr val="903883"/>
    <a:srgbClr val="333399"/>
    <a:srgbClr val="A053AD"/>
    <a:srgbClr val="69AB8A"/>
    <a:srgbClr val="990000"/>
    <a:srgbClr val="6CAC8C"/>
    <a:srgbClr val="A2CAB6"/>
    <a:srgbClr val="FF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91" autoAdjust="0"/>
    <p:restoredTop sz="94719" autoAdjust="0"/>
  </p:normalViewPr>
  <p:slideViewPr>
    <p:cSldViewPr>
      <p:cViewPr>
        <p:scale>
          <a:sx n="55" d="100"/>
          <a:sy n="55" d="100"/>
        </p:scale>
        <p:origin x="-691" y="-11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1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5DC6CA-839A-4B33-A86B-B0CE3D608A2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2B14EC-11E9-4C6B-882B-4361050328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4D999B-55A5-4DFA-888C-C54AFAE5C3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D86655-513D-4CDD-B36C-4BF08A179E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1DF02-7C6D-4C8F-B949-027566A442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719506-D93F-4477-B667-DA6073A15F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B02A42-5877-4428-BE23-6FFC5F6AF07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C5A9AD-92F4-4DE7-94C4-E7FE9C39D9B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915FF1B1-837F-4E6B-9535-7EF16EE539A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17BF20-6AD0-478B-B30A-17F5D26187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94B4B5-77CD-4F89-9EC7-0EB0ADFC36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FCD7C-9E8F-45D0-9183-CCD097DE33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B8369-87F9-475B-A650-07E34EA2A4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8E3AA22-0B01-4857-B425-6591BA19D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image" Target="../media/image2.gif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29" Type="http://schemas.openxmlformats.org/officeDocument/2006/relationships/image" Target="../media/image5.gif"/><Relationship Id="rId1" Type="http://schemas.openxmlformats.org/officeDocument/2006/relationships/slideLayout" Target="../slideLayouts/slideLayout13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5" Type="http://schemas.openxmlformats.org/officeDocument/2006/relationships/slide" Target="slide6.xml"/><Relationship Id="rId15" Type="http://schemas.openxmlformats.org/officeDocument/2006/relationships/slide" Target="slide15.xml"/><Relationship Id="rId23" Type="http://schemas.openxmlformats.org/officeDocument/2006/relationships/slide" Target="slide24.xml"/><Relationship Id="rId28" Type="http://schemas.openxmlformats.org/officeDocument/2006/relationships/image" Target="../media/image4.gif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6.xml"/><Relationship Id="rId22" Type="http://schemas.openxmlformats.org/officeDocument/2006/relationships/slide" Target="slide23.xml"/><Relationship Id="rId27" Type="http://schemas.openxmlformats.org/officeDocument/2006/relationships/image" Target="../media/image3.gif"/><Relationship Id="rId30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gif"/><Relationship Id="rId7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png"/><Relationship Id="rId5" Type="http://schemas.openxmlformats.org/officeDocument/2006/relationships/image" Target="../media/image4.gif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6.png"/><Relationship Id="rId5" Type="http://schemas.openxmlformats.org/officeDocument/2006/relationships/image" Target="../media/image6.gif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title"/>
          </p:nvPr>
        </p:nvSpPr>
        <p:spPr>
          <a:xfrm>
            <a:off x="4643438" y="274638"/>
            <a:ext cx="4043362" cy="1143000"/>
          </a:xfrm>
        </p:spPr>
        <p:txBody>
          <a:bodyPr/>
          <a:lstStyle/>
          <a:p>
            <a:pPr eaLnBrk="1" hangingPunct="1"/>
            <a:endParaRPr lang="ru-RU" sz="2800" dirty="0" smtClean="0">
              <a:solidFill>
                <a:srgbClr val="0070C0"/>
              </a:solidFill>
              <a:latin typeface="Arno Pro Smbd Caption" pitchFamily="18" charset="0"/>
            </a:endParaRPr>
          </a:p>
        </p:txBody>
      </p:sp>
      <p:sp>
        <p:nvSpPr>
          <p:cNvPr id="32777" name="WordArt 9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357158" y="1714488"/>
            <a:ext cx="8286808" cy="27146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9600" b="1" kern="10" dirty="0">
                <a:ln w="11430"/>
                <a:solidFill>
                  <a:srgbClr val="A053AD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  <a:cs typeface="Times New Roman"/>
              </a:rPr>
              <a:t>своя игра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8" name="Group 15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594985091"/>
              </p:ext>
            </p:extLst>
          </p:nvPr>
        </p:nvGraphicFramePr>
        <p:xfrm>
          <a:off x="428625" y="428625"/>
          <a:ext cx="8064500" cy="600548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500301"/>
                <a:gridCol w="1176345"/>
                <a:gridCol w="1143008"/>
                <a:gridCol w="1143008"/>
                <a:gridCol w="1143008"/>
                <a:gridCol w="958830"/>
              </a:tblGrid>
              <a:tr h="954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Термины,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no Pro Smbd Caption" pitchFamily="18" charset="0"/>
                        </a:rPr>
                        <a:t>Определения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" action="ppaction://hlinksldjump"/>
                        </a:rPr>
                        <a:t>10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3" action="ppaction://hlinksldjump"/>
                        </a:rPr>
                        <a:t>20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4" action="ppaction://hlinksldjump"/>
                        </a:rPr>
                        <a:t>30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5" action="ppaction://hlinksldjump"/>
                        </a:rPr>
                        <a:t>40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6" action="ppaction://hlinksldjump"/>
                        </a:rPr>
                        <a:t>50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216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no Pro Smbd Caption" pitchFamily="18" charset="0"/>
                        </a:rPr>
                        <a:t>Фольклор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7" action="ppaction://hlinksldjump"/>
                        </a:rPr>
                        <a:t>10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8" action="ppaction://hlinksldjump"/>
                        </a:rPr>
                        <a:t>20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9" action="ppaction://hlinksldjump"/>
                        </a:rPr>
                        <a:t>30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0" action="ppaction://hlinksldjump"/>
                        </a:rPr>
                        <a:t>40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1" action="ppaction://hlinksldjump"/>
                        </a:rPr>
                        <a:t>50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216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Инструменты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no Pro Smbd Captio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2" action="ppaction://hlinksldjump"/>
                        </a:rPr>
                        <a:t>10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smtClean="0">
                          <a:ln>
                            <a:noFill/>
                          </a:ln>
                          <a:effectLst/>
                          <a:hlinkClick r:id="rId13" action="ppaction://hlinksldjump"/>
                        </a:rPr>
                        <a:t>20</a:t>
                      </a:r>
                      <a:endParaRPr kumimoji="0" lang="ru-RU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smtClean="0">
                          <a:ln>
                            <a:noFill/>
                          </a:ln>
                          <a:effectLst/>
                          <a:hlinkClick r:id="rId14" action="ppaction://hlinksldjump"/>
                        </a:rPr>
                        <a:t>30</a:t>
                      </a:r>
                      <a:endParaRPr kumimoji="0" lang="ru-RU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smtClean="0">
                          <a:ln>
                            <a:noFill/>
                          </a:ln>
                          <a:effectLst/>
                          <a:hlinkClick r:id="rId15" action="ppaction://hlinksldjump"/>
                        </a:rPr>
                        <a:t>40</a:t>
                      </a:r>
                      <a:endParaRPr kumimoji="0" lang="ru-RU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6" action="ppaction://hlinksldjump"/>
                        </a:rPr>
                        <a:t>50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1858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Музыкальные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знания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7" action="ppaction://hlinksldjump"/>
                        </a:rPr>
                        <a:t>10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8" action="ppaction://hlinksldjump"/>
                        </a:rPr>
                        <a:t>20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9" action="ppaction://hlinksldjump"/>
                        </a:rPr>
                        <a:t>30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0" action="ppaction://hlinksldjump"/>
                        </a:rPr>
                        <a:t>40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1" action="ppaction://hlinksldjump"/>
                        </a:rPr>
                        <a:t>50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3573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Композиторы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2" action="ppaction://hlinksldjump"/>
                        </a:rPr>
                        <a:t>10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3" action="ppaction://hlinksldjump"/>
                        </a:rPr>
                        <a:t>20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4" action="ppaction://hlinksldjump"/>
                        </a:rPr>
                        <a:t>30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5" action="ppaction://hlinksldjump"/>
                        </a:rPr>
                        <a:t>40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4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" action="ppaction://noaction"/>
                        </a:rPr>
                        <a:t>50</a:t>
                      </a:r>
                      <a:endParaRPr kumimoji="0" lang="ru-RU" sz="5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3118" name="AutoShape 153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8532813" y="476250"/>
            <a:ext cx="611187" cy="647700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1" name="Рисунок 10" descr="note_44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133351" y="1928802"/>
            <a:ext cx="1018466" cy="642942"/>
          </a:xfrm>
          <a:prstGeom prst="rect">
            <a:avLst/>
          </a:prstGeom>
        </p:spPr>
      </p:pic>
      <p:pic>
        <p:nvPicPr>
          <p:cNvPr id="14" name="Рисунок 13" descr="notes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071670" y="4429132"/>
            <a:ext cx="767594" cy="642942"/>
          </a:xfrm>
          <a:prstGeom prst="rect">
            <a:avLst/>
          </a:prstGeom>
        </p:spPr>
      </p:pic>
      <p:pic>
        <p:nvPicPr>
          <p:cNvPr id="15" name="Рисунок 14" descr="скрипка.gif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714480" y="3000372"/>
            <a:ext cx="1266402" cy="714380"/>
          </a:xfrm>
          <a:prstGeom prst="rect">
            <a:avLst/>
          </a:prstGeom>
        </p:spPr>
      </p:pic>
      <p:pic>
        <p:nvPicPr>
          <p:cNvPr id="16" name="Рисунок 15" descr="note_11.gif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378603" y="642918"/>
            <a:ext cx="621200" cy="714380"/>
          </a:xfrm>
          <a:prstGeom prst="rect">
            <a:avLst/>
          </a:prstGeom>
        </p:spPr>
      </p:pic>
      <p:pic>
        <p:nvPicPr>
          <p:cNvPr id="19" name="Рисунок 8" descr="gallery_2_271_1469.gif"/>
          <p:cNvPicPr>
            <a:picLocks noChangeAspect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928662" y="5643578"/>
            <a:ext cx="18954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76672"/>
            <a:ext cx="3357563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10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термины, определения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85720" y="2857496"/>
            <a:ext cx="7572428" cy="3571879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Коллектив музыкантов, 12 человек и более, играющих на музыкальных инструментах и совместно исполняющих музыкальное произведение</a:t>
            </a:r>
          </a:p>
          <a:p>
            <a:pPr algn="ctr" eaLnBrk="1" hangingPunct="1">
              <a:buFontTx/>
              <a:buNone/>
            </a:pP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0" y="1714488"/>
            <a:ext cx="8686800" cy="1142993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2800" b="1" dirty="0" smtClean="0">
                <a:solidFill>
                  <a:srgbClr val="1818C6"/>
                </a:solidFill>
                <a:latin typeface="Arno Pro Smbd Caption" pitchFamily="18" charset="0"/>
              </a:rPr>
              <a:t>Объясните значение  слова «ОРКЕСТР»</a:t>
            </a:r>
          </a:p>
        </p:txBody>
      </p:sp>
      <p:sp>
        <p:nvSpPr>
          <p:cNvPr id="410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786688" y="5643563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_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7" y="285727"/>
            <a:ext cx="1285884" cy="121444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25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build="p"/>
      <p:bldP spid="41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4286251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20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термины, определения.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700808"/>
            <a:ext cx="9072594" cy="2428892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120000"/>
              </a:lnSpc>
              <a:buFontTx/>
              <a:buNone/>
            </a:pPr>
            <a:endParaRPr lang="ru-RU" b="1" dirty="0" smtClean="0">
              <a:solidFill>
                <a:srgbClr val="1818C6"/>
              </a:solidFill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ru-RU" b="1" dirty="0" smtClean="0">
                <a:solidFill>
                  <a:srgbClr val="1818C6"/>
                </a:solidFill>
              </a:rPr>
              <a:t>Каким термином обозначается скорость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ru-RU" b="1" dirty="0" smtClean="0">
                <a:solidFill>
                  <a:srgbClr val="1818C6"/>
                </a:solidFill>
              </a:rPr>
              <a:t> исполнения произведения  в музыке?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 smtClean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85750" y="5072074"/>
            <a:ext cx="8401050" cy="1054088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sz="5400" b="1" dirty="0" smtClean="0">
                <a:solidFill>
                  <a:srgbClr val="C00000"/>
                </a:solidFill>
                <a:latin typeface="Arno Pro Smbd Caption" pitchFamily="18" charset="0"/>
              </a:rPr>
              <a:t>ТЕМП</a:t>
            </a:r>
          </a:p>
        </p:txBody>
      </p:sp>
      <p:sp>
        <p:nvSpPr>
          <p:cNvPr id="5125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516563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_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7" y="285727"/>
            <a:ext cx="1285884" cy="1214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uiExpand="1" build="p"/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20688"/>
            <a:ext cx="3571875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30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Термины</a:t>
            </a:r>
            <a:r>
              <a:rPr lang="ru-RU" sz="4000" b="1" dirty="0">
                <a:solidFill>
                  <a:srgbClr val="002060"/>
                </a:solidFill>
                <a:latin typeface="Arno Pro Smbd Caption" pitchFamily="18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 Определения.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214422"/>
            <a:ext cx="8472488" cy="491174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442913" algn="l"/>
              </a:tabLst>
            </a:pPr>
            <a:r>
              <a:rPr lang="ru-RU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3600" b="1" dirty="0" smtClean="0">
                <a:solidFill>
                  <a:srgbClr val="1818C6"/>
                </a:solidFill>
              </a:rPr>
              <a:t>С помощью какого прибора настраивают музыкальные инструменты? </a:t>
            </a:r>
            <a:endParaRPr lang="ru-RU" sz="36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b="1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dirty="0" smtClean="0">
                <a:solidFill>
                  <a:srgbClr val="990000"/>
                </a:solidFill>
                <a:latin typeface="Monotype Corsiva" pitchFamily="66" charset="0"/>
              </a:rPr>
              <a:t>       </a:t>
            </a:r>
            <a:endParaRPr lang="ru-RU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285750" y="3214686"/>
            <a:ext cx="8858250" cy="291147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4000" dirty="0" smtClean="0"/>
              <a:t>                   </a:t>
            </a:r>
          </a:p>
          <a:p>
            <a:pPr marL="0" indent="0" eaLnBrk="1" hangingPunct="1">
              <a:buNone/>
            </a:pPr>
            <a:r>
              <a:rPr lang="ru-RU" sz="4000" dirty="0"/>
              <a:t> </a:t>
            </a:r>
            <a:r>
              <a:rPr lang="ru-RU" sz="4000" dirty="0" smtClean="0"/>
              <a:t>            </a:t>
            </a:r>
            <a:r>
              <a:rPr lang="ru-RU" sz="5400" b="1" dirty="0" smtClean="0">
                <a:solidFill>
                  <a:srgbClr val="FF0000"/>
                </a:solidFill>
              </a:rPr>
              <a:t>Камертон</a:t>
            </a:r>
          </a:p>
        </p:txBody>
      </p:sp>
      <p:sp>
        <p:nvSpPr>
          <p:cNvPr id="6149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786688" y="5643563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Рисунок 7" descr="note_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7" y="285727"/>
            <a:ext cx="1285884" cy="1214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uiExpand="1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40 баллов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термины, определения.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>
              <a:solidFill>
                <a:srgbClr val="1818C6"/>
              </a:solidFill>
            </a:endParaRPr>
          </a:p>
          <a:p>
            <a:r>
              <a:rPr lang="ru-RU" sz="4400" b="1" dirty="0" smtClean="0">
                <a:solidFill>
                  <a:srgbClr val="1818C6"/>
                </a:solidFill>
              </a:rPr>
              <a:t>Как называется вступление к </a:t>
            </a:r>
            <a:r>
              <a:rPr lang="ru-RU" sz="4400" b="1" smtClean="0">
                <a:solidFill>
                  <a:srgbClr val="1818C6"/>
                </a:solidFill>
              </a:rPr>
              <a:t>опере, балету</a:t>
            </a:r>
            <a:r>
              <a:rPr lang="ru-RU" sz="4400" b="1" dirty="0" smtClean="0">
                <a:solidFill>
                  <a:srgbClr val="1818C6"/>
                </a:solidFill>
              </a:rPr>
              <a:t>?</a:t>
            </a:r>
          </a:p>
          <a:p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            </a:t>
            </a:r>
            <a:r>
              <a:rPr lang="ru-RU" sz="5400" b="1" dirty="0" smtClean="0">
                <a:solidFill>
                  <a:srgbClr val="FF0000"/>
                </a:solidFill>
              </a:rPr>
              <a:t>УВЕРТЮРА</a:t>
            </a:r>
          </a:p>
        </p:txBody>
      </p:sp>
      <p:sp>
        <p:nvSpPr>
          <p:cNvPr id="717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Рисунок 5" descr="note_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7" y="285727"/>
            <a:ext cx="1285884" cy="1214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285860"/>
            <a:ext cx="8329642" cy="4929222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ru-RU" dirty="0" smtClean="0">
                <a:solidFill>
                  <a:srgbClr val="1818C6"/>
                </a:solidFill>
              </a:rPr>
              <a:t>   </a:t>
            </a:r>
          </a:p>
          <a:p>
            <a:pPr eaLnBrk="1" hangingPunct="1">
              <a:buFontTx/>
              <a:buNone/>
            </a:pPr>
            <a:endParaRPr lang="ru-RU" b="1" dirty="0" smtClean="0">
              <a:solidFill>
                <a:srgbClr val="1818C6"/>
              </a:solidFill>
            </a:endParaRPr>
          </a:p>
          <a:p>
            <a:pPr>
              <a:buNone/>
            </a:pPr>
            <a:r>
              <a:rPr lang="ru-RU" sz="4000" b="1" dirty="0">
                <a:solidFill>
                  <a:srgbClr val="1818C6"/>
                </a:solidFill>
                <a:latin typeface="Arno Pro Smbd Caption" pitchFamily="18" charset="0"/>
              </a:rPr>
              <a:t>Какое слово имеет итальянское происхождение и означает «Труд», «Сочинение» </a:t>
            </a:r>
          </a:p>
          <a:p>
            <a:pPr eaLnBrk="1" hangingPunct="1">
              <a:buFontTx/>
              <a:buNone/>
            </a:pPr>
            <a:r>
              <a:rPr lang="ru-RU" sz="4000" b="1" dirty="0">
                <a:solidFill>
                  <a:srgbClr val="1818C6"/>
                </a:solidFill>
                <a:latin typeface="Arno Pro Smbd Caption" pitchFamily="18" charset="0"/>
              </a:rPr>
              <a:t> </a:t>
            </a:r>
            <a:r>
              <a:rPr lang="ru-RU" sz="4000" b="1" dirty="0" smtClean="0">
                <a:solidFill>
                  <a:srgbClr val="1818C6"/>
                </a:solidFill>
                <a:latin typeface="Arno Pro Smbd Caption" pitchFamily="18" charset="0"/>
              </a:rPr>
              <a:t>                </a:t>
            </a:r>
          </a:p>
          <a:p>
            <a:pPr eaLnBrk="1" hangingPunct="1">
              <a:buFontTx/>
              <a:buNone/>
            </a:pPr>
            <a:endParaRPr lang="ru-RU" sz="4000" b="1" dirty="0">
              <a:solidFill>
                <a:srgbClr val="1818C6"/>
              </a:solidFill>
              <a:latin typeface="Arno Pro Smbd Caption" pitchFamily="18" charset="0"/>
            </a:endParaRPr>
          </a:p>
          <a:p>
            <a:pPr eaLnBrk="1" hangingPunct="1">
              <a:buFontTx/>
              <a:buNone/>
            </a:pPr>
            <a:r>
              <a:rPr lang="ru-RU" sz="4000" b="1" dirty="0" smtClean="0">
                <a:solidFill>
                  <a:srgbClr val="1818C6"/>
                </a:solidFill>
                <a:latin typeface="Arno Pro Smbd Caption" pitchFamily="18" charset="0"/>
              </a:rPr>
              <a:t>                   </a:t>
            </a:r>
            <a:r>
              <a:rPr lang="ru-RU" sz="5400" b="1" dirty="0" smtClean="0">
                <a:solidFill>
                  <a:srgbClr val="FF0000"/>
                </a:solidFill>
                <a:latin typeface="Arno Pro Smbd Caption" pitchFamily="18" charset="0"/>
              </a:rPr>
              <a:t>Опера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285728"/>
            <a:ext cx="6357982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50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термины, определения.</a:t>
            </a:r>
          </a:p>
        </p:txBody>
      </p:sp>
      <p:sp>
        <p:nvSpPr>
          <p:cNvPr id="819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24" y="5643578"/>
            <a:ext cx="1042988" cy="104298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Рисунок 5" descr="note_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7" y="285727"/>
            <a:ext cx="1285884" cy="1214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215063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10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Фольклор</a:t>
            </a:r>
          </a:p>
        </p:txBody>
      </p:sp>
      <p:sp>
        <p:nvSpPr>
          <p:cNvPr id="9219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1571612"/>
            <a:ext cx="7972425" cy="4554551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Display" pitchFamily="18" charset="0"/>
              </a:rPr>
              <a:t>Что такое фольклор?</a:t>
            </a:r>
          </a:p>
        </p:txBody>
      </p:sp>
      <p:sp>
        <p:nvSpPr>
          <p:cNvPr id="9220" name="Содержимое 7"/>
          <p:cNvSpPr>
            <a:spLocks noGrp="1"/>
          </p:cNvSpPr>
          <p:nvPr>
            <p:ph sz="half" idx="2"/>
          </p:nvPr>
        </p:nvSpPr>
        <p:spPr>
          <a:xfrm>
            <a:off x="785786" y="3500438"/>
            <a:ext cx="7829550" cy="2714644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Arno Pro Smbd Caption" pitchFamily="18" charset="0"/>
              </a:rPr>
              <a:t>Народное  творчество</a:t>
            </a:r>
          </a:p>
        </p:txBody>
      </p:sp>
      <p:sp>
        <p:nvSpPr>
          <p:cNvPr id="922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29586" y="5643578"/>
            <a:ext cx="1042988" cy="104298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Рисунок 7" descr="note_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85728"/>
            <a:ext cx="1923769" cy="1357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62865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20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 Фольклор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857364"/>
            <a:ext cx="7972425" cy="4268799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4000" b="1" dirty="0" err="1" smtClean="0">
                <a:solidFill>
                  <a:srgbClr val="1818C6"/>
                </a:solidFill>
                <a:latin typeface="Arno Pro Smbd Caption" pitchFamily="18" charset="0"/>
              </a:rPr>
              <a:t>Сэсэн</a:t>
            </a:r>
            <a:r>
              <a:rPr lang="ru-RU" sz="4000" b="1" dirty="0" smtClean="0">
                <a:solidFill>
                  <a:srgbClr val="1818C6"/>
                </a:solidFill>
                <a:latin typeface="Arno Pro Smbd Caption" pitchFamily="18" charset="0"/>
              </a:rPr>
              <a:t> – кто это?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857224" y="3714752"/>
            <a:ext cx="6858048" cy="2928958"/>
          </a:xfrm>
        </p:spPr>
        <p:txBody>
          <a:bodyPr/>
          <a:lstStyle/>
          <a:p>
            <a:pPr algn="ctr">
              <a:buFontTx/>
              <a:buNone/>
            </a:pP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 Народный сказитель и певец у башкир</a:t>
            </a:r>
            <a:endParaRPr lang="ru-RU" sz="3000" b="1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10245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24750" y="5445125"/>
            <a:ext cx="1042988" cy="104298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Рисунок 7" descr="note_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85728"/>
            <a:ext cx="1923769" cy="1357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6" grpId="0" build="p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0401" y="392889"/>
            <a:ext cx="7572375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30 баллов</a:t>
            </a:r>
            <a:r>
              <a:rPr lang="ru-RU" sz="4000" dirty="0" smtClean="0">
                <a:solidFill>
                  <a:srgbClr val="002060"/>
                </a:solidFill>
                <a:latin typeface="Arno Pro Smbd Caption" pitchFamily="18" charset="0"/>
              </a:rPr>
              <a:t/>
            </a:r>
            <a:br>
              <a:rPr lang="ru-RU" sz="4000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 Фольклор</a:t>
            </a:r>
            <a:endParaRPr lang="ru-RU" sz="4000" dirty="0" smtClean="0">
              <a:solidFill>
                <a:srgbClr val="002060"/>
              </a:solidFill>
              <a:latin typeface="Arno Pro Smbd Captio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1214414" y="4000504"/>
            <a:ext cx="6357937" cy="2214578"/>
          </a:xfrm>
        </p:spPr>
        <p:txBody>
          <a:bodyPr/>
          <a:lstStyle/>
          <a:p>
            <a:pPr algn="ctr">
              <a:buFontTx/>
              <a:buNone/>
            </a:pP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11269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51725" y="5013325"/>
            <a:ext cx="1042988" cy="104298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Рисунок 7" descr="note_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85728"/>
            <a:ext cx="1923769" cy="1357322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" name="Picture 4" descr="балалай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16113"/>
            <a:ext cx="201612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рожо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221163"/>
            <a:ext cx="20161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гус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916113"/>
            <a:ext cx="19446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 descr="бубен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149725"/>
            <a:ext cx="201771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" descr="0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916113"/>
            <a:ext cx="3384550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 descr="рубель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3131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trechotka_woode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857750"/>
            <a:ext cx="3313113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гус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1926783"/>
            <a:ext cx="19446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22556" y="301421"/>
            <a:ext cx="6500813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40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 Фольклор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642910" y="3929066"/>
            <a:ext cx="6715172" cy="2428892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Arno Pro Smbd Caption" pitchFamily="18" charset="0"/>
              </a:rPr>
              <a:t>Скоморох</a:t>
            </a:r>
          </a:p>
        </p:txBody>
      </p:sp>
      <p:sp>
        <p:nvSpPr>
          <p:cNvPr id="12293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092950" y="5229225"/>
            <a:ext cx="1042988" cy="104298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Рисунок 7" descr="note_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85728"/>
            <a:ext cx="1923769" cy="1357322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1818C6"/>
                </a:solidFill>
              </a:rPr>
              <a:t>Как называли в средневековой Руси странствующего музыканта, певца, танцора и актера.</a:t>
            </a:r>
            <a:endParaRPr lang="ru-RU" b="1" dirty="0">
              <a:solidFill>
                <a:srgbClr val="1818C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357166"/>
            <a:ext cx="7572375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50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Фольклор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8115300" cy="39116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Назовите фамилию башкирского музыканта, обладающего титулом «Виртуозный </a:t>
            </a:r>
            <a:r>
              <a:rPr lang="ru-RU" sz="3200" b="1" dirty="0" err="1" smtClean="0">
                <a:solidFill>
                  <a:srgbClr val="1818C6"/>
                </a:solidFill>
                <a:latin typeface="Arno Pro Smbd Caption" pitchFamily="18" charset="0"/>
              </a:rPr>
              <a:t>кубызист</a:t>
            </a: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 мира»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1214414" y="4000504"/>
            <a:ext cx="6072229" cy="2571768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Роберт </a:t>
            </a:r>
            <a:r>
              <a:rPr lang="ru-RU" sz="4000" b="1" dirty="0" err="1" smtClean="0">
                <a:solidFill>
                  <a:srgbClr val="C00000"/>
                </a:solidFill>
                <a:latin typeface="Arno Pro Smbd Caption" pitchFamily="18" charset="0"/>
              </a:rPr>
              <a:t>Загретдинов</a:t>
            </a: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13317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29500" y="5286375"/>
            <a:ext cx="1042988" cy="104298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_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85728"/>
            <a:ext cx="1923769" cy="1357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407193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10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инструменты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7615238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rgbClr val="1818C6"/>
                </a:solidFill>
              </a:rPr>
              <a:t>Какой инструмент имеет каждый человек?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500034" y="5143512"/>
            <a:ext cx="8115300" cy="14827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5400" b="1" dirty="0" smtClean="0">
                <a:solidFill>
                  <a:srgbClr val="C00000"/>
                </a:solidFill>
                <a:latin typeface="Arno Pro Smbd Caption" pitchFamily="18" charset="0"/>
              </a:rPr>
              <a:t>Голос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407193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20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инструменты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7615238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rgbClr val="1818C6"/>
                </a:solidFill>
              </a:rPr>
              <a:t>Назовите этот инструмент: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500034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ВАЛТОРНА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2" name="Рисунок 11" descr="скрипка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0"/>
            <a:ext cx="2279524" cy="1571636"/>
          </a:xfrm>
          <a:prstGeom prst="rect">
            <a:avLst/>
          </a:prstGeom>
        </p:spPr>
      </p:pic>
      <p:pic>
        <p:nvPicPr>
          <p:cNvPr id="9" name="Рисунок 8" descr="валторн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2195514"/>
            <a:ext cx="381000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407193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30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инструменты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043890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Назовите инструмент изготовлением которого прославились мастера: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Амати, Гварнери. Страдивари.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381" y="5153818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        Скрипка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2" name="Рисунок 11" descr="скрипка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14290"/>
            <a:ext cx="2279524" cy="1571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407193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40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инструменты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rgbClr val="1818C6"/>
                </a:solidFill>
              </a:rPr>
              <a:t>К какой группе симфонического оркестра относится этот инструмент: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500034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ДЕРЕВЯННО-</a:t>
            </a:r>
          </a:p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ДУХОВОЙ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2" name="Рисунок 11" descr="скрипка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14290"/>
            <a:ext cx="2279524" cy="1571636"/>
          </a:xfrm>
          <a:prstGeom prst="rect">
            <a:avLst/>
          </a:prstGeom>
        </p:spPr>
      </p:pic>
      <p:pic>
        <p:nvPicPr>
          <p:cNvPr id="10" name="Рисунок 9" descr="флейт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9800" y="3356992"/>
            <a:ext cx="5048250" cy="3267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407193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50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инструменты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rgbClr val="1818C6"/>
                </a:solidFill>
              </a:rPr>
              <a:t>Отгадай какие инструменты  прозвучат.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500034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Балалайка, Гармошка</a:t>
            </a:r>
          </a:p>
        </p:txBody>
      </p:sp>
      <p:sp>
        <p:nvSpPr>
          <p:cNvPr id="14341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2" name="Рисунок 11" descr="скрипка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214290"/>
            <a:ext cx="2279524" cy="1571636"/>
          </a:xfrm>
          <a:prstGeom prst="rect">
            <a:avLst/>
          </a:prstGeom>
        </p:spPr>
      </p:pic>
      <p:pic>
        <p:nvPicPr>
          <p:cNvPr id="2" name="balalayka-garmoshka-narodnye-instrumenty(muzofon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26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338" grpId="0" autoUpdateAnimBg="0"/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10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музыкальные знания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Какими нотами мореходы измеряют расстояния?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  <a:latin typeface="Arno Pro Smbd Caption" pitchFamily="18" charset="0"/>
              </a:rPr>
              <a:t>Ми,Ля</a:t>
            </a: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 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285728"/>
            <a:ext cx="1364612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20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музыкальные знания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Как называют человека, который в хоре начинает песню?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Запевала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285728"/>
            <a:ext cx="1364612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30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музыкальные знания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1818C6"/>
                </a:solidFill>
              </a:rPr>
              <a:t>Сколько струн у скрипки?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Четыре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285728"/>
            <a:ext cx="1364612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7" grpId="0" build="p"/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40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музыкальные знания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2409" y="1700808"/>
            <a:ext cx="8186766" cy="2448273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1818C6"/>
                </a:solidFill>
              </a:rPr>
              <a:t>Тенор, Баритон, бас, сопрано, альт, контральто – что это?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Виды мужских и женских голосов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285728"/>
            <a:ext cx="1364612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7" grpId="0" build="p"/>
      <p:bldP spid="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50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музыкальные знания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572164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1818C6"/>
                </a:solidFill>
              </a:rPr>
              <a:t>Если внимательно прочесть стихотворение 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1818C6"/>
                </a:solidFill>
              </a:rPr>
              <a:t>Даниила Хармса, 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1818C6"/>
                </a:solidFill>
              </a:rPr>
              <a:t>то в нём можно обнаружить некоторые спрятавшиеся ноты.</a:t>
            </a:r>
          </a:p>
          <a:p>
            <a:pPr marL="0" indent="0" algn="ctr">
              <a:buNone/>
            </a:pPr>
            <a:r>
              <a:rPr lang="ru-RU" sz="3200" b="1" dirty="0" smtClean="0"/>
              <a:t>Несчастная кошка порезала лапу -</a:t>
            </a:r>
          </a:p>
          <a:p>
            <a:pPr marL="0" indent="0" algn="ctr">
              <a:buNone/>
            </a:pPr>
            <a:r>
              <a:rPr lang="ru-RU" sz="3200" b="1" dirty="0" smtClean="0"/>
              <a:t>Сидит, и ни шагу не может ступить.</a:t>
            </a:r>
          </a:p>
          <a:p>
            <a:pPr marL="0" indent="0" algn="ctr">
              <a:buNone/>
            </a:pPr>
            <a:r>
              <a:rPr lang="ru-RU" sz="3200" b="1" dirty="0" smtClean="0"/>
              <a:t> Скорей, чтобы вылечить </a:t>
            </a:r>
            <a:r>
              <a:rPr lang="ru-RU" sz="3200" b="1" dirty="0" err="1" smtClean="0"/>
              <a:t>кошкину</a:t>
            </a:r>
            <a:r>
              <a:rPr lang="ru-RU" sz="3200" b="1" dirty="0" smtClean="0"/>
              <a:t> лапу </a:t>
            </a:r>
          </a:p>
          <a:p>
            <a:pPr marL="0" indent="0" algn="ctr">
              <a:buNone/>
            </a:pPr>
            <a:r>
              <a:rPr lang="ru-RU" sz="3200" b="1" dirty="0" smtClean="0"/>
              <a:t>Воздушные шарики надо купить!</a:t>
            </a:r>
          </a:p>
          <a:p>
            <a:pPr marL="0" indent="0" algn="ctr">
              <a:buNone/>
            </a:pPr>
            <a:endParaRPr lang="ru-RU" sz="4000" b="1" dirty="0" smtClean="0">
              <a:solidFill>
                <a:srgbClr val="1818C6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85720" y="5572140"/>
            <a:ext cx="8115300" cy="14827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Ре, Си, Ре, До 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Рисунок 8" descr="not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285728"/>
            <a:ext cx="1364612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10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композиторы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Как называлось содружество передовых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>
                <a:solidFill>
                  <a:srgbClr val="1818C6"/>
                </a:solidFill>
                <a:latin typeface="Arno Pro Smbd Caption" pitchFamily="18" charset="0"/>
              </a:rPr>
              <a:t>м</a:t>
            </a: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узыкантов?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« Могучая кучка»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" name="Рисунок 8" descr="gallery_2_271_146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7" y="142854"/>
            <a:ext cx="2252665" cy="81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>
                <a:solidFill>
                  <a:srgbClr val="002060"/>
                </a:solidFill>
                <a:latin typeface="Arno Pro Smbd Caption" pitchFamily="18" charset="0"/>
              </a:rPr>
              <a:t/>
            </a:r>
            <a:br>
              <a:rPr lang="ru-RU" sz="4000" b="1" dirty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20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композиторы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1340769"/>
            <a:ext cx="8186766" cy="4752527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Закончи высказывание: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« Вечно солнечный свет в музыке, имя тебе…»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Бетховен</a:t>
            </a:r>
            <a:endParaRPr lang="ru-RU" sz="3200" b="1" dirty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400" b="1" dirty="0" smtClean="0">
                <a:solidFill>
                  <a:srgbClr val="1818C6"/>
                </a:solidFill>
                <a:latin typeface="Arno Pro Smbd Caption" pitchFamily="18" charset="0"/>
              </a:rPr>
              <a:t>Моцарт 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400" b="1" dirty="0" smtClean="0">
                <a:solidFill>
                  <a:srgbClr val="1818C6"/>
                </a:solidFill>
                <a:latin typeface="Arno Pro Smbd Caption" pitchFamily="18" charset="0"/>
              </a:rPr>
              <a:t>Бах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ru-RU" sz="3400" b="1" dirty="0" smtClean="0">
              <a:solidFill>
                <a:srgbClr val="FF0000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ru-RU" sz="3400" b="1" dirty="0">
              <a:solidFill>
                <a:srgbClr val="FF0000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400" b="1" dirty="0" smtClean="0">
                <a:solidFill>
                  <a:srgbClr val="FF0000"/>
                </a:solidFill>
                <a:latin typeface="Arno Pro Smbd Caption" pitchFamily="18" charset="0"/>
              </a:rPr>
              <a:t>Моцарт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179512" y="5153818"/>
            <a:ext cx="8115300" cy="1482725"/>
          </a:xfrm>
        </p:spPr>
        <p:txBody>
          <a:bodyPr>
            <a:normAutofit lnSpcReduction="10000"/>
          </a:bodyPr>
          <a:lstStyle/>
          <a:p>
            <a:pPr algn="ctr">
              <a:buFontTx/>
              <a:buNone/>
            </a:pP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" name="Рисунок 8" descr="gallery_2_271_146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7" y="142854"/>
            <a:ext cx="2252665" cy="81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7" grpId="0" uiExpand="1" build="p"/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30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композиторы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Назови имя, </a:t>
            </a:r>
            <a:r>
              <a:rPr lang="ru-RU" sz="3200" b="1" dirty="0">
                <a:solidFill>
                  <a:srgbClr val="1818C6"/>
                </a:solidFill>
                <a:latin typeface="Arno Pro Smbd Caption" pitchFamily="18" charset="0"/>
              </a:rPr>
              <a:t>ф</a:t>
            </a: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амилию композитора.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8115300" cy="1482725"/>
          </a:xfrm>
        </p:spPr>
        <p:txBody>
          <a:bodyPr/>
          <a:lstStyle/>
          <a:p>
            <a:pPr algn="ctr">
              <a:buFontTx/>
              <a:buNone/>
            </a:pP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Михаил Иванович Глинка</a:t>
            </a: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1062" y="1780122"/>
            <a:ext cx="3465958" cy="4115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8" descr="gallery_2_271_1469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7" y="142854"/>
            <a:ext cx="2252665" cy="81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1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143536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40 баллов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композиторы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200" b="1" dirty="0" smtClean="0">
                <a:solidFill>
                  <a:srgbClr val="1818C6"/>
                </a:solidFill>
                <a:latin typeface="Arno Pro Smbd Caption" pitchFamily="18" charset="0"/>
              </a:rPr>
              <a:t>Кто из русских композиторов был ученым химиком?</a:t>
            </a:r>
          </a:p>
          <a:p>
            <a:pPr marL="0" indent="0" algn="ctr">
              <a:spcBef>
                <a:spcPct val="0"/>
              </a:spcBef>
              <a:buFontTx/>
              <a:buNone/>
            </a:pPr>
            <a:endParaRPr lang="ru-RU" sz="3200" b="1" dirty="0" smtClean="0">
              <a:solidFill>
                <a:srgbClr val="1818C6"/>
              </a:solidFill>
              <a:latin typeface="Arno Pro Smbd Captio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5143512"/>
            <a:ext cx="7758110" cy="1482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              </a:t>
            </a:r>
            <a:r>
              <a:rPr lang="ru-RU" sz="4000" b="1" dirty="0" err="1" smtClean="0">
                <a:solidFill>
                  <a:srgbClr val="C00000"/>
                </a:solidFill>
                <a:latin typeface="Arno Pro Smbd Caption" pitchFamily="18" charset="0"/>
              </a:rPr>
              <a:t>А.Бородин</a:t>
            </a:r>
            <a:endParaRPr lang="ru-RU" sz="4000" b="1" dirty="0" smtClean="0">
              <a:solidFill>
                <a:srgbClr val="C00000"/>
              </a:solidFill>
              <a:latin typeface="Arno Pro Smbd Caption" pitchFamily="18" charset="0"/>
            </a:endParaRPr>
          </a:p>
        </p:txBody>
      </p:sp>
      <p:sp>
        <p:nvSpPr>
          <p:cNvPr id="14341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" name="Рисунок 8" descr="gallery_2_271_146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7" y="142854"/>
            <a:ext cx="2252665" cy="81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19674"/>
            <a:ext cx="3096344" cy="41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7" grpId="0" build="p"/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578647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50 баллов </a:t>
            </a:r>
            <a:b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no Pro Smbd Caption" pitchFamily="18" charset="0"/>
              </a:rPr>
              <a:t>композиторы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186766" cy="5340369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FontTx/>
              <a:buNone/>
            </a:pPr>
            <a:endParaRPr lang="ru-RU" sz="3000" b="1" dirty="0" smtClean="0">
              <a:solidFill>
                <a:srgbClr val="1818C6"/>
              </a:solidFill>
            </a:endParaRPr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ru-RU" sz="3000" b="1" dirty="0" smtClean="0">
                <a:solidFill>
                  <a:srgbClr val="1818C6"/>
                </a:solidFill>
              </a:rPr>
              <a:t>Послушай и ответь, какое  </a:t>
            </a:r>
            <a:r>
              <a:rPr lang="ru-RU" sz="3000" b="1" dirty="0">
                <a:solidFill>
                  <a:srgbClr val="1818C6"/>
                </a:solidFill>
              </a:rPr>
              <a:t>произведение Л. Бетховена стало гимном Евросоюза.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928662" y="5572140"/>
            <a:ext cx="6257912" cy="91124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no Pro Smbd Caption" pitchFamily="18" charset="0"/>
              </a:rPr>
              <a:t>«Ода к радости»</a:t>
            </a:r>
          </a:p>
        </p:txBody>
      </p:sp>
      <p:sp>
        <p:nvSpPr>
          <p:cNvPr id="14341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373688"/>
            <a:ext cx="1042987" cy="1042987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" name="Рисунок 8" descr="gallery_2_271_146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7" y="142854"/>
            <a:ext cx="2252665" cy="81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Lyudvig-van-Bethoven-Oda-K-radosti-Devyataya-simfoniya(muzofon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953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338" grpId="0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1265</TotalTime>
  <Words>408</Words>
  <Application>Microsoft Office PowerPoint</Application>
  <PresentationFormat>Экран (4:3)</PresentationFormat>
  <Paragraphs>155</Paragraphs>
  <Slides>27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Презентация PowerPoint</vt:lpstr>
      <vt:lpstr>Презентация PowerPoint</vt:lpstr>
      <vt:lpstr>10 баллов термины, определения</vt:lpstr>
      <vt:lpstr>20 баллов термины, определения.</vt:lpstr>
      <vt:lpstr>30 баллов Термины. Определения.</vt:lpstr>
      <vt:lpstr>40 баллов термины, определения.</vt:lpstr>
      <vt:lpstr>50 баллов термины, определения.</vt:lpstr>
      <vt:lpstr>10 баллов Фольклор</vt:lpstr>
      <vt:lpstr>20 баллов  Фольклор</vt:lpstr>
      <vt:lpstr>30 баллов  Фольклор</vt:lpstr>
      <vt:lpstr>40 баллов  Фольклор</vt:lpstr>
      <vt:lpstr>50 баллов Фольклор</vt:lpstr>
      <vt:lpstr>10 баллов инструменты</vt:lpstr>
      <vt:lpstr>20 баллов инструменты</vt:lpstr>
      <vt:lpstr>30 баллов инструменты</vt:lpstr>
      <vt:lpstr>40 баллов инструменты</vt:lpstr>
      <vt:lpstr>50 баллов инструменты</vt:lpstr>
      <vt:lpstr>10 баллов музыкальные знания</vt:lpstr>
      <vt:lpstr>20 баллов музыкальные знания</vt:lpstr>
      <vt:lpstr>30 баллов музыкальные знания</vt:lpstr>
      <vt:lpstr>40 баллов музыкальные знания</vt:lpstr>
      <vt:lpstr>50 баллов музыкальные знания</vt:lpstr>
      <vt:lpstr>10 баллов композиторы</vt:lpstr>
      <vt:lpstr>   20 баллов композиторы</vt:lpstr>
      <vt:lpstr>30 баллов композиторы</vt:lpstr>
      <vt:lpstr>40 баллов композиторы</vt:lpstr>
      <vt:lpstr>50 баллов  композиторы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Эдик</dc:creator>
  <cp:lastModifiedBy>школа</cp:lastModifiedBy>
  <cp:revision>143</cp:revision>
  <dcterms:created xsi:type="dcterms:W3CDTF">2008-05-15T15:27:25Z</dcterms:created>
  <dcterms:modified xsi:type="dcterms:W3CDTF">2015-03-10T16:25:30Z</dcterms:modified>
</cp:coreProperties>
</file>