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7" r:id="rId9"/>
    <p:sldId id="264" r:id="rId10"/>
    <p:sldId id="270" r:id="rId11"/>
    <p:sldId id="269" r:id="rId12"/>
    <p:sldId id="268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93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680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052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03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671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849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256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065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6732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73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6378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557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0852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46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F38E5-B0BB-4F6A-9BFB-FF638BA4CF24}" type="datetimeFigureOut">
              <a:rPr lang="ru-RU" smtClean="0"/>
              <a:t>27.11.2025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3CD172B-C85E-4DCB-86AA-02DA8115B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09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C9DBCD-9F5F-4ACA-A26B-105ECBFF1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8500" y="723901"/>
            <a:ext cx="9499600" cy="787399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КРУЖОК «ЛОСКУТНАЯ МОЗАИКА»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176E627-1789-4BEA-A47E-DD1A44530B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8500" y="1726170"/>
            <a:ext cx="9270999" cy="3823730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- Самые дорогие и близкие ребенку предметы искусства – игрушки. </a:t>
            </a:r>
          </a:p>
          <a:p>
            <a:pPr algn="l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- Создание игрушки – это искусство. Первое знакомство ребенка с миром, его познание и понимание проходят через игрушку.</a:t>
            </a:r>
          </a:p>
          <a:p>
            <a:pPr algn="l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- Мягкие игрушки изготавливаются и шьются руками. Изготовление игрушек своими руками - средство развития сферы чувств, эстетического вкуса, разума, творческих сил, то есть общего развития ребенка. </a:t>
            </a:r>
          </a:p>
          <a:p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5343CA-BDFD-4326-88B9-756455755511}"/>
              </a:ext>
            </a:extLst>
          </p:cNvPr>
          <p:cNvSpPr txBox="1"/>
          <p:nvPr/>
        </p:nvSpPr>
        <p:spPr>
          <a:xfrm>
            <a:off x="1016000" y="108635"/>
            <a:ext cx="9931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2">
                    <a:lumMod val="75000"/>
                  </a:schemeClr>
                </a:solidFill>
              </a:rPr>
              <a:t>МУНИЦИПАЛЬНОЕ ДОШКОЛЬНОЕ ОБРАЗОВАТЬЕЛБНОЕ УЧРЕЖДЕНИЕ ДЕТСКИЙ САД №31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38C5D6-6F74-48EB-94FA-B6ACAA3D673F}"/>
              </a:ext>
            </a:extLst>
          </p:cNvPr>
          <p:cNvSpPr txBox="1"/>
          <p:nvPr/>
        </p:nvSpPr>
        <p:spPr>
          <a:xfrm>
            <a:off x="4546600" y="6134099"/>
            <a:ext cx="565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РУКОВОДИТЕЛЬ КРУЖКА БОБКОВА Т. М.</a:t>
            </a:r>
          </a:p>
        </p:txBody>
      </p:sp>
    </p:spTree>
    <p:extLst>
      <p:ext uri="{BB962C8B-B14F-4D97-AF65-F5344CB8AC3E}">
        <p14:creationId xmlns:p14="http://schemas.microsoft.com/office/powerpoint/2010/main" val="22199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0274FE-B1EC-4B55-BCD1-D3BACA7BB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900" y="177800"/>
            <a:ext cx="8169102" cy="7239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Практическая значимость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AC8D67-5B39-4F58-8158-AFBE5AEFF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00" y="1016001"/>
            <a:ext cx="8420100" cy="2552700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Данный вид рукоделия – важный компонент трудового обучения детей: занимаясь им, дети развивают мелкую моторику рук, приобретают навык шитья, работы с ножницами, клеем, развивают глазомер, объемное мышление, учатся терпению и настойчивости в достижении цели.</a:t>
            </a:r>
          </a:p>
          <a:p>
            <a:endParaRPr lang="ru-RU" sz="24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CA0E25-7354-4992-AD43-8F251BE594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4899" y="3568701"/>
            <a:ext cx="2836855" cy="23827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76ABB12-082D-4810-9E10-F6D60D3F515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5501" y="3633728"/>
            <a:ext cx="2817377" cy="25170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5544C4-977F-4552-BA96-86C051DE6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5501" y="1123502"/>
            <a:ext cx="3182388" cy="212159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FDDF2B-1E61-4D5D-9B56-009E45661C9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9152" y="3695517"/>
            <a:ext cx="3592193" cy="245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25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E48325-B491-472C-BA3F-4E1C4AA55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133" y="220134"/>
            <a:ext cx="9358669" cy="268816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Актуальность</a:t>
            </a:r>
            <a:b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- Пошив мягких</a:t>
            </a:r>
            <a:r>
              <a:rPr lang="ru-RU" sz="4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игрушек - это своеобразная школа чувств, которая активизирует мысли, фантазию, речь, память, эмоции, прививает любовь к прекрасному,  служит целям умственного, нравственного, эстетического воспитания. </a:t>
            </a:r>
            <a:br>
              <a:rPr lang="ru-RU" sz="4400" b="1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4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AF9B4B5-EC8E-4D53-8CAD-97147CE49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133" y="3009900"/>
            <a:ext cx="9571567" cy="278130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</a:rPr>
              <a:t>Новизна</a:t>
            </a:r>
            <a:r>
              <a:rPr lang="ru-RU" sz="51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</a:p>
          <a:p>
            <a:pPr marL="0" indent="0">
              <a:buNone/>
            </a:pPr>
            <a:r>
              <a:rPr lang="ru-RU" sz="3800" b="1" dirty="0">
                <a:solidFill>
                  <a:schemeClr val="accent2">
                    <a:lumMod val="75000"/>
                  </a:schemeClr>
                </a:solidFill>
              </a:rPr>
              <a:t>- Мягкая игрушка – один из видов декоративно-прикладного искусства, в котором сочетаются разные элементы рукоделия: шитье, вышивка, аппликация.</a:t>
            </a:r>
          </a:p>
          <a:p>
            <a:pPr marL="0" indent="0">
              <a:buNone/>
            </a:pPr>
            <a:r>
              <a:rPr lang="ru-RU" sz="3800" b="1" dirty="0">
                <a:solidFill>
                  <a:schemeClr val="accent2">
                    <a:lumMod val="75000"/>
                  </a:schemeClr>
                </a:solidFill>
              </a:rPr>
              <a:t>- Работа над игрушкой помогает развивать воображение, чувство формы и цвета, точность и аккуратность, трудолюбие.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862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FEE817-C05A-4DF1-88B1-FF60C8F29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65100"/>
            <a:ext cx="8596668" cy="65153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РЕЗУЛЬТАТЫ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: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2AD693-33B1-42F3-B576-56B5377BE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399" y="816638"/>
            <a:ext cx="4714701" cy="1253463"/>
          </a:xfrm>
        </p:spPr>
        <p:txBody>
          <a:bodyPr/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Прогнозируемые результаты: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D28A45-C662-4798-88F6-C499614A47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90501" y="1892300"/>
            <a:ext cx="4521199" cy="4149063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Последовательность и технологии выполнения изделий;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.  Пользоваться выкройками и иголкой;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.  Подбирать цвета (удачно сочетаемые в изделии);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.  Желание делать подарки близким.</a:t>
            </a:r>
          </a:p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1EB9758-2F31-445E-A309-24D4D4D4AA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270500" y="1117600"/>
            <a:ext cx="4003501" cy="952501"/>
          </a:xfrm>
        </p:spPr>
        <p:txBody>
          <a:bodyPr/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Ожидаемые результаты:</a:t>
            </a:r>
          </a:p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0F55EB1-C8A1-454B-86BE-52216A3739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965700" y="1892300"/>
            <a:ext cx="5181600" cy="46355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уметь оборудовать рабочее место до начала занятия и привести его в порядок по окончании работы;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- освоить основные швы («вперед иголку», «через край», 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- уметь выбирать ткань и цветовое решение изделия;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- знать инструменты и материалы, необходимые для работы на кружке; знать правила техники безопасности во время работы над игрушкой;</a:t>
            </a: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</a:rPr>
              <a:t>- уметь самостоятельно выбирать вариант оформления игрушки.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57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5BCB98-FC70-4556-90AE-578C34656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54000"/>
            <a:ext cx="8596668" cy="6985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ЧЕМУ НАУЧИЛИСЬ: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1F61DB-35C5-4346-88C4-E7132F775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143001"/>
            <a:ext cx="8596668" cy="1371599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Кроить, вырезать , отмерять нитку нужной длины, соединять детали, пришивать пуговицу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наполнять игрушки синтепоном, украшать игрушки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09A339-649E-492C-8697-34B320FC2F6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7434" y="603250"/>
            <a:ext cx="2235005" cy="324787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2921CC-293E-453B-B5B7-9FD394D2F1F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739" y="2991982"/>
            <a:ext cx="2031861" cy="281191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48129F9-0084-4C79-ABA6-564628EB11B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917" y="2991982"/>
            <a:ext cx="3217313" cy="289615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391E4F-ABB1-4DDC-9579-E42CAC2A8B5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7379" y="3118703"/>
            <a:ext cx="2144409" cy="266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41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9F52DAB-FDAF-4A4E-A86C-E66561E8E7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70550" y="1896398"/>
            <a:ext cx="3633723" cy="31790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3ECF495-3784-4073-B904-79BF95085F8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961" y="1696855"/>
            <a:ext cx="2682665" cy="35781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797C17D-D961-4E00-B91E-9938A103922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65" y="1639945"/>
            <a:ext cx="2578372" cy="3435478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6DA594E-6C09-49D8-AC1A-DCD35ECFA12D}"/>
              </a:ext>
            </a:extLst>
          </p:cNvPr>
          <p:cNvSpPr/>
          <p:nvPr/>
        </p:nvSpPr>
        <p:spPr>
          <a:xfrm>
            <a:off x="1803400" y="272534"/>
            <a:ext cx="7835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Сшиваем , наполняем, украшаем</a:t>
            </a:r>
          </a:p>
        </p:txBody>
      </p:sp>
    </p:spTree>
    <p:extLst>
      <p:ext uri="{BB962C8B-B14F-4D97-AF65-F5344CB8AC3E}">
        <p14:creationId xmlns:p14="http://schemas.microsoft.com/office/powerpoint/2010/main" val="154141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2ED266C-7018-434D-9831-582BB385FA6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271" y="1114201"/>
            <a:ext cx="3242429" cy="247732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74F936E-A78B-46B3-9ECD-25014C75B01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62" y="4245479"/>
            <a:ext cx="3121482" cy="235095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988D48F-06CA-44FA-82D7-B4BBD8CF80E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4132" y="1437044"/>
            <a:ext cx="2543438" cy="25519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B84064-4EA8-4216-9652-C37A9B3E3E7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271" y="3776124"/>
            <a:ext cx="2032225" cy="28821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0FA01E-BE1B-4783-B354-2237655972FE}"/>
              </a:ext>
            </a:extLst>
          </p:cNvPr>
          <p:cNvSpPr txBox="1"/>
          <p:nvPr/>
        </p:nvSpPr>
        <p:spPr>
          <a:xfrm>
            <a:off x="914870" y="427457"/>
            <a:ext cx="493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ТВОРЧЕСКИЙ ПРОЦЕС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CA9BC0E-9AC6-4A8D-9788-01F48F1756A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662" y="1160771"/>
            <a:ext cx="2114769" cy="295873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9076EE-0EA0-49B0-918A-98D3A78027B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6825" y="3736834"/>
            <a:ext cx="1816307" cy="28821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CF48F6A-05A9-4DE6-A697-AE2048F1BC8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86" y="4085792"/>
            <a:ext cx="2038259" cy="24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116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F9CE72-89EF-47AD-B363-2F02CB7E3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734" y="304800"/>
            <a:ext cx="10257366" cy="8382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Осваиваем новый шов «через край»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94975D-8A0F-476F-B273-803A86B20C8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706" y="1448160"/>
            <a:ext cx="2761826" cy="3683694"/>
          </a:xfrm>
          <a:prstGeom prst="rect">
            <a:avLst/>
          </a:prstGeom>
        </p:spPr>
      </p:pic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A9D3A503-D1AD-460B-A176-03315B2E6F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717" y="1448160"/>
            <a:ext cx="2764660" cy="368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74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6F238B-8037-4948-BAA5-4259E9C18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90500"/>
            <a:ext cx="8596668" cy="6858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НАШИ ИЗДЕЛИЯ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59AC30-8522-4855-8EC8-95870C56CAB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1882" y="989497"/>
            <a:ext cx="3587572" cy="269067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82A265-A473-49F6-AF50-B707D343F2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3648" y="4279960"/>
            <a:ext cx="1684721" cy="231704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89BEF8-0A80-43E7-B855-6222AC2C6F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6641" y="4138977"/>
            <a:ext cx="2954867" cy="245803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5EF54F4-3326-473A-880A-C8CA14AA653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119" y="190500"/>
            <a:ext cx="2349250" cy="33749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3F31FC-27B9-4459-82A3-3E977BA4AF2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1267" y="396556"/>
            <a:ext cx="2184317" cy="339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38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D059FC-D4FC-4D65-99DC-E651D7B36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28600"/>
            <a:ext cx="8596668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chemeClr val="accent2">
                    <a:lumMod val="75000"/>
                  </a:schemeClr>
                </a:solidFill>
              </a:rPr>
              <a:t>Создание развивающей предметно-пространственной среды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1442A3C8-8C64-4A6C-9C0B-EE2D29B6A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0962" y="1526182"/>
            <a:ext cx="3065596" cy="243476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BB628AC-BA3D-4C49-BA4C-DC3AB6A15CE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573" y="3889882"/>
            <a:ext cx="3065596" cy="243362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C0CF1C-1CA3-453C-A484-B70C776D6A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46" y="2229993"/>
            <a:ext cx="3475021" cy="275563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3E965F7-FF53-43D2-BDF4-D3E2D859088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6558" y="3187700"/>
            <a:ext cx="2336275" cy="29367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31E726-8180-4ECB-9A22-3818B426325E}"/>
              </a:ext>
            </a:extLst>
          </p:cNvPr>
          <p:cNvSpPr txBox="1"/>
          <p:nvPr/>
        </p:nvSpPr>
        <p:spPr>
          <a:xfrm>
            <a:off x="543710" y="1422105"/>
            <a:ext cx="376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УГОЛОК ТВОРЧЕСТВА</a:t>
            </a:r>
          </a:p>
        </p:txBody>
      </p:sp>
    </p:spTree>
    <p:extLst>
      <p:ext uri="{BB962C8B-B14F-4D97-AF65-F5344CB8AC3E}">
        <p14:creationId xmlns:p14="http://schemas.microsoft.com/office/powerpoint/2010/main" val="410539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496181-5083-4D51-B5BD-F0D438D1A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28600"/>
            <a:ext cx="8596668" cy="7747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chemeClr val="accent2">
                    <a:lumMod val="75000"/>
                  </a:schemeClr>
                </a:solidFill>
              </a:rPr>
              <a:t>ДИАПАЗОН ЛИЧНОГО ВКЛАДА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E2AC9DA-D734-4B36-A189-E6ECD3BD06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130299"/>
            <a:ext cx="7899400" cy="3428703"/>
          </a:xfrm>
        </p:spPr>
        <p:txBody>
          <a:bodyPr>
            <a:normAutofit fontScale="92500" lnSpcReduction="10000"/>
          </a:bodyPr>
          <a:lstStyle/>
          <a:p>
            <a:r>
              <a:rPr lang="ru-RU" sz="2600" b="1" dirty="0">
                <a:solidFill>
                  <a:schemeClr val="accent2">
                    <a:lumMod val="75000"/>
                  </a:schemeClr>
                </a:solidFill>
              </a:rPr>
              <a:t>Картотека  тканей, шаблоны выкроек, образцы оформления изделий;</a:t>
            </a:r>
          </a:p>
          <a:p>
            <a:r>
              <a:rPr lang="ru-RU" sz="2600" b="1" dirty="0">
                <a:solidFill>
                  <a:schemeClr val="accent2">
                    <a:lumMod val="75000"/>
                  </a:schemeClr>
                </a:solidFill>
              </a:rPr>
              <a:t>Алгоритм обучения детей старшего дошкольного возраста  работе с тканью;</a:t>
            </a:r>
          </a:p>
          <a:p>
            <a:r>
              <a:rPr lang="ru-RU" sz="2600" b="1" dirty="0">
                <a:solidFill>
                  <a:schemeClr val="accent2">
                    <a:lumMod val="75000"/>
                  </a:schemeClr>
                </a:solidFill>
              </a:rPr>
              <a:t>Сценарии занятий по конструированию из ткани;</a:t>
            </a:r>
          </a:p>
          <a:p>
            <a:r>
              <a:rPr lang="ru-RU" sz="2600" b="1" dirty="0">
                <a:solidFill>
                  <a:schemeClr val="accent2">
                    <a:lumMod val="75000"/>
                  </a:schemeClr>
                </a:solidFill>
              </a:rPr>
              <a:t>Картотека выкроек игрушек из фетра;</a:t>
            </a:r>
          </a:p>
          <a:p>
            <a:r>
              <a:rPr lang="ru-RU" sz="2600" b="1" dirty="0">
                <a:solidFill>
                  <a:schemeClr val="accent2">
                    <a:lumMod val="75000"/>
                  </a:schemeClr>
                </a:solidFill>
              </a:rPr>
              <a:t>Картотека  выкроек изделий из ткани;</a:t>
            </a:r>
          </a:p>
          <a:p>
            <a:r>
              <a:rPr lang="ru-RU" sz="2600" b="1" dirty="0">
                <a:solidFill>
                  <a:schemeClr val="accent2">
                    <a:lumMod val="75000"/>
                  </a:schemeClr>
                </a:solidFill>
              </a:rPr>
              <a:t>Картотека аппликаций из ткани.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B57E2EA-0BA2-4580-9F2E-16CDD775E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4559002"/>
            <a:ext cx="2609314" cy="210330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3C937F-9B82-422E-B610-8EA1D9C4C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9014" y="4503583"/>
            <a:ext cx="2609314" cy="210330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9476D14-5AE6-4BCD-A450-06AFC155382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010" y="4686001"/>
            <a:ext cx="3098800" cy="1636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80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181820-BD77-4A34-9B56-83D64A9A5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2400"/>
            <a:ext cx="8596668" cy="762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Работа с родителями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66B243-F13C-4150-AFDD-B5BBC33151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8504" y="962993"/>
            <a:ext cx="7012696" cy="343816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D79E0DD-E1D4-4505-A76F-6164EEF2AF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859123">
            <a:off x="1357703" y="4124118"/>
            <a:ext cx="1625468" cy="2192202"/>
          </a:xfrm>
          <a:prstGeom prst="rect">
            <a:avLst/>
          </a:prstGeom>
        </p:spPr>
      </p:pic>
      <p:pic>
        <p:nvPicPr>
          <p:cNvPr id="4" name="Объект 3">
            <a:extLst>
              <a:ext uri="{FF2B5EF4-FFF2-40B4-BE49-F238E27FC236}">
                <a16:creationId xmlns:a16="http://schemas.microsoft.com/office/drawing/2014/main" id="{5533C198-5D72-4E93-9672-A5183D3EF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653803">
            <a:off x="4069375" y="4239227"/>
            <a:ext cx="1510953" cy="196198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667181-B1F5-4D16-AAF6-442930A9F2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95319">
            <a:off x="6585725" y="4308262"/>
            <a:ext cx="1465341" cy="201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3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1B24E4-32CE-41DD-92AC-F07234A14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15900"/>
            <a:ext cx="8596668" cy="7366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75000"/>
                  </a:schemeClr>
                </a:solidFill>
              </a:rPr>
              <a:t>СПАСИБО ЗА ВНИМАНИЕ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C363C5F-1531-4215-9FFC-86D3C44DF30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971" y="1132898"/>
            <a:ext cx="5155429" cy="386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68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425</TotalTime>
  <Words>415</Words>
  <Application>Microsoft Office PowerPoint</Application>
  <PresentationFormat>Широкоэкранный</PresentationFormat>
  <Paragraphs>42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Trebuchet MS</vt:lpstr>
      <vt:lpstr>Wingdings 3</vt:lpstr>
      <vt:lpstr>Аспект</vt:lpstr>
      <vt:lpstr>КРУЖОК «ЛОСКУТНАЯ МОЗАИКА» </vt:lpstr>
      <vt:lpstr>Практическая значимость</vt:lpstr>
      <vt:lpstr>Актуальность - Пошив мягких игрушек - это своеобразная школа чувств, которая активизирует мысли, фантазию, речь, память, эмоции, прививает любовь к прекрасному,  служит целям умственного, нравственного, эстетического воспитания.  </vt:lpstr>
      <vt:lpstr>РЕЗУЛЬТАТЫ:</vt:lpstr>
      <vt:lpstr>ЧЕМУ НАУЧИЛИСЬ:</vt:lpstr>
      <vt:lpstr>Презентация PowerPoint</vt:lpstr>
      <vt:lpstr>Презентация PowerPoint</vt:lpstr>
      <vt:lpstr>Осваиваем новый шов «через край»</vt:lpstr>
      <vt:lpstr>НАШИ ИЗДЕЛИЯ</vt:lpstr>
      <vt:lpstr>Создание развивающей предметно-пространственной среды </vt:lpstr>
      <vt:lpstr>ДИАПАЗОН ЛИЧНОГО ВКЛАДА </vt:lpstr>
      <vt:lpstr>Работа с родителями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</dc:title>
  <dc:creator>максим алексеев</dc:creator>
  <cp:lastModifiedBy>максим алексеев</cp:lastModifiedBy>
  <cp:revision>32</cp:revision>
  <dcterms:created xsi:type="dcterms:W3CDTF">2021-04-26T04:04:11Z</dcterms:created>
  <dcterms:modified xsi:type="dcterms:W3CDTF">2025-11-27T07:08:51Z</dcterms:modified>
</cp:coreProperties>
</file>