
<file path=[Content_Types].xml><?xml version="1.0" encoding="utf-8"?>
<Types xmlns="http://schemas.openxmlformats.org/package/2006/content-types">
  <Default Extension="png" ContentType="image/png"/>
  <Default Extension="mp3" ContentType="audio/unknown"/>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7687" autoAdjust="0"/>
  </p:normalViewPr>
  <p:slideViewPr>
    <p:cSldViewPr snapToGrid="0">
      <p:cViewPr varScale="1">
        <p:scale>
          <a:sx n="72" d="100"/>
          <a:sy n="72" d="100"/>
        </p:scale>
        <p:origin x="-66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D1B61F-EB1D-465B-B7A4-75CB9C6D009A}" type="datetimeFigureOut">
              <a:rPr lang="ru-RU" smtClean="0"/>
              <a:t>11.02.2021</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CD61781-3919-4A07-9765-B39574EC3487}" type="slidenum">
              <a:rPr lang="ru-RU" smtClean="0"/>
              <a:t>‹#›</a:t>
            </a:fld>
            <a:endParaRPr lang="ru-RU"/>
          </a:p>
        </p:txBody>
      </p:sp>
    </p:spTree>
    <p:extLst>
      <p:ext uri="{BB962C8B-B14F-4D97-AF65-F5344CB8AC3E}">
        <p14:creationId xmlns:p14="http://schemas.microsoft.com/office/powerpoint/2010/main" val="13318091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ACD61781-3919-4A07-9765-B39574EC3487}" type="slidenum">
              <a:rPr lang="ru-RU" smtClean="0"/>
              <a:t>23</a:t>
            </a:fld>
            <a:endParaRPr lang="ru-RU"/>
          </a:p>
        </p:txBody>
      </p:sp>
    </p:spTree>
    <p:extLst>
      <p:ext uri="{BB962C8B-B14F-4D97-AF65-F5344CB8AC3E}">
        <p14:creationId xmlns:p14="http://schemas.microsoft.com/office/powerpoint/2010/main" val="41696652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745F2F2-CFAA-40C6-9918-EC2026F9C1CA}" type="datetimeFigureOut">
              <a:rPr lang="ru-RU" smtClean="0"/>
              <a:t>11.02.2021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a:xfrm>
            <a:off x="9255346" y="2750337"/>
            <a:ext cx="1171888" cy="1356442"/>
          </a:xfrm>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1127032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745F2F2-CFAA-40C6-9918-EC2026F9C1CA}" type="datetimeFigureOut">
              <a:rPr lang="ru-RU" smtClean="0"/>
              <a:t>11.02.2021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1518247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ru-RU" smtClean="0"/>
              <a:t>Образец заголовка</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745F2F2-CFAA-40C6-9918-EC2026F9C1CA}" type="datetimeFigureOut">
              <a:rPr lang="ru-RU" smtClean="0"/>
              <a:t>11.02.2021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a:xfrm>
            <a:off x="10729455" y="2869895"/>
            <a:ext cx="1154151" cy="1090789"/>
          </a:xfrm>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2205785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5745F2F2-CFAA-40C6-9918-EC2026F9C1CA}" type="datetimeFigureOut">
              <a:rPr lang="ru-RU" smtClean="0"/>
              <a:t>11.02.2021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949415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0322" y="3030008"/>
            <a:ext cx="4698355" cy="290617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594123" y="3030008"/>
            <a:ext cx="4700059" cy="290617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745F2F2-CFAA-40C6-9918-EC2026F9C1CA}" type="datetimeFigureOut">
              <a:rPr lang="ru-RU" smtClean="0"/>
              <a:t>11.02.2021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2170176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745F2F2-CFAA-40C6-9918-EC2026F9C1CA}" type="datetimeFigureOut">
              <a:rPr lang="ru-RU" smtClean="0"/>
              <a:t>11.02.2021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3443741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5745F2F2-CFAA-40C6-9918-EC2026F9C1CA}" type="datetimeFigureOut">
              <a:rPr lang="ru-RU" smtClean="0"/>
              <a:t>11.02.2021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2749835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745F2F2-CFAA-40C6-9918-EC2026F9C1CA}" type="datetimeFigureOut">
              <a:rPr lang="ru-RU" smtClean="0"/>
              <a:t>11.02.2021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174856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745F2F2-CFAA-40C6-9918-EC2026F9C1CA}" type="datetimeFigureOut">
              <a:rPr lang="ru-RU" smtClean="0"/>
              <a:t>11.02.2021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2520826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745F2F2-CFAA-40C6-9918-EC2026F9C1CA}" type="datetimeFigureOut">
              <a:rPr lang="ru-RU" smtClean="0"/>
              <a:t>11.02.2021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10729455" y="4711309"/>
            <a:ext cx="1154151" cy="1090789"/>
          </a:xfrm>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1384635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745F2F2-CFAA-40C6-9918-EC2026F9C1CA}" type="datetimeFigureOut">
              <a:rPr lang="ru-RU" smtClean="0"/>
              <a:t>11.02.2021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10729455" y="4711615"/>
            <a:ext cx="1154151" cy="1090789"/>
          </a:xfrm>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1391983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745F2F2-CFAA-40C6-9918-EC2026F9C1CA}" type="datetimeFigureOut">
              <a:rPr lang="ru-RU" smtClean="0"/>
              <a:t>11.02.2021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10729455" y="4709925"/>
            <a:ext cx="1154151" cy="1090789"/>
          </a:xfrm>
        </p:spPr>
        <p:txBody>
          <a:bodyPr/>
          <a:lstStyle/>
          <a:p>
            <a:fld id="{72C836F3-864A-47A2-AFEE-87EA10E7A0D1}" type="slidenum">
              <a:rPr lang="ru-RU" smtClean="0"/>
              <a:t>‹#›</a:t>
            </a:fld>
            <a:endParaRPr lang="ru-RU"/>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6700195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745F2F2-CFAA-40C6-9918-EC2026F9C1CA}" type="datetimeFigureOut">
              <a:rPr lang="ru-RU" smtClean="0"/>
              <a:t>11.02.2021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10729455" y="4709925"/>
            <a:ext cx="1154151" cy="1090789"/>
          </a:xfrm>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8505424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5745F2F2-CFAA-40C6-9918-EC2026F9C1CA}" type="datetimeFigureOut">
              <a:rPr lang="ru-RU" smtClean="0"/>
              <a:t>11.02.2021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13859541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5745F2F2-CFAA-40C6-9918-EC2026F9C1CA}" type="datetimeFigureOut">
              <a:rPr lang="ru-RU" smtClean="0"/>
              <a:t>11.02.2021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28309949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745F2F2-CFAA-40C6-9918-EC2026F9C1CA}" type="datetimeFigureOut">
              <a:rPr lang="ru-RU" smtClean="0"/>
              <a:t>11.02.2021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C836F3-864A-47A2-AFEE-87EA10E7A0D1}" type="slidenum">
              <a:rPr lang="ru-RU" smtClean="0"/>
              <a:t>‹#›</a:t>
            </a:fld>
            <a:endParaRPr lang="ru-RU"/>
          </a:p>
        </p:txBody>
      </p:sp>
    </p:spTree>
    <p:extLst>
      <p:ext uri="{BB962C8B-B14F-4D97-AF65-F5344CB8AC3E}">
        <p14:creationId xmlns:p14="http://schemas.microsoft.com/office/powerpoint/2010/main" val="11829125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5745F2F2-CFAA-40C6-9918-EC2026F9C1CA}" type="datetimeFigureOut">
              <a:rPr lang="ru-RU" smtClean="0"/>
              <a:t>11.02.2021</a:t>
            </a:fld>
            <a:endParaRPr lang="ru-RU"/>
          </a:p>
        </p:txBody>
      </p:sp>
      <p:sp>
        <p:nvSpPr>
          <p:cNvPr id="5" name="Footer Placeholder 4"/>
          <p:cNvSpPr>
            <a:spLocks noGrp="1"/>
          </p:cNvSpPr>
          <p:nvPr>
            <p:ph type="ftr" sz="quarter" idx="11"/>
          </p:nvPr>
        </p:nvSpPr>
        <p:spPr>
          <a:xfrm>
            <a:off x="680321" y="5936188"/>
            <a:ext cx="6126805" cy="365125"/>
          </a:xfrm>
        </p:spPr>
        <p:txBody>
          <a:bodyPr/>
          <a:lstStyle/>
          <a:p>
            <a:endParaRPr lang="ru-RU"/>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72C836F3-864A-47A2-AFEE-87EA10E7A0D1}" type="slidenum">
              <a:rPr lang="ru-RU" smtClean="0"/>
              <a:t>‹#›</a:t>
            </a:fld>
            <a:endParaRPr lang="ru-RU"/>
          </a:p>
        </p:txBody>
      </p:sp>
    </p:spTree>
    <p:extLst>
      <p:ext uri="{BB962C8B-B14F-4D97-AF65-F5344CB8AC3E}">
        <p14:creationId xmlns:p14="http://schemas.microsoft.com/office/powerpoint/2010/main" val="3944726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5745F2F2-CFAA-40C6-9918-EC2026F9C1CA}" type="datetimeFigureOut">
              <a:rPr lang="ru-RU" smtClean="0"/>
              <a:t>11.02.2021</a:t>
            </a:fld>
            <a:endParaRPr lang="ru-RU"/>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72C836F3-864A-47A2-AFEE-87EA10E7A0D1}" type="slidenum">
              <a:rPr lang="ru-RU" smtClean="0"/>
              <a:t>‹#›</a:t>
            </a:fld>
            <a:endParaRPr lang="ru-RU"/>
          </a:p>
        </p:txBody>
      </p:sp>
    </p:spTree>
    <p:extLst>
      <p:ext uri="{BB962C8B-B14F-4D97-AF65-F5344CB8AC3E}">
        <p14:creationId xmlns:p14="http://schemas.microsoft.com/office/powerpoint/2010/main" val="206755069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2123" y="2474401"/>
            <a:ext cx="8966579" cy="1373070"/>
          </a:xfrm>
        </p:spPr>
        <p:txBody>
          <a:bodyPr/>
          <a:lstStyle/>
          <a:p>
            <a:r>
              <a:rPr lang="en-US" dirty="0" smtClean="0"/>
              <a:t>ENVIRONMENTAL PROBLEMS</a:t>
            </a:r>
            <a:endParaRPr lang="ru-RU" dirty="0"/>
          </a:p>
        </p:txBody>
      </p:sp>
    </p:spTree>
    <p:extLst>
      <p:ext uri="{BB962C8B-B14F-4D97-AF65-F5344CB8AC3E}">
        <p14:creationId xmlns:p14="http://schemas.microsoft.com/office/powerpoint/2010/main" val="2251276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527" y="352963"/>
            <a:ext cx="10487166" cy="584775"/>
          </a:xfrm>
          <a:prstGeom prst="rect">
            <a:avLst/>
          </a:prstGeom>
          <a:noFill/>
        </p:spPr>
        <p:txBody>
          <a:bodyPr wrap="none" rtlCol="0">
            <a:spAutoFit/>
          </a:bodyPr>
          <a:lstStyle/>
          <a:p>
            <a:r>
              <a:rPr lang="en-US" sz="3200" dirty="0" smtClean="0">
                <a:solidFill>
                  <a:schemeClr val="bg1"/>
                </a:solidFill>
              </a:rPr>
              <a:t>Complete the sentences with the words from the chart.</a:t>
            </a:r>
            <a:endParaRPr lang="ru-RU" sz="3200" dirty="0">
              <a:solidFill>
                <a:schemeClr val="bg1"/>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99293758"/>
              </p:ext>
            </p:extLst>
          </p:nvPr>
        </p:nvGraphicFramePr>
        <p:xfrm>
          <a:off x="341745" y="1038321"/>
          <a:ext cx="10187710" cy="914400"/>
        </p:xfrm>
        <a:graphic>
          <a:graphicData uri="http://schemas.openxmlformats.org/drawingml/2006/table">
            <a:tbl>
              <a:tblPr firstRow="1" bandRow="1">
                <a:tableStyleId>{5940675A-B579-460E-94D1-54222C63F5DA}</a:tableStyleId>
              </a:tblPr>
              <a:tblGrid>
                <a:gridCol w="2037542"/>
                <a:gridCol w="2037542"/>
                <a:gridCol w="2037542"/>
                <a:gridCol w="2037542"/>
                <a:gridCol w="2037542"/>
              </a:tblGrid>
              <a:tr h="370840">
                <a:tc>
                  <a:txBody>
                    <a:bodyPr/>
                    <a:lstStyle/>
                    <a:p>
                      <a:pPr algn="ctr"/>
                      <a:r>
                        <a:rPr lang="en-US" sz="2400" dirty="0" smtClean="0"/>
                        <a:t>wasting</a:t>
                      </a:r>
                      <a:endParaRPr lang="ru-RU" sz="2400" dirty="0"/>
                    </a:p>
                  </a:txBody>
                  <a:tcPr/>
                </a:tc>
                <a:tc>
                  <a:txBody>
                    <a:bodyPr/>
                    <a:lstStyle/>
                    <a:p>
                      <a:pPr algn="ctr"/>
                      <a:r>
                        <a:rPr lang="en-US" sz="2400" dirty="0" smtClean="0"/>
                        <a:t>endangered</a:t>
                      </a:r>
                      <a:endParaRPr lang="ru-RU" sz="2400" dirty="0"/>
                    </a:p>
                  </a:txBody>
                  <a:tcPr/>
                </a:tc>
                <a:tc>
                  <a:txBody>
                    <a:bodyPr/>
                    <a:lstStyle/>
                    <a:p>
                      <a:pPr algn="ctr"/>
                      <a:r>
                        <a:rPr lang="en-US" sz="2400" dirty="0" smtClean="0"/>
                        <a:t>reduce</a:t>
                      </a:r>
                      <a:endParaRPr lang="ru-RU" sz="2400" dirty="0"/>
                    </a:p>
                  </a:txBody>
                  <a:tcPr/>
                </a:tc>
                <a:tc>
                  <a:txBody>
                    <a:bodyPr/>
                    <a:lstStyle/>
                    <a:p>
                      <a:pPr algn="ctr"/>
                      <a:r>
                        <a:rPr lang="en-US" sz="2400" dirty="0" smtClean="0"/>
                        <a:t>extinct</a:t>
                      </a:r>
                      <a:endParaRPr lang="ru-RU" sz="2400" dirty="0"/>
                    </a:p>
                  </a:txBody>
                  <a:tcPr/>
                </a:tc>
                <a:tc>
                  <a:txBody>
                    <a:bodyPr/>
                    <a:lstStyle/>
                    <a:p>
                      <a:pPr algn="ctr"/>
                      <a:r>
                        <a:rPr lang="en-US" sz="2400" dirty="0" smtClean="0"/>
                        <a:t>protect</a:t>
                      </a:r>
                      <a:endParaRPr lang="ru-RU" sz="2400" dirty="0"/>
                    </a:p>
                  </a:txBody>
                  <a:tcPr/>
                </a:tc>
              </a:tr>
              <a:tr h="370840">
                <a:tc>
                  <a:txBody>
                    <a:bodyPr/>
                    <a:lstStyle/>
                    <a:p>
                      <a:pPr algn="ctr"/>
                      <a:r>
                        <a:rPr lang="en-US" sz="2400" dirty="0" smtClean="0"/>
                        <a:t>rainforests</a:t>
                      </a:r>
                      <a:endParaRPr lang="ru-RU" sz="2400" dirty="0"/>
                    </a:p>
                  </a:txBody>
                  <a:tcPr/>
                </a:tc>
                <a:tc>
                  <a:txBody>
                    <a:bodyPr/>
                    <a:lstStyle/>
                    <a:p>
                      <a:pPr algn="ctr"/>
                      <a:r>
                        <a:rPr lang="en-US" sz="2400" dirty="0" smtClean="0"/>
                        <a:t>survive</a:t>
                      </a:r>
                      <a:endParaRPr lang="ru-RU" sz="2400" dirty="0"/>
                    </a:p>
                  </a:txBody>
                  <a:tcPr/>
                </a:tc>
                <a:tc>
                  <a:txBody>
                    <a:bodyPr/>
                    <a:lstStyle/>
                    <a:p>
                      <a:pPr algn="ctr"/>
                      <a:r>
                        <a:rPr lang="en-US" sz="2400" dirty="0" smtClean="0"/>
                        <a:t>consumes</a:t>
                      </a:r>
                      <a:endParaRPr lang="ru-RU" sz="2400" dirty="0"/>
                    </a:p>
                  </a:txBody>
                  <a:tcPr/>
                </a:tc>
                <a:tc>
                  <a:txBody>
                    <a:bodyPr/>
                    <a:lstStyle/>
                    <a:p>
                      <a:pPr algn="ctr"/>
                      <a:r>
                        <a:rPr lang="en-US" sz="2400" dirty="0" smtClean="0"/>
                        <a:t>habitat</a:t>
                      </a:r>
                      <a:endParaRPr lang="ru-RU" sz="2400" dirty="0"/>
                    </a:p>
                  </a:txBody>
                  <a:tcPr/>
                </a:tc>
                <a:tc>
                  <a:txBody>
                    <a:bodyPr/>
                    <a:lstStyle/>
                    <a:p>
                      <a:pPr algn="ctr"/>
                      <a:r>
                        <a:rPr lang="en-US" sz="2400" dirty="0" smtClean="0"/>
                        <a:t>advertised</a:t>
                      </a:r>
                      <a:endParaRPr lang="ru-RU" sz="2400" dirty="0"/>
                    </a:p>
                  </a:txBody>
                  <a:tcPr/>
                </a:tc>
              </a:tr>
            </a:tbl>
          </a:graphicData>
        </a:graphic>
      </p:graphicFrame>
      <p:sp>
        <p:nvSpPr>
          <p:cNvPr id="4" name="TextBox 3"/>
          <p:cNvSpPr txBox="1"/>
          <p:nvPr/>
        </p:nvSpPr>
        <p:spPr>
          <a:xfrm>
            <a:off x="387926" y="2136899"/>
            <a:ext cx="11600873" cy="4524315"/>
          </a:xfrm>
          <a:prstGeom prst="rect">
            <a:avLst/>
          </a:prstGeom>
          <a:noFill/>
        </p:spPr>
        <p:txBody>
          <a:bodyPr wrap="square" rtlCol="0">
            <a:spAutoFit/>
          </a:bodyPr>
          <a:lstStyle/>
          <a:p>
            <a:pPr marL="342900" indent="-342900">
              <a:buAutoNum type="arabicPeriod"/>
            </a:pPr>
            <a:r>
              <a:rPr lang="en-US" sz="3600" dirty="0" smtClean="0">
                <a:solidFill>
                  <a:schemeClr val="bg1"/>
                </a:solidFill>
              </a:rPr>
              <a:t>He ___________________ too much sugar.</a:t>
            </a:r>
          </a:p>
          <a:p>
            <a:pPr marL="342900" indent="-342900">
              <a:buAutoNum type="arabicPeriod"/>
            </a:pPr>
            <a:r>
              <a:rPr lang="en-US" sz="3600" dirty="0" smtClean="0">
                <a:solidFill>
                  <a:schemeClr val="bg1"/>
                </a:solidFill>
              </a:rPr>
              <a:t>How can we </a:t>
            </a:r>
            <a:r>
              <a:rPr lang="en-US" sz="3600" dirty="0">
                <a:solidFill>
                  <a:schemeClr val="bg1"/>
                </a:solidFill>
              </a:rPr>
              <a:t>___________________</a:t>
            </a:r>
            <a:r>
              <a:rPr lang="en-US" sz="3600" dirty="0" smtClean="0">
                <a:solidFill>
                  <a:schemeClr val="bg1"/>
                </a:solidFill>
              </a:rPr>
              <a:t> our environment?</a:t>
            </a:r>
          </a:p>
          <a:p>
            <a:pPr marL="342900" indent="-342900">
              <a:buAutoNum type="arabicPeriod"/>
            </a:pPr>
            <a:r>
              <a:rPr lang="en-US" sz="3600" dirty="0" smtClean="0">
                <a:solidFill>
                  <a:schemeClr val="bg1"/>
                </a:solidFill>
              </a:rPr>
              <a:t>People should stop ___________________ natural resources.</a:t>
            </a:r>
          </a:p>
          <a:p>
            <a:pPr marL="342900" indent="-342900">
              <a:buAutoNum type="arabicPeriod"/>
            </a:pPr>
            <a:r>
              <a:rPr lang="en-US" sz="3600" dirty="0" smtClean="0">
                <a:solidFill>
                  <a:schemeClr val="bg1"/>
                </a:solidFill>
              </a:rPr>
              <a:t>Deforestation doesn’t give chances to wildlife species to ___________________.</a:t>
            </a:r>
          </a:p>
          <a:p>
            <a:pPr marL="342900" indent="-342900">
              <a:buAutoNum type="arabicPeriod"/>
            </a:pPr>
            <a:r>
              <a:rPr lang="en-US" sz="3600" dirty="0" smtClean="0">
                <a:solidFill>
                  <a:schemeClr val="bg1"/>
                </a:solidFill>
              </a:rPr>
              <a:t>The Tasmanian tiger became ___________________ in 1936.</a:t>
            </a:r>
            <a:endParaRPr lang="ru-RU" sz="3600" dirty="0">
              <a:solidFill>
                <a:schemeClr val="bg1"/>
              </a:solidFill>
            </a:endParaRPr>
          </a:p>
        </p:txBody>
      </p:sp>
    </p:spTree>
    <p:extLst>
      <p:ext uri="{BB962C8B-B14F-4D97-AF65-F5344CB8AC3E}">
        <p14:creationId xmlns:p14="http://schemas.microsoft.com/office/powerpoint/2010/main" val="15033538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527" y="352963"/>
            <a:ext cx="10487166" cy="584775"/>
          </a:xfrm>
          <a:prstGeom prst="rect">
            <a:avLst/>
          </a:prstGeom>
          <a:noFill/>
        </p:spPr>
        <p:txBody>
          <a:bodyPr wrap="none" rtlCol="0">
            <a:spAutoFit/>
          </a:bodyPr>
          <a:lstStyle/>
          <a:p>
            <a:r>
              <a:rPr lang="en-US" sz="3200" dirty="0" smtClean="0">
                <a:solidFill>
                  <a:schemeClr val="bg1"/>
                </a:solidFill>
              </a:rPr>
              <a:t>Complete the sentences with the words from the chart.</a:t>
            </a:r>
            <a:endParaRPr lang="ru-RU" sz="3200" dirty="0">
              <a:solidFill>
                <a:schemeClr val="bg1"/>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3988299934"/>
              </p:ext>
            </p:extLst>
          </p:nvPr>
        </p:nvGraphicFramePr>
        <p:xfrm>
          <a:off x="341745" y="1038321"/>
          <a:ext cx="10187710" cy="914400"/>
        </p:xfrm>
        <a:graphic>
          <a:graphicData uri="http://schemas.openxmlformats.org/drawingml/2006/table">
            <a:tbl>
              <a:tblPr firstRow="1" bandRow="1">
                <a:tableStyleId>{5940675A-B579-460E-94D1-54222C63F5DA}</a:tableStyleId>
              </a:tblPr>
              <a:tblGrid>
                <a:gridCol w="2037542"/>
                <a:gridCol w="2037542"/>
                <a:gridCol w="2037542"/>
                <a:gridCol w="2037542"/>
                <a:gridCol w="2037542"/>
              </a:tblGrid>
              <a:tr h="370840">
                <a:tc>
                  <a:txBody>
                    <a:bodyPr/>
                    <a:lstStyle/>
                    <a:p>
                      <a:pPr algn="ctr"/>
                      <a:r>
                        <a:rPr lang="en-US" sz="2400" dirty="0" smtClean="0"/>
                        <a:t>wasting</a:t>
                      </a:r>
                      <a:endParaRPr lang="ru-RU" sz="2400" dirty="0"/>
                    </a:p>
                  </a:txBody>
                  <a:tcPr/>
                </a:tc>
                <a:tc>
                  <a:txBody>
                    <a:bodyPr/>
                    <a:lstStyle/>
                    <a:p>
                      <a:pPr algn="ctr"/>
                      <a:r>
                        <a:rPr lang="en-US" sz="2400" dirty="0" smtClean="0"/>
                        <a:t>endangered</a:t>
                      </a:r>
                      <a:endParaRPr lang="ru-RU" sz="2400" dirty="0"/>
                    </a:p>
                  </a:txBody>
                  <a:tcPr/>
                </a:tc>
                <a:tc>
                  <a:txBody>
                    <a:bodyPr/>
                    <a:lstStyle/>
                    <a:p>
                      <a:pPr algn="ctr"/>
                      <a:r>
                        <a:rPr lang="en-US" sz="2400" dirty="0" smtClean="0"/>
                        <a:t>reduce</a:t>
                      </a:r>
                      <a:endParaRPr lang="ru-RU" sz="2400" dirty="0"/>
                    </a:p>
                  </a:txBody>
                  <a:tcPr/>
                </a:tc>
                <a:tc>
                  <a:txBody>
                    <a:bodyPr/>
                    <a:lstStyle/>
                    <a:p>
                      <a:pPr algn="ctr"/>
                      <a:r>
                        <a:rPr lang="en-US" sz="2400" dirty="0" smtClean="0"/>
                        <a:t>extinct</a:t>
                      </a:r>
                      <a:endParaRPr lang="ru-RU" sz="2400" dirty="0"/>
                    </a:p>
                  </a:txBody>
                  <a:tcPr/>
                </a:tc>
                <a:tc>
                  <a:txBody>
                    <a:bodyPr/>
                    <a:lstStyle/>
                    <a:p>
                      <a:pPr algn="ctr"/>
                      <a:r>
                        <a:rPr lang="en-US" sz="2400" dirty="0" smtClean="0"/>
                        <a:t>protect</a:t>
                      </a:r>
                      <a:endParaRPr lang="ru-RU" sz="2400" dirty="0"/>
                    </a:p>
                  </a:txBody>
                  <a:tcPr/>
                </a:tc>
              </a:tr>
              <a:tr h="370840">
                <a:tc>
                  <a:txBody>
                    <a:bodyPr/>
                    <a:lstStyle/>
                    <a:p>
                      <a:pPr algn="ctr"/>
                      <a:r>
                        <a:rPr lang="en-US" sz="2400" dirty="0" smtClean="0"/>
                        <a:t>rainforests</a:t>
                      </a:r>
                      <a:endParaRPr lang="ru-RU" sz="2400" dirty="0"/>
                    </a:p>
                  </a:txBody>
                  <a:tcPr/>
                </a:tc>
                <a:tc>
                  <a:txBody>
                    <a:bodyPr/>
                    <a:lstStyle/>
                    <a:p>
                      <a:pPr algn="ctr"/>
                      <a:r>
                        <a:rPr lang="en-US" sz="2400" dirty="0" smtClean="0"/>
                        <a:t>survive</a:t>
                      </a:r>
                      <a:endParaRPr lang="ru-RU" sz="2400" dirty="0"/>
                    </a:p>
                  </a:txBody>
                  <a:tcPr/>
                </a:tc>
                <a:tc>
                  <a:txBody>
                    <a:bodyPr/>
                    <a:lstStyle/>
                    <a:p>
                      <a:pPr algn="ctr"/>
                      <a:endParaRPr lang="ru-RU" sz="2400" dirty="0"/>
                    </a:p>
                  </a:txBody>
                  <a:tcPr/>
                </a:tc>
                <a:tc>
                  <a:txBody>
                    <a:bodyPr/>
                    <a:lstStyle/>
                    <a:p>
                      <a:pPr algn="ctr"/>
                      <a:r>
                        <a:rPr lang="en-US" sz="2400" dirty="0" smtClean="0"/>
                        <a:t>habitat</a:t>
                      </a:r>
                      <a:endParaRPr lang="ru-RU" sz="2400" dirty="0"/>
                    </a:p>
                  </a:txBody>
                  <a:tcPr/>
                </a:tc>
                <a:tc>
                  <a:txBody>
                    <a:bodyPr/>
                    <a:lstStyle/>
                    <a:p>
                      <a:pPr algn="ctr"/>
                      <a:r>
                        <a:rPr lang="en-US" sz="2400" dirty="0" smtClean="0"/>
                        <a:t>advertised</a:t>
                      </a:r>
                      <a:endParaRPr lang="ru-RU" sz="2400" dirty="0"/>
                    </a:p>
                  </a:txBody>
                  <a:tcPr/>
                </a:tc>
              </a:tr>
            </a:tbl>
          </a:graphicData>
        </a:graphic>
      </p:graphicFrame>
      <p:sp>
        <p:nvSpPr>
          <p:cNvPr id="4" name="TextBox 3"/>
          <p:cNvSpPr txBox="1"/>
          <p:nvPr/>
        </p:nvSpPr>
        <p:spPr>
          <a:xfrm>
            <a:off x="387926" y="2136899"/>
            <a:ext cx="11600873" cy="4524315"/>
          </a:xfrm>
          <a:prstGeom prst="rect">
            <a:avLst/>
          </a:prstGeom>
          <a:noFill/>
        </p:spPr>
        <p:txBody>
          <a:bodyPr wrap="square" rtlCol="0">
            <a:spAutoFit/>
          </a:bodyPr>
          <a:lstStyle/>
          <a:p>
            <a:pPr marL="342900" indent="-342900">
              <a:buAutoNum type="arabicPeriod"/>
            </a:pPr>
            <a:r>
              <a:rPr lang="en-US" sz="3600" dirty="0" smtClean="0">
                <a:solidFill>
                  <a:schemeClr val="bg1"/>
                </a:solidFill>
              </a:rPr>
              <a:t>He </a:t>
            </a:r>
            <a:r>
              <a:rPr lang="en-US" sz="3600" dirty="0"/>
              <a:t>consumes</a:t>
            </a:r>
            <a:r>
              <a:rPr lang="en-US" sz="3600" dirty="0" smtClean="0">
                <a:solidFill>
                  <a:schemeClr val="bg1"/>
                </a:solidFill>
              </a:rPr>
              <a:t> too much sugar.</a:t>
            </a:r>
          </a:p>
          <a:p>
            <a:pPr marL="342900" indent="-342900">
              <a:buAutoNum type="arabicPeriod"/>
            </a:pPr>
            <a:r>
              <a:rPr lang="en-US" sz="3600" dirty="0" smtClean="0">
                <a:solidFill>
                  <a:schemeClr val="bg1"/>
                </a:solidFill>
              </a:rPr>
              <a:t>How can we </a:t>
            </a:r>
            <a:r>
              <a:rPr lang="en-US" sz="3600" dirty="0">
                <a:solidFill>
                  <a:schemeClr val="bg1"/>
                </a:solidFill>
              </a:rPr>
              <a:t>___________________</a:t>
            </a:r>
            <a:r>
              <a:rPr lang="en-US" sz="3600" dirty="0" smtClean="0">
                <a:solidFill>
                  <a:schemeClr val="bg1"/>
                </a:solidFill>
              </a:rPr>
              <a:t> our environment?</a:t>
            </a:r>
          </a:p>
          <a:p>
            <a:pPr marL="342900" indent="-342900">
              <a:buAutoNum type="arabicPeriod"/>
            </a:pPr>
            <a:r>
              <a:rPr lang="en-US" sz="3600" dirty="0" smtClean="0">
                <a:solidFill>
                  <a:schemeClr val="bg1"/>
                </a:solidFill>
              </a:rPr>
              <a:t>People should stop ___________________ natural resources.</a:t>
            </a:r>
          </a:p>
          <a:p>
            <a:pPr marL="342900" indent="-342900">
              <a:buAutoNum type="arabicPeriod"/>
            </a:pPr>
            <a:r>
              <a:rPr lang="en-US" sz="3600" dirty="0" smtClean="0">
                <a:solidFill>
                  <a:schemeClr val="bg1"/>
                </a:solidFill>
              </a:rPr>
              <a:t>Deforestation doesn’t give chances to wildlife species to ___________________.</a:t>
            </a:r>
          </a:p>
          <a:p>
            <a:pPr marL="342900" indent="-342900">
              <a:buAutoNum type="arabicPeriod"/>
            </a:pPr>
            <a:r>
              <a:rPr lang="en-US" sz="3600" dirty="0" smtClean="0">
                <a:solidFill>
                  <a:schemeClr val="bg1"/>
                </a:solidFill>
              </a:rPr>
              <a:t>The Tasmanian tiger became ___________________ in 1936.</a:t>
            </a:r>
            <a:endParaRPr lang="ru-RU" sz="3600" dirty="0">
              <a:solidFill>
                <a:schemeClr val="bg1"/>
              </a:solidFill>
            </a:endParaRPr>
          </a:p>
        </p:txBody>
      </p:sp>
    </p:spTree>
    <p:extLst>
      <p:ext uri="{BB962C8B-B14F-4D97-AF65-F5344CB8AC3E}">
        <p14:creationId xmlns:p14="http://schemas.microsoft.com/office/powerpoint/2010/main" val="17642885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527" y="352963"/>
            <a:ext cx="10487166" cy="584775"/>
          </a:xfrm>
          <a:prstGeom prst="rect">
            <a:avLst/>
          </a:prstGeom>
          <a:noFill/>
        </p:spPr>
        <p:txBody>
          <a:bodyPr wrap="none" rtlCol="0">
            <a:spAutoFit/>
          </a:bodyPr>
          <a:lstStyle/>
          <a:p>
            <a:r>
              <a:rPr lang="en-US" sz="3200" dirty="0" smtClean="0">
                <a:solidFill>
                  <a:schemeClr val="bg1"/>
                </a:solidFill>
              </a:rPr>
              <a:t>Complete the sentences with the words from the chart.</a:t>
            </a:r>
            <a:endParaRPr lang="ru-RU" sz="3200" dirty="0">
              <a:solidFill>
                <a:schemeClr val="bg1"/>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1254675198"/>
              </p:ext>
            </p:extLst>
          </p:nvPr>
        </p:nvGraphicFramePr>
        <p:xfrm>
          <a:off x="341745" y="1038321"/>
          <a:ext cx="10187710" cy="914400"/>
        </p:xfrm>
        <a:graphic>
          <a:graphicData uri="http://schemas.openxmlformats.org/drawingml/2006/table">
            <a:tbl>
              <a:tblPr firstRow="1" bandRow="1">
                <a:tableStyleId>{5940675A-B579-460E-94D1-54222C63F5DA}</a:tableStyleId>
              </a:tblPr>
              <a:tblGrid>
                <a:gridCol w="2037542"/>
                <a:gridCol w="2037542"/>
                <a:gridCol w="2037542"/>
                <a:gridCol w="2037542"/>
                <a:gridCol w="2037542"/>
              </a:tblGrid>
              <a:tr h="370840">
                <a:tc>
                  <a:txBody>
                    <a:bodyPr/>
                    <a:lstStyle/>
                    <a:p>
                      <a:pPr algn="ctr"/>
                      <a:r>
                        <a:rPr lang="en-US" sz="2400" dirty="0" smtClean="0"/>
                        <a:t>wasting</a:t>
                      </a:r>
                      <a:endParaRPr lang="ru-RU" sz="2400" dirty="0"/>
                    </a:p>
                  </a:txBody>
                  <a:tcPr/>
                </a:tc>
                <a:tc>
                  <a:txBody>
                    <a:bodyPr/>
                    <a:lstStyle/>
                    <a:p>
                      <a:pPr algn="ctr"/>
                      <a:r>
                        <a:rPr lang="en-US" sz="2400" dirty="0" smtClean="0"/>
                        <a:t>endangered</a:t>
                      </a:r>
                      <a:endParaRPr lang="ru-RU" sz="2400" dirty="0"/>
                    </a:p>
                  </a:txBody>
                  <a:tcPr/>
                </a:tc>
                <a:tc>
                  <a:txBody>
                    <a:bodyPr/>
                    <a:lstStyle/>
                    <a:p>
                      <a:pPr algn="ctr"/>
                      <a:r>
                        <a:rPr lang="en-US" sz="2400" dirty="0" smtClean="0"/>
                        <a:t>reduce</a:t>
                      </a:r>
                      <a:endParaRPr lang="ru-RU" sz="2400" dirty="0"/>
                    </a:p>
                  </a:txBody>
                  <a:tcPr/>
                </a:tc>
                <a:tc>
                  <a:txBody>
                    <a:bodyPr/>
                    <a:lstStyle/>
                    <a:p>
                      <a:pPr algn="ctr"/>
                      <a:r>
                        <a:rPr lang="en-US" sz="2400" dirty="0" smtClean="0"/>
                        <a:t>extinct</a:t>
                      </a:r>
                      <a:endParaRPr lang="ru-RU" sz="2400" dirty="0"/>
                    </a:p>
                  </a:txBody>
                  <a:tcPr/>
                </a:tc>
                <a:tc>
                  <a:txBody>
                    <a:bodyPr/>
                    <a:lstStyle/>
                    <a:p>
                      <a:pPr algn="ctr"/>
                      <a:endParaRPr lang="ru-RU" sz="2400" dirty="0"/>
                    </a:p>
                  </a:txBody>
                  <a:tcPr/>
                </a:tc>
              </a:tr>
              <a:tr h="370840">
                <a:tc>
                  <a:txBody>
                    <a:bodyPr/>
                    <a:lstStyle/>
                    <a:p>
                      <a:pPr algn="ctr"/>
                      <a:r>
                        <a:rPr lang="en-US" sz="2400" dirty="0" smtClean="0"/>
                        <a:t>rainforests</a:t>
                      </a:r>
                      <a:endParaRPr lang="ru-RU" sz="2400" dirty="0"/>
                    </a:p>
                  </a:txBody>
                  <a:tcPr/>
                </a:tc>
                <a:tc>
                  <a:txBody>
                    <a:bodyPr/>
                    <a:lstStyle/>
                    <a:p>
                      <a:pPr algn="ctr"/>
                      <a:r>
                        <a:rPr lang="en-US" sz="2400" dirty="0" smtClean="0"/>
                        <a:t>survive</a:t>
                      </a:r>
                      <a:endParaRPr lang="ru-RU" sz="2400" dirty="0"/>
                    </a:p>
                  </a:txBody>
                  <a:tcPr/>
                </a:tc>
                <a:tc>
                  <a:txBody>
                    <a:bodyPr/>
                    <a:lstStyle/>
                    <a:p>
                      <a:pPr algn="ctr"/>
                      <a:endParaRPr lang="ru-RU" sz="2400" dirty="0"/>
                    </a:p>
                  </a:txBody>
                  <a:tcPr/>
                </a:tc>
                <a:tc>
                  <a:txBody>
                    <a:bodyPr/>
                    <a:lstStyle/>
                    <a:p>
                      <a:pPr algn="ctr"/>
                      <a:r>
                        <a:rPr lang="en-US" sz="2400" dirty="0" smtClean="0"/>
                        <a:t>habitat</a:t>
                      </a:r>
                      <a:endParaRPr lang="ru-RU" sz="2400" dirty="0"/>
                    </a:p>
                  </a:txBody>
                  <a:tcPr/>
                </a:tc>
                <a:tc>
                  <a:txBody>
                    <a:bodyPr/>
                    <a:lstStyle/>
                    <a:p>
                      <a:pPr algn="ctr"/>
                      <a:r>
                        <a:rPr lang="en-US" sz="2400" dirty="0" smtClean="0"/>
                        <a:t>advertised</a:t>
                      </a:r>
                      <a:endParaRPr lang="ru-RU" sz="2400" dirty="0"/>
                    </a:p>
                  </a:txBody>
                  <a:tcPr/>
                </a:tc>
              </a:tr>
            </a:tbl>
          </a:graphicData>
        </a:graphic>
      </p:graphicFrame>
      <p:sp>
        <p:nvSpPr>
          <p:cNvPr id="4" name="TextBox 3"/>
          <p:cNvSpPr txBox="1"/>
          <p:nvPr/>
        </p:nvSpPr>
        <p:spPr>
          <a:xfrm>
            <a:off x="387926" y="2136899"/>
            <a:ext cx="11600873" cy="4524315"/>
          </a:xfrm>
          <a:prstGeom prst="rect">
            <a:avLst/>
          </a:prstGeom>
          <a:noFill/>
        </p:spPr>
        <p:txBody>
          <a:bodyPr wrap="square" rtlCol="0">
            <a:spAutoFit/>
          </a:bodyPr>
          <a:lstStyle/>
          <a:p>
            <a:pPr marL="342900" indent="-342900">
              <a:buAutoNum type="arabicPeriod"/>
            </a:pPr>
            <a:r>
              <a:rPr lang="en-US" sz="3600" dirty="0" smtClean="0">
                <a:solidFill>
                  <a:schemeClr val="bg1"/>
                </a:solidFill>
              </a:rPr>
              <a:t>He </a:t>
            </a:r>
            <a:r>
              <a:rPr lang="en-US" sz="3600" dirty="0"/>
              <a:t>consumes</a:t>
            </a:r>
            <a:r>
              <a:rPr lang="en-US" sz="3600" dirty="0" smtClean="0">
                <a:solidFill>
                  <a:schemeClr val="bg1"/>
                </a:solidFill>
              </a:rPr>
              <a:t> too much sugar.</a:t>
            </a:r>
          </a:p>
          <a:p>
            <a:pPr marL="342900" indent="-342900">
              <a:buAutoNum type="arabicPeriod"/>
            </a:pPr>
            <a:r>
              <a:rPr lang="en-US" sz="3600" dirty="0" smtClean="0">
                <a:solidFill>
                  <a:schemeClr val="bg1"/>
                </a:solidFill>
              </a:rPr>
              <a:t>How can we </a:t>
            </a:r>
            <a:r>
              <a:rPr lang="en-US" sz="3600" dirty="0"/>
              <a:t>protect</a:t>
            </a:r>
            <a:r>
              <a:rPr lang="en-US" sz="3600" dirty="0" smtClean="0">
                <a:solidFill>
                  <a:schemeClr val="bg1"/>
                </a:solidFill>
              </a:rPr>
              <a:t> our environment?</a:t>
            </a:r>
          </a:p>
          <a:p>
            <a:pPr marL="342900" indent="-342900">
              <a:buAutoNum type="arabicPeriod"/>
            </a:pPr>
            <a:r>
              <a:rPr lang="en-US" sz="3600" dirty="0" smtClean="0">
                <a:solidFill>
                  <a:schemeClr val="bg1"/>
                </a:solidFill>
              </a:rPr>
              <a:t>People should stop ___________________ natural resources.</a:t>
            </a:r>
          </a:p>
          <a:p>
            <a:pPr marL="342900" indent="-342900">
              <a:buAutoNum type="arabicPeriod"/>
            </a:pPr>
            <a:r>
              <a:rPr lang="en-US" sz="3600" dirty="0" smtClean="0">
                <a:solidFill>
                  <a:schemeClr val="bg1"/>
                </a:solidFill>
              </a:rPr>
              <a:t>Deforestation doesn’t give chances to wildlife species to ___________________.</a:t>
            </a:r>
          </a:p>
          <a:p>
            <a:pPr marL="342900" indent="-342900">
              <a:buAutoNum type="arabicPeriod"/>
            </a:pPr>
            <a:r>
              <a:rPr lang="en-US" sz="3600" dirty="0" smtClean="0">
                <a:solidFill>
                  <a:schemeClr val="bg1"/>
                </a:solidFill>
              </a:rPr>
              <a:t>The Tasmanian tiger became ___________________ in 1936.</a:t>
            </a:r>
            <a:endParaRPr lang="ru-RU" sz="3600" dirty="0">
              <a:solidFill>
                <a:schemeClr val="bg1"/>
              </a:solidFill>
            </a:endParaRPr>
          </a:p>
        </p:txBody>
      </p:sp>
    </p:spTree>
    <p:extLst>
      <p:ext uri="{BB962C8B-B14F-4D97-AF65-F5344CB8AC3E}">
        <p14:creationId xmlns:p14="http://schemas.microsoft.com/office/powerpoint/2010/main" val="27484491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527" y="352963"/>
            <a:ext cx="10487166" cy="584775"/>
          </a:xfrm>
          <a:prstGeom prst="rect">
            <a:avLst/>
          </a:prstGeom>
          <a:noFill/>
        </p:spPr>
        <p:txBody>
          <a:bodyPr wrap="none" rtlCol="0">
            <a:spAutoFit/>
          </a:bodyPr>
          <a:lstStyle/>
          <a:p>
            <a:r>
              <a:rPr lang="en-US" sz="3200" dirty="0" smtClean="0">
                <a:solidFill>
                  <a:schemeClr val="bg1"/>
                </a:solidFill>
              </a:rPr>
              <a:t>Complete the sentences with the words from the chart.</a:t>
            </a:r>
            <a:endParaRPr lang="ru-RU" sz="3200" dirty="0">
              <a:solidFill>
                <a:schemeClr val="bg1"/>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722405444"/>
              </p:ext>
            </p:extLst>
          </p:nvPr>
        </p:nvGraphicFramePr>
        <p:xfrm>
          <a:off x="341745" y="1038321"/>
          <a:ext cx="10187710" cy="914400"/>
        </p:xfrm>
        <a:graphic>
          <a:graphicData uri="http://schemas.openxmlformats.org/drawingml/2006/table">
            <a:tbl>
              <a:tblPr firstRow="1" bandRow="1">
                <a:tableStyleId>{5940675A-B579-460E-94D1-54222C63F5DA}</a:tableStyleId>
              </a:tblPr>
              <a:tblGrid>
                <a:gridCol w="2037542"/>
                <a:gridCol w="2037542"/>
                <a:gridCol w="2037542"/>
                <a:gridCol w="2037542"/>
                <a:gridCol w="2037542"/>
              </a:tblGrid>
              <a:tr h="370840">
                <a:tc>
                  <a:txBody>
                    <a:bodyPr/>
                    <a:lstStyle/>
                    <a:p>
                      <a:pPr algn="ctr"/>
                      <a:endParaRPr lang="ru-RU" sz="2400" dirty="0"/>
                    </a:p>
                  </a:txBody>
                  <a:tcPr/>
                </a:tc>
                <a:tc>
                  <a:txBody>
                    <a:bodyPr/>
                    <a:lstStyle/>
                    <a:p>
                      <a:pPr algn="ctr"/>
                      <a:r>
                        <a:rPr lang="en-US" sz="2400" dirty="0" smtClean="0"/>
                        <a:t>endangered</a:t>
                      </a:r>
                      <a:endParaRPr lang="ru-RU" sz="2400" dirty="0"/>
                    </a:p>
                  </a:txBody>
                  <a:tcPr/>
                </a:tc>
                <a:tc>
                  <a:txBody>
                    <a:bodyPr/>
                    <a:lstStyle/>
                    <a:p>
                      <a:pPr algn="ctr"/>
                      <a:r>
                        <a:rPr lang="en-US" sz="2400" dirty="0" smtClean="0"/>
                        <a:t>reduce</a:t>
                      </a:r>
                      <a:endParaRPr lang="ru-RU" sz="2400" dirty="0"/>
                    </a:p>
                  </a:txBody>
                  <a:tcPr/>
                </a:tc>
                <a:tc>
                  <a:txBody>
                    <a:bodyPr/>
                    <a:lstStyle/>
                    <a:p>
                      <a:pPr algn="ctr"/>
                      <a:r>
                        <a:rPr lang="en-US" sz="2400" dirty="0" smtClean="0"/>
                        <a:t>extinct</a:t>
                      </a:r>
                      <a:endParaRPr lang="ru-RU" sz="2400" dirty="0"/>
                    </a:p>
                  </a:txBody>
                  <a:tcPr/>
                </a:tc>
                <a:tc>
                  <a:txBody>
                    <a:bodyPr/>
                    <a:lstStyle/>
                    <a:p>
                      <a:pPr algn="ctr"/>
                      <a:endParaRPr lang="ru-RU" sz="2400" dirty="0"/>
                    </a:p>
                  </a:txBody>
                  <a:tcPr/>
                </a:tc>
              </a:tr>
              <a:tr h="370840">
                <a:tc>
                  <a:txBody>
                    <a:bodyPr/>
                    <a:lstStyle/>
                    <a:p>
                      <a:pPr algn="ctr"/>
                      <a:r>
                        <a:rPr lang="en-US" sz="2400" dirty="0" smtClean="0"/>
                        <a:t>rainforests</a:t>
                      </a:r>
                      <a:endParaRPr lang="ru-RU" sz="2400" dirty="0"/>
                    </a:p>
                  </a:txBody>
                  <a:tcPr/>
                </a:tc>
                <a:tc>
                  <a:txBody>
                    <a:bodyPr/>
                    <a:lstStyle/>
                    <a:p>
                      <a:pPr algn="ctr"/>
                      <a:r>
                        <a:rPr lang="en-US" sz="2400" dirty="0" smtClean="0"/>
                        <a:t>survive</a:t>
                      </a:r>
                      <a:endParaRPr lang="ru-RU" sz="2400" dirty="0"/>
                    </a:p>
                  </a:txBody>
                  <a:tcPr/>
                </a:tc>
                <a:tc>
                  <a:txBody>
                    <a:bodyPr/>
                    <a:lstStyle/>
                    <a:p>
                      <a:pPr algn="ctr"/>
                      <a:endParaRPr lang="ru-RU" sz="2400" dirty="0"/>
                    </a:p>
                  </a:txBody>
                  <a:tcPr/>
                </a:tc>
                <a:tc>
                  <a:txBody>
                    <a:bodyPr/>
                    <a:lstStyle/>
                    <a:p>
                      <a:pPr algn="ctr"/>
                      <a:r>
                        <a:rPr lang="en-US" sz="2400" dirty="0" smtClean="0"/>
                        <a:t>habitat</a:t>
                      </a:r>
                      <a:endParaRPr lang="ru-RU" sz="2400" dirty="0"/>
                    </a:p>
                  </a:txBody>
                  <a:tcPr/>
                </a:tc>
                <a:tc>
                  <a:txBody>
                    <a:bodyPr/>
                    <a:lstStyle/>
                    <a:p>
                      <a:pPr algn="ctr"/>
                      <a:r>
                        <a:rPr lang="en-US" sz="2400" dirty="0" smtClean="0"/>
                        <a:t>advertised</a:t>
                      </a:r>
                      <a:endParaRPr lang="ru-RU" sz="2400" dirty="0"/>
                    </a:p>
                  </a:txBody>
                  <a:tcPr/>
                </a:tc>
              </a:tr>
            </a:tbl>
          </a:graphicData>
        </a:graphic>
      </p:graphicFrame>
      <p:sp>
        <p:nvSpPr>
          <p:cNvPr id="4" name="TextBox 3"/>
          <p:cNvSpPr txBox="1"/>
          <p:nvPr/>
        </p:nvSpPr>
        <p:spPr>
          <a:xfrm>
            <a:off x="387926" y="2136899"/>
            <a:ext cx="11600873" cy="3970318"/>
          </a:xfrm>
          <a:prstGeom prst="rect">
            <a:avLst/>
          </a:prstGeom>
          <a:noFill/>
        </p:spPr>
        <p:txBody>
          <a:bodyPr wrap="square" rtlCol="0">
            <a:spAutoFit/>
          </a:bodyPr>
          <a:lstStyle/>
          <a:p>
            <a:pPr marL="342900" indent="-342900">
              <a:buAutoNum type="arabicPeriod"/>
            </a:pPr>
            <a:r>
              <a:rPr lang="en-US" sz="3600" dirty="0" smtClean="0">
                <a:solidFill>
                  <a:schemeClr val="bg1"/>
                </a:solidFill>
              </a:rPr>
              <a:t>He </a:t>
            </a:r>
            <a:r>
              <a:rPr lang="en-US" sz="3600" dirty="0"/>
              <a:t>consumes</a:t>
            </a:r>
            <a:r>
              <a:rPr lang="en-US" sz="3600" dirty="0" smtClean="0">
                <a:solidFill>
                  <a:schemeClr val="bg1"/>
                </a:solidFill>
              </a:rPr>
              <a:t> too much sugar.</a:t>
            </a:r>
          </a:p>
          <a:p>
            <a:pPr marL="342900" indent="-342900">
              <a:buAutoNum type="arabicPeriod"/>
            </a:pPr>
            <a:r>
              <a:rPr lang="en-US" sz="3600" dirty="0" smtClean="0">
                <a:solidFill>
                  <a:schemeClr val="bg1"/>
                </a:solidFill>
              </a:rPr>
              <a:t>How can we </a:t>
            </a:r>
            <a:r>
              <a:rPr lang="en-US" sz="3600" dirty="0"/>
              <a:t>protect</a:t>
            </a:r>
            <a:r>
              <a:rPr lang="en-US" sz="3600" dirty="0" smtClean="0">
                <a:solidFill>
                  <a:schemeClr val="bg1"/>
                </a:solidFill>
              </a:rPr>
              <a:t> our environment?</a:t>
            </a:r>
          </a:p>
          <a:p>
            <a:pPr marL="342900" indent="-342900">
              <a:buAutoNum type="arabicPeriod"/>
            </a:pPr>
            <a:r>
              <a:rPr lang="en-US" sz="3600" dirty="0" smtClean="0">
                <a:solidFill>
                  <a:schemeClr val="bg1"/>
                </a:solidFill>
              </a:rPr>
              <a:t>People should stop </a:t>
            </a:r>
            <a:r>
              <a:rPr lang="en-US" sz="3600" dirty="0"/>
              <a:t>wasting</a:t>
            </a:r>
            <a:r>
              <a:rPr lang="en-US" sz="3600" dirty="0" smtClean="0">
                <a:solidFill>
                  <a:schemeClr val="bg1"/>
                </a:solidFill>
              </a:rPr>
              <a:t> natural resources.</a:t>
            </a:r>
          </a:p>
          <a:p>
            <a:pPr marL="342900" indent="-342900">
              <a:buAutoNum type="arabicPeriod"/>
            </a:pPr>
            <a:r>
              <a:rPr lang="en-US" sz="3600" dirty="0" smtClean="0">
                <a:solidFill>
                  <a:schemeClr val="bg1"/>
                </a:solidFill>
              </a:rPr>
              <a:t>Deforestation doesn’t give chances to wildlife species to ___________________.</a:t>
            </a:r>
          </a:p>
          <a:p>
            <a:pPr marL="342900" indent="-342900">
              <a:buAutoNum type="arabicPeriod"/>
            </a:pPr>
            <a:r>
              <a:rPr lang="en-US" sz="3600" dirty="0" smtClean="0">
                <a:solidFill>
                  <a:schemeClr val="bg1"/>
                </a:solidFill>
              </a:rPr>
              <a:t>The Tasmanian tiger became ___________________ in 1936.</a:t>
            </a:r>
            <a:endParaRPr lang="ru-RU" sz="3600" dirty="0">
              <a:solidFill>
                <a:schemeClr val="bg1"/>
              </a:solidFill>
            </a:endParaRPr>
          </a:p>
        </p:txBody>
      </p:sp>
    </p:spTree>
    <p:extLst>
      <p:ext uri="{BB962C8B-B14F-4D97-AF65-F5344CB8AC3E}">
        <p14:creationId xmlns:p14="http://schemas.microsoft.com/office/powerpoint/2010/main" val="32085097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527" y="352963"/>
            <a:ext cx="10487166" cy="584775"/>
          </a:xfrm>
          <a:prstGeom prst="rect">
            <a:avLst/>
          </a:prstGeom>
          <a:noFill/>
        </p:spPr>
        <p:txBody>
          <a:bodyPr wrap="none" rtlCol="0">
            <a:spAutoFit/>
          </a:bodyPr>
          <a:lstStyle/>
          <a:p>
            <a:r>
              <a:rPr lang="en-US" sz="3200" dirty="0" smtClean="0">
                <a:solidFill>
                  <a:schemeClr val="bg1"/>
                </a:solidFill>
              </a:rPr>
              <a:t>Complete the sentences with the words from the chart.</a:t>
            </a:r>
            <a:endParaRPr lang="ru-RU" sz="3200" dirty="0">
              <a:solidFill>
                <a:schemeClr val="bg1"/>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841525307"/>
              </p:ext>
            </p:extLst>
          </p:nvPr>
        </p:nvGraphicFramePr>
        <p:xfrm>
          <a:off x="341745" y="1038321"/>
          <a:ext cx="10187710" cy="914400"/>
        </p:xfrm>
        <a:graphic>
          <a:graphicData uri="http://schemas.openxmlformats.org/drawingml/2006/table">
            <a:tbl>
              <a:tblPr firstRow="1" bandRow="1">
                <a:tableStyleId>{5940675A-B579-460E-94D1-54222C63F5DA}</a:tableStyleId>
              </a:tblPr>
              <a:tblGrid>
                <a:gridCol w="2037542"/>
                <a:gridCol w="2037542"/>
                <a:gridCol w="2037542"/>
                <a:gridCol w="2037542"/>
                <a:gridCol w="2037542"/>
              </a:tblGrid>
              <a:tr h="370840">
                <a:tc>
                  <a:txBody>
                    <a:bodyPr/>
                    <a:lstStyle/>
                    <a:p>
                      <a:pPr algn="ctr"/>
                      <a:endParaRPr lang="ru-RU" sz="2400" dirty="0"/>
                    </a:p>
                  </a:txBody>
                  <a:tcPr/>
                </a:tc>
                <a:tc>
                  <a:txBody>
                    <a:bodyPr/>
                    <a:lstStyle/>
                    <a:p>
                      <a:pPr algn="ctr"/>
                      <a:r>
                        <a:rPr lang="en-US" sz="2400" dirty="0" smtClean="0"/>
                        <a:t>endangered</a:t>
                      </a:r>
                      <a:endParaRPr lang="ru-RU" sz="2400" dirty="0"/>
                    </a:p>
                  </a:txBody>
                  <a:tcPr/>
                </a:tc>
                <a:tc>
                  <a:txBody>
                    <a:bodyPr/>
                    <a:lstStyle/>
                    <a:p>
                      <a:pPr algn="ctr"/>
                      <a:r>
                        <a:rPr lang="en-US" sz="2400" dirty="0" smtClean="0"/>
                        <a:t>reduce</a:t>
                      </a:r>
                      <a:endParaRPr lang="ru-RU" sz="2400" dirty="0"/>
                    </a:p>
                  </a:txBody>
                  <a:tcPr/>
                </a:tc>
                <a:tc>
                  <a:txBody>
                    <a:bodyPr/>
                    <a:lstStyle/>
                    <a:p>
                      <a:pPr algn="ctr"/>
                      <a:r>
                        <a:rPr lang="en-US" sz="2400" dirty="0" smtClean="0"/>
                        <a:t>extinct</a:t>
                      </a:r>
                      <a:endParaRPr lang="ru-RU" sz="2400" dirty="0"/>
                    </a:p>
                  </a:txBody>
                  <a:tcPr/>
                </a:tc>
                <a:tc>
                  <a:txBody>
                    <a:bodyPr/>
                    <a:lstStyle/>
                    <a:p>
                      <a:pPr algn="ctr"/>
                      <a:endParaRPr lang="ru-RU" sz="2400" dirty="0"/>
                    </a:p>
                  </a:txBody>
                  <a:tcPr/>
                </a:tc>
              </a:tr>
              <a:tr h="370840">
                <a:tc>
                  <a:txBody>
                    <a:bodyPr/>
                    <a:lstStyle/>
                    <a:p>
                      <a:pPr algn="ctr"/>
                      <a:r>
                        <a:rPr lang="en-US" sz="2400" dirty="0" smtClean="0"/>
                        <a:t>rainforests</a:t>
                      </a:r>
                      <a:endParaRPr lang="ru-RU" sz="2400" dirty="0"/>
                    </a:p>
                  </a:txBody>
                  <a:tcPr/>
                </a:tc>
                <a:tc>
                  <a:txBody>
                    <a:bodyPr/>
                    <a:lstStyle/>
                    <a:p>
                      <a:pPr algn="ctr"/>
                      <a:endParaRPr lang="ru-RU" sz="2400" dirty="0"/>
                    </a:p>
                  </a:txBody>
                  <a:tcPr/>
                </a:tc>
                <a:tc>
                  <a:txBody>
                    <a:bodyPr/>
                    <a:lstStyle/>
                    <a:p>
                      <a:pPr algn="ctr"/>
                      <a:endParaRPr lang="ru-RU" sz="2400" dirty="0"/>
                    </a:p>
                  </a:txBody>
                  <a:tcPr/>
                </a:tc>
                <a:tc>
                  <a:txBody>
                    <a:bodyPr/>
                    <a:lstStyle/>
                    <a:p>
                      <a:pPr algn="ctr"/>
                      <a:r>
                        <a:rPr lang="en-US" sz="2400" dirty="0" smtClean="0"/>
                        <a:t>habitat</a:t>
                      </a:r>
                      <a:endParaRPr lang="ru-RU" sz="2400" dirty="0"/>
                    </a:p>
                  </a:txBody>
                  <a:tcPr/>
                </a:tc>
                <a:tc>
                  <a:txBody>
                    <a:bodyPr/>
                    <a:lstStyle/>
                    <a:p>
                      <a:pPr algn="ctr"/>
                      <a:r>
                        <a:rPr lang="en-US" sz="2400" dirty="0" smtClean="0"/>
                        <a:t>advertised</a:t>
                      </a:r>
                      <a:endParaRPr lang="ru-RU" sz="2400" dirty="0"/>
                    </a:p>
                  </a:txBody>
                  <a:tcPr/>
                </a:tc>
              </a:tr>
            </a:tbl>
          </a:graphicData>
        </a:graphic>
      </p:graphicFrame>
      <p:sp>
        <p:nvSpPr>
          <p:cNvPr id="4" name="TextBox 3"/>
          <p:cNvSpPr txBox="1"/>
          <p:nvPr/>
        </p:nvSpPr>
        <p:spPr>
          <a:xfrm>
            <a:off x="387926" y="2136899"/>
            <a:ext cx="11600873" cy="3970318"/>
          </a:xfrm>
          <a:prstGeom prst="rect">
            <a:avLst/>
          </a:prstGeom>
          <a:noFill/>
        </p:spPr>
        <p:txBody>
          <a:bodyPr wrap="square" rtlCol="0">
            <a:spAutoFit/>
          </a:bodyPr>
          <a:lstStyle/>
          <a:p>
            <a:pPr marL="342900" indent="-342900">
              <a:buAutoNum type="arabicPeriod"/>
            </a:pPr>
            <a:r>
              <a:rPr lang="en-US" sz="3600" dirty="0" smtClean="0">
                <a:solidFill>
                  <a:schemeClr val="bg1"/>
                </a:solidFill>
              </a:rPr>
              <a:t>He </a:t>
            </a:r>
            <a:r>
              <a:rPr lang="en-US" sz="3600" dirty="0"/>
              <a:t>consumes</a:t>
            </a:r>
            <a:r>
              <a:rPr lang="en-US" sz="3600" dirty="0" smtClean="0">
                <a:solidFill>
                  <a:schemeClr val="bg1"/>
                </a:solidFill>
              </a:rPr>
              <a:t> too much sugar.</a:t>
            </a:r>
          </a:p>
          <a:p>
            <a:pPr marL="342900" indent="-342900">
              <a:buAutoNum type="arabicPeriod"/>
            </a:pPr>
            <a:r>
              <a:rPr lang="en-US" sz="3600" dirty="0" smtClean="0">
                <a:solidFill>
                  <a:schemeClr val="bg1"/>
                </a:solidFill>
              </a:rPr>
              <a:t>How can we </a:t>
            </a:r>
            <a:r>
              <a:rPr lang="en-US" sz="3600" dirty="0"/>
              <a:t>protect</a:t>
            </a:r>
            <a:r>
              <a:rPr lang="en-US" sz="3600" dirty="0" smtClean="0">
                <a:solidFill>
                  <a:schemeClr val="bg1"/>
                </a:solidFill>
              </a:rPr>
              <a:t> our environment?</a:t>
            </a:r>
          </a:p>
          <a:p>
            <a:pPr marL="342900" indent="-342900">
              <a:buAutoNum type="arabicPeriod"/>
            </a:pPr>
            <a:r>
              <a:rPr lang="en-US" sz="3600" dirty="0" smtClean="0">
                <a:solidFill>
                  <a:schemeClr val="bg1"/>
                </a:solidFill>
              </a:rPr>
              <a:t>People should stop </a:t>
            </a:r>
            <a:r>
              <a:rPr lang="en-US" sz="3600" dirty="0"/>
              <a:t>wasting</a:t>
            </a:r>
            <a:r>
              <a:rPr lang="en-US" sz="3600" dirty="0" smtClean="0">
                <a:solidFill>
                  <a:schemeClr val="bg1"/>
                </a:solidFill>
              </a:rPr>
              <a:t> natural resources.</a:t>
            </a:r>
          </a:p>
          <a:p>
            <a:pPr marL="342900" indent="-342900">
              <a:buAutoNum type="arabicPeriod"/>
            </a:pPr>
            <a:r>
              <a:rPr lang="en-US" sz="3600" dirty="0" smtClean="0">
                <a:solidFill>
                  <a:schemeClr val="bg1"/>
                </a:solidFill>
              </a:rPr>
              <a:t>Deforestation doesn’t give chances to wildlife species to </a:t>
            </a:r>
            <a:r>
              <a:rPr lang="en-US" sz="3600" dirty="0"/>
              <a:t>survive</a:t>
            </a:r>
            <a:r>
              <a:rPr lang="en-US" sz="3600" dirty="0" smtClean="0">
                <a:solidFill>
                  <a:schemeClr val="bg1"/>
                </a:solidFill>
              </a:rPr>
              <a:t>.</a:t>
            </a:r>
          </a:p>
          <a:p>
            <a:pPr marL="342900" indent="-342900">
              <a:buAutoNum type="arabicPeriod"/>
            </a:pPr>
            <a:r>
              <a:rPr lang="en-US" sz="3600" dirty="0" smtClean="0">
                <a:solidFill>
                  <a:schemeClr val="bg1"/>
                </a:solidFill>
              </a:rPr>
              <a:t>The Tasmanian tiger became ___________________ in 1936.</a:t>
            </a:r>
            <a:endParaRPr lang="ru-RU" sz="3600" dirty="0">
              <a:solidFill>
                <a:schemeClr val="bg1"/>
              </a:solidFill>
            </a:endParaRPr>
          </a:p>
        </p:txBody>
      </p:sp>
    </p:spTree>
    <p:extLst>
      <p:ext uri="{BB962C8B-B14F-4D97-AF65-F5344CB8AC3E}">
        <p14:creationId xmlns:p14="http://schemas.microsoft.com/office/powerpoint/2010/main" val="15772349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527" y="352963"/>
            <a:ext cx="10487166" cy="584775"/>
          </a:xfrm>
          <a:prstGeom prst="rect">
            <a:avLst/>
          </a:prstGeom>
          <a:noFill/>
        </p:spPr>
        <p:txBody>
          <a:bodyPr wrap="none" rtlCol="0">
            <a:spAutoFit/>
          </a:bodyPr>
          <a:lstStyle/>
          <a:p>
            <a:r>
              <a:rPr lang="en-US" sz="3200" dirty="0" smtClean="0">
                <a:solidFill>
                  <a:schemeClr val="bg1"/>
                </a:solidFill>
              </a:rPr>
              <a:t>Complete the sentences with the words from the chart.</a:t>
            </a:r>
            <a:endParaRPr lang="ru-RU" sz="3200" dirty="0">
              <a:solidFill>
                <a:schemeClr val="bg1"/>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396982903"/>
              </p:ext>
            </p:extLst>
          </p:nvPr>
        </p:nvGraphicFramePr>
        <p:xfrm>
          <a:off x="341745" y="1038321"/>
          <a:ext cx="10187710" cy="914400"/>
        </p:xfrm>
        <a:graphic>
          <a:graphicData uri="http://schemas.openxmlformats.org/drawingml/2006/table">
            <a:tbl>
              <a:tblPr firstRow="1" bandRow="1">
                <a:tableStyleId>{5940675A-B579-460E-94D1-54222C63F5DA}</a:tableStyleId>
              </a:tblPr>
              <a:tblGrid>
                <a:gridCol w="2037542"/>
                <a:gridCol w="2037542"/>
                <a:gridCol w="2037542"/>
                <a:gridCol w="2037542"/>
                <a:gridCol w="2037542"/>
              </a:tblGrid>
              <a:tr h="370840">
                <a:tc>
                  <a:txBody>
                    <a:bodyPr/>
                    <a:lstStyle/>
                    <a:p>
                      <a:pPr algn="ctr"/>
                      <a:endParaRPr lang="ru-RU" sz="2400" dirty="0"/>
                    </a:p>
                  </a:txBody>
                  <a:tcPr/>
                </a:tc>
                <a:tc>
                  <a:txBody>
                    <a:bodyPr/>
                    <a:lstStyle/>
                    <a:p>
                      <a:pPr algn="ctr"/>
                      <a:r>
                        <a:rPr lang="en-US" sz="2400" dirty="0" smtClean="0"/>
                        <a:t>endangered</a:t>
                      </a:r>
                      <a:endParaRPr lang="ru-RU" sz="2400" dirty="0"/>
                    </a:p>
                  </a:txBody>
                  <a:tcPr/>
                </a:tc>
                <a:tc>
                  <a:txBody>
                    <a:bodyPr/>
                    <a:lstStyle/>
                    <a:p>
                      <a:pPr algn="ctr"/>
                      <a:r>
                        <a:rPr lang="en-US" sz="2400" dirty="0" smtClean="0"/>
                        <a:t>reduce</a:t>
                      </a:r>
                      <a:endParaRPr lang="ru-RU" sz="2400" dirty="0"/>
                    </a:p>
                  </a:txBody>
                  <a:tcPr/>
                </a:tc>
                <a:tc>
                  <a:txBody>
                    <a:bodyPr/>
                    <a:lstStyle/>
                    <a:p>
                      <a:pPr algn="ctr"/>
                      <a:endParaRPr lang="ru-RU" sz="2400" dirty="0"/>
                    </a:p>
                  </a:txBody>
                  <a:tcPr/>
                </a:tc>
                <a:tc>
                  <a:txBody>
                    <a:bodyPr/>
                    <a:lstStyle/>
                    <a:p>
                      <a:pPr algn="ctr"/>
                      <a:endParaRPr lang="ru-RU" sz="2400" dirty="0"/>
                    </a:p>
                  </a:txBody>
                  <a:tcPr/>
                </a:tc>
              </a:tr>
              <a:tr h="370840">
                <a:tc>
                  <a:txBody>
                    <a:bodyPr/>
                    <a:lstStyle/>
                    <a:p>
                      <a:pPr algn="ctr"/>
                      <a:r>
                        <a:rPr lang="en-US" sz="2400" dirty="0" smtClean="0"/>
                        <a:t>rainforests</a:t>
                      </a:r>
                      <a:endParaRPr lang="ru-RU" sz="2400" dirty="0"/>
                    </a:p>
                  </a:txBody>
                  <a:tcPr/>
                </a:tc>
                <a:tc>
                  <a:txBody>
                    <a:bodyPr/>
                    <a:lstStyle/>
                    <a:p>
                      <a:pPr algn="ctr"/>
                      <a:endParaRPr lang="ru-RU" sz="2400" dirty="0"/>
                    </a:p>
                  </a:txBody>
                  <a:tcPr/>
                </a:tc>
                <a:tc>
                  <a:txBody>
                    <a:bodyPr/>
                    <a:lstStyle/>
                    <a:p>
                      <a:pPr algn="ctr"/>
                      <a:endParaRPr lang="ru-RU" sz="2400" dirty="0"/>
                    </a:p>
                  </a:txBody>
                  <a:tcPr/>
                </a:tc>
                <a:tc>
                  <a:txBody>
                    <a:bodyPr/>
                    <a:lstStyle/>
                    <a:p>
                      <a:pPr algn="ctr"/>
                      <a:r>
                        <a:rPr lang="en-US" sz="2400" dirty="0" smtClean="0"/>
                        <a:t>habitat</a:t>
                      </a:r>
                      <a:endParaRPr lang="ru-RU" sz="2400" dirty="0"/>
                    </a:p>
                  </a:txBody>
                  <a:tcPr/>
                </a:tc>
                <a:tc>
                  <a:txBody>
                    <a:bodyPr/>
                    <a:lstStyle/>
                    <a:p>
                      <a:pPr algn="ctr"/>
                      <a:r>
                        <a:rPr lang="en-US" sz="2400" dirty="0" smtClean="0"/>
                        <a:t>advertised</a:t>
                      </a:r>
                      <a:endParaRPr lang="ru-RU" sz="2400" dirty="0"/>
                    </a:p>
                  </a:txBody>
                  <a:tcPr/>
                </a:tc>
              </a:tr>
            </a:tbl>
          </a:graphicData>
        </a:graphic>
      </p:graphicFrame>
      <p:sp>
        <p:nvSpPr>
          <p:cNvPr id="4" name="TextBox 3"/>
          <p:cNvSpPr txBox="1"/>
          <p:nvPr/>
        </p:nvSpPr>
        <p:spPr>
          <a:xfrm>
            <a:off x="387926" y="2136899"/>
            <a:ext cx="11600873" cy="3416320"/>
          </a:xfrm>
          <a:prstGeom prst="rect">
            <a:avLst/>
          </a:prstGeom>
          <a:noFill/>
        </p:spPr>
        <p:txBody>
          <a:bodyPr wrap="square" rtlCol="0">
            <a:spAutoFit/>
          </a:bodyPr>
          <a:lstStyle/>
          <a:p>
            <a:pPr marL="342900" indent="-342900">
              <a:buAutoNum type="arabicPeriod"/>
            </a:pPr>
            <a:r>
              <a:rPr lang="en-US" sz="3600" dirty="0" smtClean="0">
                <a:solidFill>
                  <a:schemeClr val="bg1"/>
                </a:solidFill>
              </a:rPr>
              <a:t>He </a:t>
            </a:r>
            <a:r>
              <a:rPr lang="en-US" sz="3600" dirty="0"/>
              <a:t>consumes</a:t>
            </a:r>
            <a:r>
              <a:rPr lang="en-US" sz="3600" dirty="0" smtClean="0">
                <a:solidFill>
                  <a:schemeClr val="bg1"/>
                </a:solidFill>
              </a:rPr>
              <a:t> too much sugar.</a:t>
            </a:r>
          </a:p>
          <a:p>
            <a:pPr marL="342900" indent="-342900">
              <a:buAutoNum type="arabicPeriod"/>
            </a:pPr>
            <a:r>
              <a:rPr lang="en-US" sz="3600" dirty="0" smtClean="0">
                <a:solidFill>
                  <a:schemeClr val="bg1"/>
                </a:solidFill>
              </a:rPr>
              <a:t>How can we </a:t>
            </a:r>
            <a:r>
              <a:rPr lang="en-US" sz="3600" dirty="0"/>
              <a:t>protect</a:t>
            </a:r>
            <a:r>
              <a:rPr lang="en-US" sz="3600" dirty="0" smtClean="0">
                <a:solidFill>
                  <a:schemeClr val="bg1"/>
                </a:solidFill>
              </a:rPr>
              <a:t> our environment?</a:t>
            </a:r>
          </a:p>
          <a:p>
            <a:pPr marL="342900" indent="-342900">
              <a:buAutoNum type="arabicPeriod"/>
            </a:pPr>
            <a:r>
              <a:rPr lang="en-US" sz="3600" dirty="0" smtClean="0">
                <a:solidFill>
                  <a:schemeClr val="bg1"/>
                </a:solidFill>
              </a:rPr>
              <a:t>People should stop </a:t>
            </a:r>
            <a:r>
              <a:rPr lang="en-US" sz="3600" dirty="0"/>
              <a:t>wasting</a:t>
            </a:r>
            <a:r>
              <a:rPr lang="en-US" sz="3600" dirty="0" smtClean="0">
                <a:solidFill>
                  <a:schemeClr val="bg1"/>
                </a:solidFill>
              </a:rPr>
              <a:t> natural resources.</a:t>
            </a:r>
          </a:p>
          <a:p>
            <a:pPr marL="342900" indent="-342900">
              <a:buAutoNum type="arabicPeriod"/>
            </a:pPr>
            <a:r>
              <a:rPr lang="en-US" sz="3600" dirty="0" smtClean="0">
                <a:solidFill>
                  <a:schemeClr val="bg1"/>
                </a:solidFill>
              </a:rPr>
              <a:t>Deforestation doesn’t give chances to wildlife species to </a:t>
            </a:r>
            <a:r>
              <a:rPr lang="en-US" sz="3600" dirty="0"/>
              <a:t>survive</a:t>
            </a:r>
            <a:r>
              <a:rPr lang="en-US" sz="3600" dirty="0" smtClean="0">
                <a:solidFill>
                  <a:schemeClr val="bg1"/>
                </a:solidFill>
              </a:rPr>
              <a:t>.</a:t>
            </a:r>
          </a:p>
          <a:p>
            <a:pPr marL="342900" indent="-342900">
              <a:buFontTx/>
              <a:buAutoNum type="arabicPeriod"/>
            </a:pPr>
            <a:r>
              <a:rPr lang="en-US" sz="3600" dirty="0" smtClean="0">
                <a:solidFill>
                  <a:schemeClr val="bg1"/>
                </a:solidFill>
              </a:rPr>
              <a:t>The Tasmanian tiger became </a:t>
            </a:r>
            <a:r>
              <a:rPr lang="en-US" sz="3600" dirty="0" smtClean="0"/>
              <a:t>extinct</a:t>
            </a:r>
            <a:r>
              <a:rPr lang="en-US" sz="3600" dirty="0" smtClean="0">
                <a:solidFill>
                  <a:schemeClr val="bg1"/>
                </a:solidFill>
              </a:rPr>
              <a:t> in 1936.</a:t>
            </a:r>
            <a:endParaRPr lang="ru-RU" sz="3600" dirty="0">
              <a:solidFill>
                <a:schemeClr val="bg1"/>
              </a:solidFill>
            </a:endParaRPr>
          </a:p>
        </p:txBody>
      </p:sp>
    </p:spTree>
    <p:extLst>
      <p:ext uri="{BB962C8B-B14F-4D97-AF65-F5344CB8AC3E}">
        <p14:creationId xmlns:p14="http://schemas.microsoft.com/office/powerpoint/2010/main" val="6872904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527" y="352963"/>
            <a:ext cx="10487166" cy="584775"/>
          </a:xfrm>
          <a:prstGeom prst="rect">
            <a:avLst/>
          </a:prstGeom>
          <a:noFill/>
        </p:spPr>
        <p:txBody>
          <a:bodyPr wrap="none" rtlCol="0">
            <a:spAutoFit/>
          </a:bodyPr>
          <a:lstStyle/>
          <a:p>
            <a:r>
              <a:rPr lang="en-US" sz="3200" dirty="0" smtClean="0">
                <a:solidFill>
                  <a:schemeClr val="bg1"/>
                </a:solidFill>
              </a:rPr>
              <a:t>Complete the sentences with the words from the chart.</a:t>
            </a:r>
            <a:endParaRPr lang="ru-RU" sz="3200" dirty="0">
              <a:solidFill>
                <a:schemeClr val="bg1"/>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539214082"/>
              </p:ext>
            </p:extLst>
          </p:nvPr>
        </p:nvGraphicFramePr>
        <p:xfrm>
          <a:off x="341745" y="1038321"/>
          <a:ext cx="10187710" cy="914400"/>
        </p:xfrm>
        <a:graphic>
          <a:graphicData uri="http://schemas.openxmlformats.org/drawingml/2006/table">
            <a:tbl>
              <a:tblPr firstRow="1" bandRow="1">
                <a:tableStyleId>{5940675A-B579-460E-94D1-54222C63F5DA}</a:tableStyleId>
              </a:tblPr>
              <a:tblGrid>
                <a:gridCol w="2037542"/>
                <a:gridCol w="2037542"/>
                <a:gridCol w="2037542"/>
                <a:gridCol w="2037542"/>
                <a:gridCol w="2037542"/>
              </a:tblGrid>
              <a:tr h="370840">
                <a:tc>
                  <a:txBody>
                    <a:bodyPr/>
                    <a:lstStyle/>
                    <a:p>
                      <a:pPr algn="ctr"/>
                      <a:endParaRPr lang="ru-RU" sz="2400" dirty="0"/>
                    </a:p>
                  </a:txBody>
                  <a:tcPr/>
                </a:tc>
                <a:tc>
                  <a:txBody>
                    <a:bodyPr/>
                    <a:lstStyle/>
                    <a:p>
                      <a:pPr algn="ctr"/>
                      <a:r>
                        <a:rPr lang="en-US" sz="2400" dirty="0" smtClean="0"/>
                        <a:t>endangered</a:t>
                      </a:r>
                      <a:endParaRPr lang="ru-RU" sz="2400" dirty="0"/>
                    </a:p>
                  </a:txBody>
                  <a:tcPr/>
                </a:tc>
                <a:tc>
                  <a:txBody>
                    <a:bodyPr/>
                    <a:lstStyle/>
                    <a:p>
                      <a:pPr algn="ctr"/>
                      <a:r>
                        <a:rPr lang="en-US" sz="2400" dirty="0" smtClean="0"/>
                        <a:t>reduce</a:t>
                      </a:r>
                      <a:endParaRPr lang="ru-RU" sz="2400" dirty="0"/>
                    </a:p>
                  </a:txBody>
                  <a:tcPr/>
                </a:tc>
                <a:tc>
                  <a:txBody>
                    <a:bodyPr/>
                    <a:lstStyle/>
                    <a:p>
                      <a:pPr algn="ctr"/>
                      <a:endParaRPr lang="ru-RU" sz="2400" dirty="0"/>
                    </a:p>
                  </a:txBody>
                  <a:tcPr/>
                </a:tc>
                <a:tc>
                  <a:txBody>
                    <a:bodyPr/>
                    <a:lstStyle/>
                    <a:p>
                      <a:pPr algn="ctr"/>
                      <a:endParaRPr lang="ru-RU" sz="2400" dirty="0"/>
                    </a:p>
                  </a:txBody>
                  <a:tcPr/>
                </a:tc>
              </a:tr>
              <a:tr h="370840">
                <a:tc>
                  <a:txBody>
                    <a:bodyPr/>
                    <a:lstStyle/>
                    <a:p>
                      <a:pPr algn="ctr"/>
                      <a:r>
                        <a:rPr lang="en-US" sz="2400" dirty="0" smtClean="0"/>
                        <a:t>rainforests</a:t>
                      </a:r>
                      <a:endParaRPr lang="ru-RU" sz="2400" dirty="0"/>
                    </a:p>
                  </a:txBody>
                  <a:tcPr/>
                </a:tc>
                <a:tc>
                  <a:txBody>
                    <a:bodyPr/>
                    <a:lstStyle/>
                    <a:p>
                      <a:pPr algn="ctr"/>
                      <a:endParaRPr lang="ru-RU" sz="2400" dirty="0"/>
                    </a:p>
                  </a:txBody>
                  <a:tcPr/>
                </a:tc>
                <a:tc>
                  <a:txBody>
                    <a:bodyPr/>
                    <a:lstStyle/>
                    <a:p>
                      <a:pPr algn="ctr"/>
                      <a:endParaRPr lang="ru-RU" sz="2400" dirty="0"/>
                    </a:p>
                  </a:txBody>
                  <a:tcPr/>
                </a:tc>
                <a:tc>
                  <a:txBody>
                    <a:bodyPr/>
                    <a:lstStyle/>
                    <a:p>
                      <a:pPr algn="ctr"/>
                      <a:r>
                        <a:rPr lang="en-US" sz="2400" dirty="0" smtClean="0"/>
                        <a:t>habitat</a:t>
                      </a:r>
                      <a:endParaRPr lang="ru-RU" sz="2400" dirty="0"/>
                    </a:p>
                  </a:txBody>
                  <a:tcPr/>
                </a:tc>
                <a:tc>
                  <a:txBody>
                    <a:bodyPr/>
                    <a:lstStyle/>
                    <a:p>
                      <a:pPr algn="ctr"/>
                      <a:r>
                        <a:rPr lang="en-US" sz="2400" dirty="0" smtClean="0"/>
                        <a:t>advertised</a:t>
                      </a:r>
                      <a:endParaRPr lang="ru-RU" sz="2400" dirty="0"/>
                    </a:p>
                  </a:txBody>
                  <a:tcPr/>
                </a:tc>
              </a:tr>
            </a:tbl>
          </a:graphicData>
        </a:graphic>
      </p:graphicFrame>
      <p:sp>
        <p:nvSpPr>
          <p:cNvPr id="4" name="TextBox 3"/>
          <p:cNvSpPr txBox="1"/>
          <p:nvPr/>
        </p:nvSpPr>
        <p:spPr>
          <a:xfrm>
            <a:off x="387926" y="2026062"/>
            <a:ext cx="11600873" cy="4939814"/>
          </a:xfrm>
          <a:prstGeom prst="rect">
            <a:avLst/>
          </a:prstGeom>
          <a:noFill/>
        </p:spPr>
        <p:txBody>
          <a:bodyPr wrap="square" rtlCol="0">
            <a:spAutoFit/>
          </a:bodyPr>
          <a:lstStyle/>
          <a:p>
            <a:r>
              <a:rPr lang="en-US" sz="3500" dirty="0" smtClean="0">
                <a:solidFill>
                  <a:schemeClr val="bg1"/>
                </a:solidFill>
              </a:rPr>
              <a:t>6. Many wild animals are ___________________ because of pollution.</a:t>
            </a:r>
          </a:p>
          <a:p>
            <a:r>
              <a:rPr lang="en-US" sz="3500" dirty="0" smtClean="0">
                <a:solidFill>
                  <a:schemeClr val="bg1"/>
                </a:solidFill>
              </a:rPr>
              <a:t>7. The concert was ___________________ all over the city.</a:t>
            </a:r>
          </a:p>
          <a:p>
            <a:r>
              <a:rPr lang="en-US" sz="3500" dirty="0" smtClean="0">
                <a:solidFill>
                  <a:schemeClr val="bg1"/>
                </a:solidFill>
              </a:rPr>
              <a:t>8. ___________________ are important environmental areas and many people want them to be protected.</a:t>
            </a:r>
          </a:p>
          <a:p>
            <a:r>
              <a:rPr lang="en-US" sz="3500" dirty="0" smtClean="0">
                <a:solidFill>
                  <a:schemeClr val="bg1"/>
                </a:solidFill>
              </a:rPr>
              <a:t>9. Pollution endangers wildlife ___________________.</a:t>
            </a:r>
          </a:p>
          <a:p>
            <a:r>
              <a:rPr lang="en-US" sz="3500" dirty="0" smtClean="0">
                <a:solidFill>
                  <a:schemeClr val="bg1"/>
                </a:solidFill>
              </a:rPr>
              <a:t>10. I want to ___________________ the consumption of meat to the minimum.</a:t>
            </a:r>
            <a:endParaRPr lang="ru-RU" sz="3500" dirty="0">
              <a:solidFill>
                <a:schemeClr val="bg1"/>
              </a:solidFill>
            </a:endParaRPr>
          </a:p>
        </p:txBody>
      </p:sp>
    </p:spTree>
    <p:extLst>
      <p:ext uri="{BB962C8B-B14F-4D97-AF65-F5344CB8AC3E}">
        <p14:creationId xmlns:p14="http://schemas.microsoft.com/office/powerpoint/2010/main" val="13722238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527" y="352963"/>
            <a:ext cx="10487166" cy="584775"/>
          </a:xfrm>
          <a:prstGeom prst="rect">
            <a:avLst/>
          </a:prstGeom>
          <a:noFill/>
        </p:spPr>
        <p:txBody>
          <a:bodyPr wrap="none" rtlCol="0">
            <a:spAutoFit/>
          </a:bodyPr>
          <a:lstStyle/>
          <a:p>
            <a:r>
              <a:rPr lang="en-US" sz="3200" dirty="0" smtClean="0">
                <a:solidFill>
                  <a:schemeClr val="bg1"/>
                </a:solidFill>
              </a:rPr>
              <a:t>Complete the sentences with the words from the chart.</a:t>
            </a:r>
            <a:endParaRPr lang="ru-RU" sz="3200" dirty="0">
              <a:solidFill>
                <a:schemeClr val="bg1"/>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401048239"/>
              </p:ext>
            </p:extLst>
          </p:nvPr>
        </p:nvGraphicFramePr>
        <p:xfrm>
          <a:off x="341745" y="1038321"/>
          <a:ext cx="10187710" cy="914400"/>
        </p:xfrm>
        <a:graphic>
          <a:graphicData uri="http://schemas.openxmlformats.org/drawingml/2006/table">
            <a:tbl>
              <a:tblPr firstRow="1" bandRow="1">
                <a:tableStyleId>{5940675A-B579-460E-94D1-54222C63F5DA}</a:tableStyleId>
              </a:tblPr>
              <a:tblGrid>
                <a:gridCol w="2037542"/>
                <a:gridCol w="2037542"/>
                <a:gridCol w="2037542"/>
                <a:gridCol w="2037542"/>
                <a:gridCol w="2037542"/>
              </a:tblGrid>
              <a:tr h="370840">
                <a:tc>
                  <a:txBody>
                    <a:bodyPr/>
                    <a:lstStyle/>
                    <a:p>
                      <a:pPr algn="ctr"/>
                      <a:endParaRPr lang="ru-RU" sz="2400" dirty="0"/>
                    </a:p>
                  </a:txBody>
                  <a:tcPr/>
                </a:tc>
                <a:tc>
                  <a:txBody>
                    <a:bodyPr/>
                    <a:lstStyle/>
                    <a:p>
                      <a:pPr algn="ctr"/>
                      <a:endParaRPr lang="ru-RU" sz="2400" dirty="0"/>
                    </a:p>
                  </a:txBody>
                  <a:tcPr/>
                </a:tc>
                <a:tc>
                  <a:txBody>
                    <a:bodyPr/>
                    <a:lstStyle/>
                    <a:p>
                      <a:pPr algn="ctr"/>
                      <a:r>
                        <a:rPr lang="en-US" sz="2400" dirty="0" smtClean="0"/>
                        <a:t>reduce</a:t>
                      </a:r>
                      <a:endParaRPr lang="ru-RU" sz="2400" dirty="0"/>
                    </a:p>
                  </a:txBody>
                  <a:tcPr/>
                </a:tc>
                <a:tc>
                  <a:txBody>
                    <a:bodyPr/>
                    <a:lstStyle/>
                    <a:p>
                      <a:pPr algn="ctr"/>
                      <a:endParaRPr lang="ru-RU" sz="2400" dirty="0"/>
                    </a:p>
                  </a:txBody>
                  <a:tcPr/>
                </a:tc>
                <a:tc>
                  <a:txBody>
                    <a:bodyPr/>
                    <a:lstStyle/>
                    <a:p>
                      <a:pPr algn="ctr"/>
                      <a:endParaRPr lang="ru-RU" sz="2400" dirty="0"/>
                    </a:p>
                  </a:txBody>
                  <a:tcPr/>
                </a:tc>
              </a:tr>
              <a:tr h="370840">
                <a:tc>
                  <a:txBody>
                    <a:bodyPr/>
                    <a:lstStyle/>
                    <a:p>
                      <a:pPr algn="ctr"/>
                      <a:r>
                        <a:rPr lang="en-US" sz="2400" dirty="0" smtClean="0"/>
                        <a:t>rainforests</a:t>
                      </a:r>
                      <a:endParaRPr lang="ru-RU" sz="2400" dirty="0"/>
                    </a:p>
                  </a:txBody>
                  <a:tcPr/>
                </a:tc>
                <a:tc>
                  <a:txBody>
                    <a:bodyPr/>
                    <a:lstStyle/>
                    <a:p>
                      <a:pPr algn="ctr"/>
                      <a:endParaRPr lang="ru-RU" sz="2400" dirty="0"/>
                    </a:p>
                  </a:txBody>
                  <a:tcPr/>
                </a:tc>
                <a:tc>
                  <a:txBody>
                    <a:bodyPr/>
                    <a:lstStyle/>
                    <a:p>
                      <a:pPr algn="ctr"/>
                      <a:endParaRPr lang="ru-RU" sz="2400" dirty="0"/>
                    </a:p>
                  </a:txBody>
                  <a:tcPr/>
                </a:tc>
                <a:tc>
                  <a:txBody>
                    <a:bodyPr/>
                    <a:lstStyle/>
                    <a:p>
                      <a:pPr algn="ctr"/>
                      <a:r>
                        <a:rPr lang="en-US" sz="2400" dirty="0" smtClean="0"/>
                        <a:t>habitat</a:t>
                      </a:r>
                      <a:endParaRPr lang="ru-RU" sz="2400" dirty="0"/>
                    </a:p>
                  </a:txBody>
                  <a:tcPr/>
                </a:tc>
                <a:tc>
                  <a:txBody>
                    <a:bodyPr/>
                    <a:lstStyle/>
                    <a:p>
                      <a:pPr algn="ctr"/>
                      <a:r>
                        <a:rPr lang="en-US" sz="2400" dirty="0" smtClean="0"/>
                        <a:t>advertised</a:t>
                      </a:r>
                      <a:endParaRPr lang="ru-RU" sz="2400" dirty="0"/>
                    </a:p>
                  </a:txBody>
                  <a:tcPr/>
                </a:tc>
              </a:tr>
            </a:tbl>
          </a:graphicData>
        </a:graphic>
      </p:graphicFrame>
      <p:sp>
        <p:nvSpPr>
          <p:cNvPr id="4" name="TextBox 3"/>
          <p:cNvSpPr txBox="1"/>
          <p:nvPr/>
        </p:nvSpPr>
        <p:spPr>
          <a:xfrm>
            <a:off x="387926" y="2026062"/>
            <a:ext cx="11600873" cy="4955203"/>
          </a:xfrm>
          <a:prstGeom prst="rect">
            <a:avLst/>
          </a:prstGeom>
          <a:noFill/>
        </p:spPr>
        <p:txBody>
          <a:bodyPr wrap="square" rtlCol="0">
            <a:spAutoFit/>
          </a:bodyPr>
          <a:lstStyle/>
          <a:p>
            <a:r>
              <a:rPr lang="en-US" sz="3500" dirty="0" smtClean="0">
                <a:solidFill>
                  <a:schemeClr val="bg1"/>
                </a:solidFill>
              </a:rPr>
              <a:t>6. Many wild animals are </a:t>
            </a:r>
            <a:r>
              <a:rPr lang="en-US" sz="3600" dirty="0"/>
              <a:t>endangered</a:t>
            </a:r>
            <a:r>
              <a:rPr lang="en-US" sz="3500" dirty="0" smtClean="0">
                <a:solidFill>
                  <a:schemeClr val="bg1"/>
                </a:solidFill>
              </a:rPr>
              <a:t> because of pollution.</a:t>
            </a:r>
          </a:p>
          <a:p>
            <a:r>
              <a:rPr lang="en-US" sz="3500" dirty="0" smtClean="0">
                <a:solidFill>
                  <a:schemeClr val="bg1"/>
                </a:solidFill>
              </a:rPr>
              <a:t>7. The concert was ___________________ all over the city.</a:t>
            </a:r>
          </a:p>
          <a:p>
            <a:r>
              <a:rPr lang="en-US" sz="3500" dirty="0" smtClean="0">
                <a:solidFill>
                  <a:schemeClr val="bg1"/>
                </a:solidFill>
              </a:rPr>
              <a:t>8. ___________________ are important environmental areas and many people want them to be protected.</a:t>
            </a:r>
          </a:p>
          <a:p>
            <a:r>
              <a:rPr lang="en-US" sz="3500" dirty="0" smtClean="0">
                <a:solidFill>
                  <a:schemeClr val="bg1"/>
                </a:solidFill>
              </a:rPr>
              <a:t>9. Pollution endangers wildlife ___________________.</a:t>
            </a:r>
          </a:p>
          <a:p>
            <a:r>
              <a:rPr lang="en-US" sz="3500" dirty="0" smtClean="0">
                <a:solidFill>
                  <a:schemeClr val="bg1"/>
                </a:solidFill>
              </a:rPr>
              <a:t>10. I want to ___________________ the consumption of meat to the minimum.</a:t>
            </a:r>
            <a:endParaRPr lang="ru-RU" sz="3500" dirty="0">
              <a:solidFill>
                <a:schemeClr val="bg1"/>
              </a:solidFill>
            </a:endParaRPr>
          </a:p>
        </p:txBody>
      </p:sp>
    </p:spTree>
    <p:extLst>
      <p:ext uri="{BB962C8B-B14F-4D97-AF65-F5344CB8AC3E}">
        <p14:creationId xmlns:p14="http://schemas.microsoft.com/office/powerpoint/2010/main" val="3680372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527" y="352963"/>
            <a:ext cx="10487166" cy="584775"/>
          </a:xfrm>
          <a:prstGeom prst="rect">
            <a:avLst/>
          </a:prstGeom>
          <a:noFill/>
        </p:spPr>
        <p:txBody>
          <a:bodyPr wrap="none" rtlCol="0">
            <a:spAutoFit/>
          </a:bodyPr>
          <a:lstStyle/>
          <a:p>
            <a:r>
              <a:rPr lang="en-US" sz="3200" dirty="0" smtClean="0">
                <a:solidFill>
                  <a:schemeClr val="bg1"/>
                </a:solidFill>
              </a:rPr>
              <a:t>Complete the sentences with the words from the chart.</a:t>
            </a:r>
            <a:endParaRPr lang="ru-RU" sz="3200" dirty="0">
              <a:solidFill>
                <a:schemeClr val="bg1"/>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3636582525"/>
              </p:ext>
            </p:extLst>
          </p:nvPr>
        </p:nvGraphicFramePr>
        <p:xfrm>
          <a:off x="341745" y="1038321"/>
          <a:ext cx="10187710" cy="914400"/>
        </p:xfrm>
        <a:graphic>
          <a:graphicData uri="http://schemas.openxmlformats.org/drawingml/2006/table">
            <a:tbl>
              <a:tblPr firstRow="1" bandRow="1">
                <a:tableStyleId>{5940675A-B579-460E-94D1-54222C63F5DA}</a:tableStyleId>
              </a:tblPr>
              <a:tblGrid>
                <a:gridCol w="2037542"/>
                <a:gridCol w="2037542"/>
                <a:gridCol w="2037542"/>
                <a:gridCol w="2037542"/>
                <a:gridCol w="2037542"/>
              </a:tblGrid>
              <a:tr h="370840">
                <a:tc>
                  <a:txBody>
                    <a:bodyPr/>
                    <a:lstStyle/>
                    <a:p>
                      <a:pPr algn="ctr"/>
                      <a:endParaRPr lang="ru-RU" sz="2400" dirty="0"/>
                    </a:p>
                  </a:txBody>
                  <a:tcPr/>
                </a:tc>
                <a:tc>
                  <a:txBody>
                    <a:bodyPr/>
                    <a:lstStyle/>
                    <a:p>
                      <a:pPr algn="ctr"/>
                      <a:endParaRPr lang="ru-RU" sz="2400" dirty="0"/>
                    </a:p>
                  </a:txBody>
                  <a:tcPr/>
                </a:tc>
                <a:tc>
                  <a:txBody>
                    <a:bodyPr/>
                    <a:lstStyle/>
                    <a:p>
                      <a:pPr algn="ctr"/>
                      <a:r>
                        <a:rPr lang="en-US" sz="2400" dirty="0" smtClean="0"/>
                        <a:t>reduce</a:t>
                      </a:r>
                      <a:endParaRPr lang="ru-RU" sz="2400" dirty="0"/>
                    </a:p>
                  </a:txBody>
                  <a:tcPr/>
                </a:tc>
                <a:tc>
                  <a:txBody>
                    <a:bodyPr/>
                    <a:lstStyle/>
                    <a:p>
                      <a:pPr algn="ctr"/>
                      <a:endParaRPr lang="ru-RU" sz="2400" dirty="0"/>
                    </a:p>
                  </a:txBody>
                  <a:tcPr/>
                </a:tc>
                <a:tc>
                  <a:txBody>
                    <a:bodyPr/>
                    <a:lstStyle/>
                    <a:p>
                      <a:pPr algn="ctr"/>
                      <a:endParaRPr lang="ru-RU" sz="2400" dirty="0"/>
                    </a:p>
                  </a:txBody>
                  <a:tcPr/>
                </a:tc>
              </a:tr>
              <a:tr h="370840">
                <a:tc>
                  <a:txBody>
                    <a:bodyPr/>
                    <a:lstStyle/>
                    <a:p>
                      <a:pPr algn="ctr"/>
                      <a:r>
                        <a:rPr lang="en-US" sz="2400" dirty="0" smtClean="0"/>
                        <a:t>rainforests</a:t>
                      </a:r>
                      <a:endParaRPr lang="ru-RU" sz="2400" dirty="0"/>
                    </a:p>
                  </a:txBody>
                  <a:tcPr/>
                </a:tc>
                <a:tc>
                  <a:txBody>
                    <a:bodyPr/>
                    <a:lstStyle/>
                    <a:p>
                      <a:pPr algn="ctr"/>
                      <a:endParaRPr lang="ru-RU" sz="2400" dirty="0"/>
                    </a:p>
                  </a:txBody>
                  <a:tcPr/>
                </a:tc>
                <a:tc>
                  <a:txBody>
                    <a:bodyPr/>
                    <a:lstStyle/>
                    <a:p>
                      <a:pPr algn="ctr"/>
                      <a:endParaRPr lang="ru-RU" sz="2400" dirty="0"/>
                    </a:p>
                  </a:txBody>
                  <a:tcPr/>
                </a:tc>
                <a:tc>
                  <a:txBody>
                    <a:bodyPr/>
                    <a:lstStyle/>
                    <a:p>
                      <a:pPr algn="ctr"/>
                      <a:r>
                        <a:rPr lang="en-US" sz="2400" dirty="0" smtClean="0"/>
                        <a:t>habitat</a:t>
                      </a:r>
                      <a:endParaRPr lang="ru-RU" sz="2400" dirty="0"/>
                    </a:p>
                  </a:txBody>
                  <a:tcPr/>
                </a:tc>
                <a:tc>
                  <a:txBody>
                    <a:bodyPr/>
                    <a:lstStyle/>
                    <a:p>
                      <a:pPr algn="ctr"/>
                      <a:endParaRPr lang="ru-RU" sz="2400" dirty="0"/>
                    </a:p>
                  </a:txBody>
                  <a:tcPr/>
                </a:tc>
              </a:tr>
            </a:tbl>
          </a:graphicData>
        </a:graphic>
      </p:graphicFrame>
      <p:sp>
        <p:nvSpPr>
          <p:cNvPr id="4" name="TextBox 3"/>
          <p:cNvSpPr txBox="1"/>
          <p:nvPr/>
        </p:nvSpPr>
        <p:spPr>
          <a:xfrm>
            <a:off x="387926" y="2026062"/>
            <a:ext cx="11600873" cy="4431983"/>
          </a:xfrm>
          <a:prstGeom prst="rect">
            <a:avLst/>
          </a:prstGeom>
          <a:noFill/>
        </p:spPr>
        <p:txBody>
          <a:bodyPr wrap="square" rtlCol="0">
            <a:spAutoFit/>
          </a:bodyPr>
          <a:lstStyle/>
          <a:p>
            <a:r>
              <a:rPr lang="en-US" sz="3500" dirty="0" smtClean="0">
                <a:solidFill>
                  <a:schemeClr val="bg1"/>
                </a:solidFill>
              </a:rPr>
              <a:t>6. Many wild animals are </a:t>
            </a:r>
            <a:r>
              <a:rPr lang="en-US" sz="3600" dirty="0"/>
              <a:t>endangered</a:t>
            </a:r>
            <a:r>
              <a:rPr lang="en-US" sz="3500" dirty="0" smtClean="0">
                <a:solidFill>
                  <a:schemeClr val="bg1"/>
                </a:solidFill>
              </a:rPr>
              <a:t> because of pollution.</a:t>
            </a:r>
          </a:p>
          <a:p>
            <a:r>
              <a:rPr lang="en-US" sz="3500" dirty="0" smtClean="0">
                <a:solidFill>
                  <a:schemeClr val="bg1"/>
                </a:solidFill>
              </a:rPr>
              <a:t>7. The concert was </a:t>
            </a:r>
            <a:r>
              <a:rPr lang="en-US" sz="3600" dirty="0" smtClean="0"/>
              <a:t>advertised</a:t>
            </a:r>
            <a:r>
              <a:rPr lang="en-US" sz="3500" dirty="0" smtClean="0">
                <a:solidFill>
                  <a:schemeClr val="bg1"/>
                </a:solidFill>
              </a:rPr>
              <a:t> all over the city.</a:t>
            </a:r>
          </a:p>
          <a:p>
            <a:r>
              <a:rPr lang="en-US" sz="3500" dirty="0" smtClean="0">
                <a:solidFill>
                  <a:schemeClr val="bg1"/>
                </a:solidFill>
              </a:rPr>
              <a:t>8. ___________________ are important environmental areas and many people want them to be protected.</a:t>
            </a:r>
          </a:p>
          <a:p>
            <a:r>
              <a:rPr lang="en-US" sz="3500" dirty="0" smtClean="0">
                <a:solidFill>
                  <a:schemeClr val="bg1"/>
                </a:solidFill>
              </a:rPr>
              <a:t>9. Pollution endangers wildlife ___________________.</a:t>
            </a:r>
          </a:p>
          <a:p>
            <a:r>
              <a:rPr lang="en-US" sz="3500" dirty="0" smtClean="0">
                <a:solidFill>
                  <a:schemeClr val="bg1"/>
                </a:solidFill>
              </a:rPr>
              <a:t>10. I want to ___________________ the consumption of meat to the minimum.</a:t>
            </a:r>
            <a:endParaRPr lang="ru-RU" sz="3500" dirty="0">
              <a:solidFill>
                <a:schemeClr val="bg1"/>
              </a:solidFill>
            </a:endParaRPr>
          </a:p>
        </p:txBody>
      </p:sp>
    </p:spTree>
    <p:extLst>
      <p:ext uri="{BB962C8B-B14F-4D97-AF65-F5344CB8AC3E}">
        <p14:creationId xmlns:p14="http://schemas.microsoft.com/office/powerpoint/2010/main" val="25748845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527" y="352963"/>
            <a:ext cx="10487166" cy="584775"/>
          </a:xfrm>
          <a:prstGeom prst="rect">
            <a:avLst/>
          </a:prstGeom>
          <a:noFill/>
        </p:spPr>
        <p:txBody>
          <a:bodyPr wrap="none" rtlCol="0">
            <a:spAutoFit/>
          </a:bodyPr>
          <a:lstStyle/>
          <a:p>
            <a:r>
              <a:rPr lang="en-US" sz="3200" dirty="0" smtClean="0">
                <a:solidFill>
                  <a:schemeClr val="bg1"/>
                </a:solidFill>
              </a:rPr>
              <a:t>Complete the sentences with the words from the chart.</a:t>
            </a:r>
            <a:endParaRPr lang="ru-RU" sz="3200" dirty="0">
              <a:solidFill>
                <a:schemeClr val="bg1"/>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1306174209"/>
              </p:ext>
            </p:extLst>
          </p:nvPr>
        </p:nvGraphicFramePr>
        <p:xfrm>
          <a:off x="341745" y="1038321"/>
          <a:ext cx="10187710" cy="914400"/>
        </p:xfrm>
        <a:graphic>
          <a:graphicData uri="http://schemas.openxmlformats.org/drawingml/2006/table">
            <a:tbl>
              <a:tblPr firstRow="1" bandRow="1">
                <a:tableStyleId>{5940675A-B579-460E-94D1-54222C63F5DA}</a:tableStyleId>
              </a:tblPr>
              <a:tblGrid>
                <a:gridCol w="2037542"/>
                <a:gridCol w="2037542"/>
                <a:gridCol w="2037542"/>
                <a:gridCol w="2037542"/>
                <a:gridCol w="2037542"/>
              </a:tblGrid>
              <a:tr h="370840">
                <a:tc>
                  <a:txBody>
                    <a:bodyPr/>
                    <a:lstStyle/>
                    <a:p>
                      <a:pPr algn="ctr"/>
                      <a:endParaRPr lang="ru-RU" sz="2400" dirty="0"/>
                    </a:p>
                  </a:txBody>
                  <a:tcPr/>
                </a:tc>
                <a:tc>
                  <a:txBody>
                    <a:bodyPr/>
                    <a:lstStyle/>
                    <a:p>
                      <a:pPr algn="ctr"/>
                      <a:endParaRPr lang="ru-RU" sz="2400" dirty="0"/>
                    </a:p>
                  </a:txBody>
                  <a:tcPr/>
                </a:tc>
                <a:tc>
                  <a:txBody>
                    <a:bodyPr/>
                    <a:lstStyle/>
                    <a:p>
                      <a:pPr algn="ctr"/>
                      <a:r>
                        <a:rPr lang="en-US" sz="2400" dirty="0" smtClean="0"/>
                        <a:t>reduce</a:t>
                      </a:r>
                      <a:endParaRPr lang="ru-RU" sz="2400" dirty="0"/>
                    </a:p>
                  </a:txBody>
                  <a:tcPr/>
                </a:tc>
                <a:tc>
                  <a:txBody>
                    <a:bodyPr/>
                    <a:lstStyle/>
                    <a:p>
                      <a:pPr algn="ctr"/>
                      <a:endParaRPr lang="ru-RU" sz="2400" dirty="0"/>
                    </a:p>
                  </a:txBody>
                  <a:tcPr/>
                </a:tc>
                <a:tc>
                  <a:txBody>
                    <a:bodyPr/>
                    <a:lstStyle/>
                    <a:p>
                      <a:pPr algn="ctr"/>
                      <a:endParaRPr lang="ru-RU" sz="2400" dirty="0"/>
                    </a:p>
                  </a:txBody>
                  <a:tcPr/>
                </a:tc>
              </a:tr>
              <a:tr h="370840">
                <a:tc>
                  <a:txBody>
                    <a:bodyPr/>
                    <a:lstStyle/>
                    <a:p>
                      <a:pPr algn="ctr"/>
                      <a:endParaRPr lang="ru-RU" sz="2400" dirty="0"/>
                    </a:p>
                  </a:txBody>
                  <a:tcPr/>
                </a:tc>
                <a:tc>
                  <a:txBody>
                    <a:bodyPr/>
                    <a:lstStyle/>
                    <a:p>
                      <a:pPr algn="ctr"/>
                      <a:endParaRPr lang="ru-RU" sz="2400" dirty="0"/>
                    </a:p>
                  </a:txBody>
                  <a:tcPr/>
                </a:tc>
                <a:tc>
                  <a:txBody>
                    <a:bodyPr/>
                    <a:lstStyle/>
                    <a:p>
                      <a:pPr algn="ctr"/>
                      <a:endParaRPr lang="ru-RU" sz="2400" dirty="0"/>
                    </a:p>
                  </a:txBody>
                  <a:tcPr/>
                </a:tc>
                <a:tc>
                  <a:txBody>
                    <a:bodyPr/>
                    <a:lstStyle/>
                    <a:p>
                      <a:pPr algn="ctr"/>
                      <a:r>
                        <a:rPr lang="en-US" sz="2400" dirty="0" smtClean="0"/>
                        <a:t>habitat</a:t>
                      </a:r>
                      <a:endParaRPr lang="ru-RU" sz="2400" dirty="0"/>
                    </a:p>
                  </a:txBody>
                  <a:tcPr/>
                </a:tc>
                <a:tc>
                  <a:txBody>
                    <a:bodyPr/>
                    <a:lstStyle/>
                    <a:p>
                      <a:pPr algn="ctr"/>
                      <a:endParaRPr lang="ru-RU" sz="2400" dirty="0"/>
                    </a:p>
                  </a:txBody>
                  <a:tcPr/>
                </a:tc>
              </a:tr>
            </a:tbl>
          </a:graphicData>
        </a:graphic>
      </p:graphicFrame>
      <p:sp>
        <p:nvSpPr>
          <p:cNvPr id="4" name="TextBox 3"/>
          <p:cNvSpPr txBox="1"/>
          <p:nvPr/>
        </p:nvSpPr>
        <p:spPr>
          <a:xfrm>
            <a:off x="387926" y="2026062"/>
            <a:ext cx="11600873" cy="4447371"/>
          </a:xfrm>
          <a:prstGeom prst="rect">
            <a:avLst/>
          </a:prstGeom>
          <a:noFill/>
        </p:spPr>
        <p:txBody>
          <a:bodyPr wrap="square" rtlCol="0">
            <a:spAutoFit/>
          </a:bodyPr>
          <a:lstStyle/>
          <a:p>
            <a:r>
              <a:rPr lang="en-US" sz="3500" dirty="0" smtClean="0">
                <a:solidFill>
                  <a:schemeClr val="bg1"/>
                </a:solidFill>
              </a:rPr>
              <a:t>6. Many wild animals are </a:t>
            </a:r>
            <a:r>
              <a:rPr lang="en-US" sz="3600" dirty="0"/>
              <a:t>endangered</a:t>
            </a:r>
            <a:r>
              <a:rPr lang="en-US" sz="3500" dirty="0" smtClean="0">
                <a:solidFill>
                  <a:schemeClr val="bg1"/>
                </a:solidFill>
              </a:rPr>
              <a:t> because of pollution.</a:t>
            </a:r>
          </a:p>
          <a:p>
            <a:r>
              <a:rPr lang="en-US" sz="3500" dirty="0" smtClean="0">
                <a:solidFill>
                  <a:schemeClr val="bg1"/>
                </a:solidFill>
              </a:rPr>
              <a:t>7. The concert was </a:t>
            </a:r>
            <a:r>
              <a:rPr lang="en-US" sz="3600" dirty="0" smtClean="0"/>
              <a:t>advertised</a:t>
            </a:r>
            <a:r>
              <a:rPr lang="en-US" sz="3500" dirty="0" smtClean="0">
                <a:solidFill>
                  <a:schemeClr val="bg1"/>
                </a:solidFill>
              </a:rPr>
              <a:t> all over the city.</a:t>
            </a:r>
          </a:p>
          <a:p>
            <a:r>
              <a:rPr lang="en-US" sz="3500" dirty="0" smtClean="0">
                <a:solidFill>
                  <a:schemeClr val="bg1"/>
                </a:solidFill>
              </a:rPr>
              <a:t>8. </a:t>
            </a:r>
            <a:r>
              <a:rPr lang="en-US" sz="3600" dirty="0"/>
              <a:t>R</a:t>
            </a:r>
            <a:r>
              <a:rPr lang="en-US" sz="3600" dirty="0" smtClean="0"/>
              <a:t>ainforests</a:t>
            </a:r>
            <a:r>
              <a:rPr lang="en-US" sz="3500" dirty="0" smtClean="0">
                <a:solidFill>
                  <a:schemeClr val="bg1"/>
                </a:solidFill>
              </a:rPr>
              <a:t> are important environmental areas and many people want them to be protected.</a:t>
            </a:r>
          </a:p>
          <a:p>
            <a:r>
              <a:rPr lang="en-US" sz="3500" dirty="0" smtClean="0">
                <a:solidFill>
                  <a:schemeClr val="bg1"/>
                </a:solidFill>
              </a:rPr>
              <a:t>9. Pollution endangers wildlife ___________________.</a:t>
            </a:r>
          </a:p>
          <a:p>
            <a:r>
              <a:rPr lang="en-US" sz="3500" dirty="0" smtClean="0">
                <a:solidFill>
                  <a:schemeClr val="bg1"/>
                </a:solidFill>
              </a:rPr>
              <a:t>10. I want to ___________________ the consumption of meat to the minimum.</a:t>
            </a:r>
            <a:endParaRPr lang="ru-RU" sz="3500" dirty="0">
              <a:solidFill>
                <a:schemeClr val="bg1"/>
              </a:solidFill>
            </a:endParaRPr>
          </a:p>
        </p:txBody>
      </p:sp>
    </p:spTree>
    <p:extLst>
      <p:ext uri="{BB962C8B-B14F-4D97-AF65-F5344CB8AC3E}">
        <p14:creationId xmlns:p14="http://schemas.microsoft.com/office/powerpoint/2010/main" val="3034817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527" y="352963"/>
            <a:ext cx="10487166" cy="584775"/>
          </a:xfrm>
          <a:prstGeom prst="rect">
            <a:avLst/>
          </a:prstGeom>
          <a:noFill/>
        </p:spPr>
        <p:txBody>
          <a:bodyPr wrap="none" rtlCol="0">
            <a:spAutoFit/>
          </a:bodyPr>
          <a:lstStyle/>
          <a:p>
            <a:r>
              <a:rPr lang="en-US" sz="3200" dirty="0" smtClean="0">
                <a:solidFill>
                  <a:schemeClr val="bg1"/>
                </a:solidFill>
              </a:rPr>
              <a:t>Complete the sentences with the words from the chart.</a:t>
            </a:r>
            <a:endParaRPr lang="ru-RU" sz="3200" dirty="0">
              <a:solidFill>
                <a:schemeClr val="bg1"/>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3546446754"/>
              </p:ext>
            </p:extLst>
          </p:nvPr>
        </p:nvGraphicFramePr>
        <p:xfrm>
          <a:off x="341745" y="1038321"/>
          <a:ext cx="10187710" cy="914400"/>
        </p:xfrm>
        <a:graphic>
          <a:graphicData uri="http://schemas.openxmlformats.org/drawingml/2006/table">
            <a:tbl>
              <a:tblPr firstRow="1" bandRow="1">
                <a:tableStyleId>{5940675A-B579-460E-94D1-54222C63F5DA}</a:tableStyleId>
              </a:tblPr>
              <a:tblGrid>
                <a:gridCol w="2037542"/>
                <a:gridCol w="2037542"/>
                <a:gridCol w="2037542"/>
                <a:gridCol w="2037542"/>
                <a:gridCol w="2037542"/>
              </a:tblGrid>
              <a:tr h="370840">
                <a:tc>
                  <a:txBody>
                    <a:bodyPr/>
                    <a:lstStyle/>
                    <a:p>
                      <a:pPr algn="ctr"/>
                      <a:endParaRPr lang="ru-RU" sz="2400" dirty="0"/>
                    </a:p>
                  </a:txBody>
                  <a:tcPr/>
                </a:tc>
                <a:tc>
                  <a:txBody>
                    <a:bodyPr/>
                    <a:lstStyle/>
                    <a:p>
                      <a:pPr algn="ctr"/>
                      <a:endParaRPr lang="ru-RU" sz="2400" dirty="0"/>
                    </a:p>
                  </a:txBody>
                  <a:tcPr/>
                </a:tc>
                <a:tc>
                  <a:txBody>
                    <a:bodyPr/>
                    <a:lstStyle/>
                    <a:p>
                      <a:pPr algn="ctr"/>
                      <a:r>
                        <a:rPr lang="en-US" sz="2400" dirty="0" smtClean="0"/>
                        <a:t>reduce</a:t>
                      </a:r>
                      <a:endParaRPr lang="ru-RU" sz="2400" dirty="0"/>
                    </a:p>
                  </a:txBody>
                  <a:tcPr/>
                </a:tc>
                <a:tc>
                  <a:txBody>
                    <a:bodyPr/>
                    <a:lstStyle/>
                    <a:p>
                      <a:pPr algn="ctr"/>
                      <a:endParaRPr lang="ru-RU" sz="2400" dirty="0"/>
                    </a:p>
                  </a:txBody>
                  <a:tcPr/>
                </a:tc>
                <a:tc>
                  <a:txBody>
                    <a:bodyPr/>
                    <a:lstStyle/>
                    <a:p>
                      <a:pPr algn="ctr"/>
                      <a:endParaRPr lang="ru-RU" sz="2400" dirty="0"/>
                    </a:p>
                  </a:txBody>
                  <a:tcPr/>
                </a:tc>
              </a:tr>
              <a:tr h="370840">
                <a:tc>
                  <a:txBody>
                    <a:bodyPr/>
                    <a:lstStyle/>
                    <a:p>
                      <a:pPr algn="ctr"/>
                      <a:endParaRPr lang="ru-RU" sz="2400" dirty="0"/>
                    </a:p>
                  </a:txBody>
                  <a:tcPr/>
                </a:tc>
                <a:tc>
                  <a:txBody>
                    <a:bodyPr/>
                    <a:lstStyle/>
                    <a:p>
                      <a:pPr algn="ctr"/>
                      <a:endParaRPr lang="ru-RU" sz="2400" dirty="0"/>
                    </a:p>
                  </a:txBody>
                  <a:tcPr/>
                </a:tc>
                <a:tc>
                  <a:txBody>
                    <a:bodyPr/>
                    <a:lstStyle/>
                    <a:p>
                      <a:pPr algn="ctr"/>
                      <a:endParaRPr lang="ru-RU" sz="2400" dirty="0"/>
                    </a:p>
                  </a:txBody>
                  <a:tcPr/>
                </a:tc>
                <a:tc>
                  <a:txBody>
                    <a:bodyPr/>
                    <a:lstStyle/>
                    <a:p>
                      <a:pPr algn="ctr"/>
                      <a:endParaRPr lang="ru-RU" sz="2400" dirty="0"/>
                    </a:p>
                  </a:txBody>
                  <a:tcPr/>
                </a:tc>
                <a:tc>
                  <a:txBody>
                    <a:bodyPr/>
                    <a:lstStyle/>
                    <a:p>
                      <a:pPr algn="ctr"/>
                      <a:endParaRPr lang="ru-RU" sz="2400" dirty="0"/>
                    </a:p>
                  </a:txBody>
                  <a:tcPr/>
                </a:tc>
              </a:tr>
            </a:tbl>
          </a:graphicData>
        </a:graphic>
      </p:graphicFrame>
      <p:sp>
        <p:nvSpPr>
          <p:cNvPr id="4" name="TextBox 3"/>
          <p:cNvSpPr txBox="1"/>
          <p:nvPr/>
        </p:nvSpPr>
        <p:spPr>
          <a:xfrm>
            <a:off x="387926" y="2026062"/>
            <a:ext cx="11600873" cy="4447371"/>
          </a:xfrm>
          <a:prstGeom prst="rect">
            <a:avLst/>
          </a:prstGeom>
          <a:noFill/>
        </p:spPr>
        <p:txBody>
          <a:bodyPr wrap="square" rtlCol="0">
            <a:spAutoFit/>
          </a:bodyPr>
          <a:lstStyle/>
          <a:p>
            <a:r>
              <a:rPr lang="en-US" sz="3500" dirty="0" smtClean="0">
                <a:solidFill>
                  <a:schemeClr val="bg1"/>
                </a:solidFill>
              </a:rPr>
              <a:t>6. Many wild animals are </a:t>
            </a:r>
            <a:r>
              <a:rPr lang="en-US" sz="3600" dirty="0"/>
              <a:t>endangered</a:t>
            </a:r>
            <a:r>
              <a:rPr lang="en-US" sz="3500" dirty="0" smtClean="0">
                <a:solidFill>
                  <a:schemeClr val="bg1"/>
                </a:solidFill>
              </a:rPr>
              <a:t> because of pollution.</a:t>
            </a:r>
          </a:p>
          <a:p>
            <a:r>
              <a:rPr lang="en-US" sz="3500" dirty="0" smtClean="0">
                <a:solidFill>
                  <a:schemeClr val="bg1"/>
                </a:solidFill>
              </a:rPr>
              <a:t>7. The concert was </a:t>
            </a:r>
            <a:r>
              <a:rPr lang="en-US" sz="3600" dirty="0" smtClean="0"/>
              <a:t>advertised</a:t>
            </a:r>
            <a:r>
              <a:rPr lang="en-US" sz="3500" dirty="0" smtClean="0">
                <a:solidFill>
                  <a:schemeClr val="bg1"/>
                </a:solidFill>
              </a:rPr>
              <a:t> all over the city.</a:t>
            </a:r>
          </a:p>
          <a:p>
            <a:r>
              <a:rPr lang="en-US" sz="3500" dirty="0" smtClean="0">
                <a:solidFill>
                  <a:schemeClr val="bg1"/>
                </a:solidFill>
              </a:rPr>
              <a:t>8. </a:t>
            </a:r>
            <a:r>
              <a:rPr lang="en-US" sz="3600" dirty="0"/>
              <a:t>R</a:t>
            </a:r>
            <a:r>
              <a:rPr lang="en-US" sz="3600" dirty="0" smtClean="0"/>
              <a:t>ainforests</a:t>
            </a:r>
            <a:r>
              <a:rPr lang="en-US" sz="3500" dirty="0" smtClean="0">
                <a:solidFill>
                  <a:schemeClr val="bg1"/>
                </a:solidFill>
              </a:rPr>
              <a:t> are important environmental areas and many people want them to be protected.</a:t>
            </a:r>
          </a:p>
          <a:p>
            <a:r>
              <a:rPr lang="en-US" sz="3500" dirty="0" smtClean="0">
                <a:solidFill>
                  <a:schemeClr val="bg1"/>
                </a:solidFill>
              </a:rPr>
              <a:t>9. Pollution endangers wildlife </a:t>
            </a:r>
            <a:r>
              <a:rPr lang="en-US" sz="3600" dirty="0"/>
              <a:t>habitat</a:t>
            </a:r>
            <a:r>
              <a:rPr lang="en-US" sz="3500" dirty="0" smtClean="0">
                <a:solidFill>
                  <a:schemeClr val="bg1"/>
                </a:solidFill>
              </a:rPr>
              <a:t>.</a:t>
            </a:r>
          </a:p>
          <a:p>
            <a:r>
              <a:rPr lang="en-US" sz="3500" dirty="0" smtClean="0">
                <a:solidFill>
                  <a:schemeClr val="bg1"/>
                </a:solidFill>
              </a:rPr>
              <a:t>10. I want to ___________________ the consumption of meat to the minimum.</a:t>
            </a:r>
            <a:endParaRPr lang="ru-RU" sz="3500" dirty="0">
              <a:solidFill>
                <a:schemeClr val="bg1"/>
              </a:solidFill>
            </a:endParaRPr>
          </a:p>
        </p:txBody>
      </p:sp>
    </p:spTree>
    <p:extLst>
      <p:ext uri="{BB962C8B-B14F-4D97-AF65-F5344CB8AC3E}">
        <p14:creationId xmlns:p14="http://schemas.microsoft.com/office/powerpoint/2010/main" val="23212980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527" y="352963"/>
            <a:ext cx="10487166" cy="584775"/>
          </a:xfrm>
          <a:prstGeom prst="rect">
            <a:avLst/>
          </a:prstGeom>
          <a:noFill/>
        </p:spPr>
        <p:txBody>
          <a:bodyPr wrap="none" rtlCol="0">
            <a:spAutoFit/>
          </a:bodyPr>
          <a:lstStyle/>
          <a:p>
            <a:r>
              <a:rPr lang="en-US" sz="3200" dirty="0" smtClean="0">
                <a:solidFill>
                  <a:schemeClr val="bg1"/>
                </a:solidFill>
              </a:rPr>
              <a:t>Complete the sentences with the words from the chart.</a:t>
            </a:r>
            <a:endParaRPr lang="ru-RU" sz="3200" dirty="0">
              <a:solidFill>
                <a:schemeClr val="bg1"/>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2544051716"/>
              </p:ext>
            </p:extLst>
          </p:nvPr>
        </p:nvGraphicFramePr>
        <p:xfrm>
          <a:off x="341745" y="1038321"/>
          <a:ext cx="10187710" cy="914400"/>
        </p:xfrm>
        <a:graphic>
          <a:graphicData uri="http://schemas.openxmlformats.org/drawingml/2006/table">
            <a:tbl>
              <a:tblPr firstRow="1" bandRow="1">
                <a:tableStyleId>{5940675A-B579-460E-94D1-54222C63F5DA}</a:tableStyleId>
              </a:tblPr>
              <a:tblGrid>
                <a:gridCol w="2037542"/>
                <a:gridCol w="2037542"/>
                <a:gridCol w="2037542"/>
                <a:gridCol w="2037542"/>
                <a:gridCol w="2037542"/>
              </a:tblGrid>
              <a:tr h="370840">
                <a:tc>
                  <a:txBody>
                    <a:bodyPr/>
                    <a:lstStyle/>
                    <a:p>
                      <a:pPr algn="ctr"/>
                      <a:endParaRPr lang="ru-RU" sz="2400" dirty="0"/>
                    </a:p>
                  </a:txBody>
                  <a:tcPr/>
                </a:tc>
                <a:tc>
                  <a:txBody>
                    <a:bodyPr/>
                    <a:lstStyle/>
                    <a:p>
                      <a:pPr algn="ctr"/>
                      <a:endParaRPr lang="ru-RU" sz="2400" dirty="0"/>
                    </a:p>
                  </a:txBody>
                  <a:tcPr/>
                </a:tc>
                <a:tc>
                  <a:txBody>
                    <a:bodyPr/>
                    <a:lstStyle/>
                    <a:p>
                      <a:pPr algn="ctr"/>
                      <a:endParaRPr lang="ru-RU" sz="2400" dirty="0"/>
                    </a:p>
                  </a:txBody>
                  <a:tcPr/>
                </a:tc>
                <a:tc>
                  <a:txBody>
                    <a:bodyPr/>
                    <a:lstStyle/>
                    <a:p>
                      <a:pPr algn="ctr"/>
                      <a:endParaRPr lang="ru-RU" sz="2400" dirty="0"/>
                    </a:p>
                  </a:txBody>
                  <a:tcPr/>
                </a:tc>
                <a:tc>
                  <a:txBody>
                    <a:bodyPr/>
                    <a:lstStyle/>
                    <a:p>
                      <a:pPr algn="ctr"/>
                      <a:endParaRPr lang="ru-RU" sz="2400" dirty="0"/>
                    </a:p>
                  </a:txBody>
                  <a:tcPr/>
                </a:tc>
              </a:tr>
              <a:tr h="370840">
                <a:tc>
                  <a:txBody>
                    <a:bodyPr/>
                    <a:lstStyle/>
                    <a:p>
                      <a:pPr algn="ctr"/>
                      <a:endParaRPr lang="ru-RU" sz="2400" dirty="0"/>
                    </a:p>
                  </a:txBody>
                  <a:tcPr/>
                </a:tc>
                <a:tc>
                  <a:txBody>
                    <a:bodyPr/>
                    <a:lstStyle/>
                    <a:p>
                      <a:pPr algn="ctr"/>
                      <a:endParaRPr lang="ru-RU" sz="2400" dirty="0"/>
                    </a:p>
                  </a:txBody>
                  <a:tcPr/>
                </a:tc>
                <a:tc>
                  <a:txBody>
                    <a:bodyPr/>
                    <a:lstStyle/>
                    <a:p>
                      <a:pPr algn="ctr"/>
                      <a:endParaRPr lang="ru-RU" sz="2400" dirty="0"/>
                    </a:p>
                  </a:txBody>
                  <a:tcPr/>
                </a:tc>
                <a:tc>
                  <a:txBody>
                    <a:bodyPr/>
                    <a:lstStyle/>
                    <a:p>
                      <a:pPr algn="ctr"/>
                      <a:endParaRPr lang="ru-RU" sz="2400" dirty="0"/>
                    </a:p>
                  </a:txBody>
                  <a:tcPr/>
                </a:tc>
                <a:tc>
                  <a:txBody>
                    <a:bodyPr/>
                    <a:lstStyle/>
                    <a:p>
                      <a:pPr algn="ctr"/>
                      <a:endParaRPr lang="ru-RU" sz="2400" dirty="0"/>
                    </a:p>
                  </a:txBody>
                  <a:tcPr/>
                </a:tc>
              </a:tr>
            </a:tbl>
          </a:graphicData>
        </a:graphic>
      </p:graphicFrame>
      <p:sp>
        <p:nvSpPr>
          <p:cNvPr id="4" name="TextBox 3"/>
          <p:cNvSpPr txBox="1"/>
          <p:nvPr/>
        </p:nvSpPr>
        <p:spPr>
          <a:xfrm>
            <a:off x="387926" y="2026062"/>
            <a:ext cx="11600873" cy="4447371"/>
          </a:xfrm>
          <a:prstGeom prst="rect">
            <a:avLst/>
          </a:prstGeom>
          <a:noFill/>
        </p:spPr>
        <p:txBody>
          <a:bodyPr wrap="square" rtlCol="0">
            <a:spAutoFit/>
          </a:bodyPr>
          <a:lstStyle/>
          <a:p>
            <a:r>
              <a:rPr lang="en-US" sz="3500" dirty="0" smtClean="0">
                <a:solidFill>
                  <a:schemeClr val="bg1"/>
                </a:solidFill>
              </a:rPr>
              <a:t>6. Many wild animals are </a:t>
            </a:r>
            <a:r>
              <a:rPr lang="en-US" sz="3600" dirty="0"/>
              <a:t>endangered</a:t>
            </a:r>
            <a:r>
              <a:rPr lang="en-US" sz="3500" dirty="0" smtClean="0">
                <a:solidFill>
                  <a:schemeClr val="bg1"/>
                </a:solidFill>
              </a:rPr>
              <a:t> because of pollution.</a:t>
            </a:r>
          </a:p>
          <a:p>
            <a:r>
              <a:rPr lang="en-US" sz="3500" dirty="0" smtClean="0">
                <a:solidFill>
                  <a:schemeClr val="bg1"/>
                </a:solidFill>
              </a:rPr>
              <a:t>7. The concert was </a:t>
            </a:r>
            <a:r>
              <a:rPr lang="en-US" sz="3600" dirty="0" smtClean="0"/>
              <a:t>advertised</a:t>
            </a:r>
            <a:r>
              <a:rPr lang="en-US" sz="3500" dirty="0" smtClean="0">
                <a:solidFill>
                  <a:schemeClr val="bg1"/>
                </a:solidFill>
              </a:rPr>
              <a:t> all over the city.</a:t>
            </a:r>
          </a:p>
          <a:p>
            <a:r>
              <a:rPr lang="en-US" sz="3500" dirty="0" smtClean="0">
                <a:solidFill>
                  <a:schemeClr val="bg1"/>
                </a:solidFill>
              </a:rPr>
              <a:t>8. </a:t>
            </a:r>
            <a:r>
              <a:rPr lang="en-US" sz="3600" dirty="0"/>
              <a:t>R</a:t>
            </a:r>
            <a:r>
              <a:rPr lang="en-US" sz="3600" dirty="0" smtClean="0"/>
              <a:t>ainforests</a:t>
            </a:r>
            <a:r>
              <a:rPr lang="en-US" sz="3500" dirty="0" smtClean="0">
                <a:solidFill>
                  <a:schemeClr val="bg1"/>
                </a:solidFill>
              </a:rPr>
              <a:t> are important environmental areas and many people want them to be protected.</a:t>
            </a:r>
          </a:p>
          <a:p>
            <a:r>
              <a:rPr lang="en-US" sz="3500" dirty="0" smtClean="0">
                <a:solidFill>
                  <a:schemeClr val="bg1"/>
                </a:solidFill>
              </a:rPr>
              <a:t>9. Pollution endangers wildlife </a:t>
            </a:r>
            <a:r>
              <a:rPr lang="en-US" sz="3600" dirty="0"/>
              <a:t>habitat</a:t>
            </a:r>
            <a:r>
              <a:rPr lang="en-US" sz="3500" dirty="0" smtClean="0">
                <a:solidFill>
                  <a:schemeClr val="bg1"/>
                </a:solidFill>
              </a:rPr>
              <a:t>.</a:t>
            </a:r>
          </a:p>
          <a:p>
            <a:r>
              <a:rPr lang="en-US" sz="3500" dirty="0" smtClean="0">
                <a:solidFill>
                  <a:schemeClr val="bg1"/>
                </a:solidFill>
              </a:rPr>
              <a:t>10. I want to </a:t>
            </a:r>
            <a:r>
              <a:rPr lang="en-US" sz="3600" dirty="0" smtClean="0"/>
              <a:t>reduce</a:t>
            </a:r>
            <a:r>
              <a:rPr lang="en-US" sz="3500" dirty="0" smtClean="0">
                <a:solidFill>
                  <a:schemeClr val="bg1"/>
                </a:solidFill>
              </a:rPr>
              <a:t> the consumption of meat to the minimum.</a:t>
            </a:r>
            <a:endParaRPr lang="ru-RU" sz="3500" dirty="0">
              <a:solidFill>
                <a:schemeClr val="bg1"/>
              </a:solidFill>
            </a:endParaRPr>
          </a:p>
        </p:txBody>
      </p:sp>
    </p:spTree>
    <p:extLst>
      <p:ext uri="{BB962C8B-B14F-4D97-AF65-F5344CB8AC3E}">
        <p14:creationId xmlns:p14="http://schemas.microsoft.com/office/powerpoint/2010/main" val="41821946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7200" dirty="0" smtClean="0"/>
              <a:t>GLOBAL PROBLEMS</a:t>
            </a:r>
            <a:endParaRPr lang="ru-RU" sz="7200" dirty="0"/>
          </a:p>
        </p:txBody>
      </p:sp>
      <p:sp>
        <p:nvSpPr>
          <p:cNvPr id="3" name="TextBox 2"/>
          <p:cNvSpPr txBox="1"/>
          <p:nvPr/>
        </p:nvSpPr>
        <p:spPr>
          <a:xfrm>
            <a:off x="6650182" y="1972455"/>
            <a:ext cx="2000869" cy="523220"/>
          </a:xfrm>
          <a:prstGeom prst="rect">
            <a:avLst/>
          </a:prstGeom>
          <a:noFill/>
        </p:spPr>
        <p:txBody>
          <a:bodyPr wrap="none" rtlCol="0">
            <a:spAutoFit/>
          </a:bodyPr>
          <a:lstStyle/>
          <a:p>
            <a:r>
              <a:rPr lang="en-US" sz="2800" dirty="0" smtClean="0"/>
              <a:t>POLLUTION</a:t>
            </a:r>
            <a:endParaRPr lang="ru-RU" sz="2800" dirty="0"/>
          </a:p>
        </p:txBody>
      </p:sp>
      <p:sp>
        <p:nvSpPr>
          <p:cNvPr id="5" name="TextBox 4"/>
          <p:cNvSpPr txBox="1"/>
          <p:nvPr/>
        </p:nvSpPr>
        <p:spPr>
          <a:xfrm>
            <a:off x="1786066" y="1972455"/>
            <a:ext cx="2731004" cy="523220"/>
          </a:xfrm>
          <a:prstGeom prst="rect">
            <a:avLst/>
          </a:prstGeom>
          <a:noFill/>
        </p:spPr>
        <p:txBody>
          <a:bodyPr wrap="none" rtlCol="0">
            <a:spAutoFit/>
          </a:bodyPr>
          <a:lstStyle/>
          <a:p>
            <a:r>
              <a:rPr lang="en-US" sz="2800" dirty="0" smtClean="0"/>
              <a:t>DEFORESTATION</a:t>
            </a:r>
            <a:endParaRPr lang="ru-RU" sz="2800" dirty="0"/>
          </a:p>
        </p:txBody>
      </p:sp>
      <p:sp>
        <p:nvSpPr>
          <p:cNvPr id="6" name="TextBox 5"/>
          <p:cNvSpPr txBox="1"/>
          <p:nvPr/>
        </p:nvSpPr>
        <p:spPr>
          <a:xfrm>
            <a:off x="4682837" y="1958600"/>
            <a:ext cx="1829347" cy="523220"/>
          </a:xfrm>
          <a:prstGeom prst="rect">
            <a:avLst/>
          </a:prstGeom>
          <a:noFill/>
        </p:spPr>
        <p:txBody>
          <a:bodyPr wrap="none" rtlCol="0">
            <a:spAutoFit/>
          </a:bodyPr>
          <a:lstStyle/>
          <a:p>
            <a:r>
              <a:rPr lang="en-US" sz="2800" dirty="0" smtClean="0"/>
              <a:t>FLOODING</a:t>
            </a:r>
            <a:endParaRPr lang="ru-RU" sz="2800" dirty="0"/>
          </a:p>
        </p:txBody>
      </p:sp>
      <p:sp>
        <p:nvSpPr>
          <p:cNvPr id="7" name="TextBox 6"/>
          <p:cNvSpPr txBox="1"/>
          <p:nvPr/>
        </p:nvSpPr>
        <p:spPr>
          <a:xfrm>
            <a:off x="0" y="1958600"/>
            <a:ext cx="1786066" cy="523220"/>
          </a:xfrm>
          <a:prstGeom prst="rect">
            <a:avLst/>
          </a:prstGeom>
          <a:noFill/>
        </p:spPr>
        <p:txBody>
          <a:bodyPr wrap="none" rtlCol="0">
            <a:spAutoFit/>
          </a:bodyPr>
          <a:lstStyle/>
          <a:p>
            <a:r>
              <a:rPr lang="en-US" sz="2800" dirty="0" smtClean="0"/>
              <a:t>ACID RAIN</a:t>
            </a:r>
            <a:endParaRPr lang="ru-RU" sz="2800" dirty="0"/>
          </a:p>
        </p:txBody>
      </p:sp>
      <p:sp>
        <p:nvSpPr>
          <p:cNvPr id="8" name="TextBox 7"/>
          <p:cNvSpPr txBox="1"/>
          <p:nvPr/>
        </p:nvSpPr>
        <p:spPr>
          <a:xfrm>
            <a:off x="8756074" y="1990682"/>
            <a:ext cx="1540806" cy="523220"/>
          </a:xfrm>
          <a:prstGeom prst="rect">
            <a:avLst/>
          </a:prstGeom>
          <a:noFill/>
        </p:spPr>
        <p:txBody>
          <a:bodyPr wrap="none" rtlCol="0">
            <a:spAutoFit/>
          </a:bodyPr>
          <a:lstStyle/>
          <a:p>
            <a:r>
              <a:rPr lang="en-US" sz="2800" dirty="0" smtClean="0"/>
              <a:t>RUBBISH</a:t>
            </a:r>
            <a:endParaRPr lang="ru-RU" sz="2800" dirty="0"/>
          </a:p>
        </p:txBody>
      </p:sp>
      <p:sp>
        <p:nvSpPr>
          <p:cNvPr id="9" name="Прямоугольник 8"/>
          <p:cNvSpPr/>
          <p:nvPr/>
        </p:nvSpPr>
        <p:spPr>
          <a:xfrm>
            <a:off x="416184" y="2704283"/>
            <a:ext cx="11166216" cy="3416320"/>
          </a:xfrm>
          <a:prstGeom prst="rect">
            <a:avLst/>
          </a:prstGeom>
        </p:spPr>
        <p:txBody>
          <a:bodyPr wrap="square">
            <a:spAutoFit/>
          </a:bodyPr>
          <a:lstStyle/>
          <a:p>
            <a:pPr algn="just"/>
            <a:r>
              <a:rPr lang="en-US" sz="3600" dirty="0" smtClean="0">
                <a:solidFill>
                  <a:schemeClr val="bg1"/>
                </a:solidFill>
              </a:rPr>
              <a:t>Trees </a:t>
            </a:r>
            <a:r>
              <a:rPr lang="en-US" sz="3600" dirty="0">
                <a:solidFill>
                  <a:schemeClr val="bg1"/>
                </a:solidFill>
              </a:rPr>
              <a:t>are very important for global health. They are part of our ecosystem, they give us different materials and resources, they are homes to the wild world of plants and animals. They make air clean and they are so beautiful. However, people are quickly cutting down forests for different reasons.</a:t>
            </a:r>
            <a:endParaRPr lang="ru-RU" sz="3600" dirty="0">
              <a:solidFill>
                <a:schemeClr val="bg1"/>
              </a:solidFill>
            </a:endParaRPr>
          </a:p>
        </p:txBody>
      </p:sp>
    </p:spTree>
    <p:extLst>
      <p:ext uri="{BB962C8B-B14F-4D97-AF65-F5344CB8AC3E}">
        <p14:creationId xmlns:p14="http://schemas.microsoft.com/office/powerpoint/2010/main" val="2341405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5">
                                            <p:txEl>
                                              <p:pRg st="0" end="0"/>
                                            </p:txEl>
                                          </p:spTgt>
                                        </p:tgtEl>
                                        <p:attrNameLst>
                                          <p:attrName>style.color</p:attrName>
                                        </p:attrNameLst>
                                      </p:cBhvr>
                                      <p:to>
                                        <a:srgbClr val="92D050"/>
                                      </p:to>
                                    </p:animClr>
                                    <p:animClr clrSpc="rgb" dir="cw">
                                      <p:cBhvr>
                                        <p:cTn id="7" dur="500" fill="hold"/>
                                        <p:tgtEl>
                                          <p:spTgt spid="5">
                                            <p:txEl>
                                              <p:pRg st="0" end="0"/>
                                            </p:txEl>
                                          </p:spTgt>
                                        </p:tgtEl>
                                        <p:attrNameLst>
                                          <p:attrName>fillcolor</p:attrName>
                                        </p:attrNameLst>
                                      </p:cBhvr>
                                      <p:to>
                                        <a:srgbClr val="92D050"/>
                                      </p:to>
                                    </p:animClr>
                                    <p:set>
                                      <p:cBhvr>
                                        <p:cTn id="8" dur="500" fill="hold"/>
                                        <p:tgtEl>
                                          <p:spTgt spid="5">
                                            <p:txEl>
                                              <p:pRg st="0" end="0"/>
                                            </p:txEl>
                                          </p:spTgt>
                                        </p:tgtEl>
                                        <p:attrNameLst>
                                          <p:attrName>fill.type</p:attrName>
                                        </p:attrNameLst>
                                      </p:cBhvr>
                                      <p:to>
                                        <p:strVal val="solid"/>
                                      </p:to>
                                    </p:set>
                                    <p:set>
                                      <p:cBhvr>
                                        <p:cTn id="9" dur="500" fill="hold"/>
                                        <p:tgtEl>
                                          <p:spTgt spid="5">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7200" dirty="0" smtClean="0"/>
              <a:t>GLOBAL PROBLEMS</a:t>
            </a:r>
            <a:endParaRPr lang="ru-RU" sz="7200" dirty="0"/>
          </a:p>
        </p:txBody>
      </p:sp>
      <p:sp>
        <p:nvSpPr>
          <p:cNvPr id="3" name="TextBox 2"/>
          <p:cNvSpPr txBox="1"/>
          <p:nvPr/>
        </p:nvSpPr>
        <p:spPr>
          <a:xfrm>
            <a:off x="6650182" y="1972455"/>
            <a:ext cx="2000869" cy="523220"/>
          </a:xfrm>
          <a:prstGeom prst="rect">
            <a:avLst/>
          </a:prstGeom>
          <a:noFill/>
        </p:spPr>
        <p:txBody>
          <a:bodyPr wrap="none" rtlCol="0">
            <a:spAutoFit/>
          </a:bodyPr>
          <a:lstStyle/>
          <a:p>
            <a:r>
              <a:rPr lang="en-US" sz="2800" dirty="0" smtClean="0"/>
              <a:t>POLLUTION</a:t>
            </a:r>
            <a:endParaRPr lang="ru-RU" sz="2800" dirty="0"/>
          </a:p>
        </p:txBody>
      </p:sp>
      <p:sp>
        <p:nvSpPr>
          <p:cNvPr id="5" name="TextBox 4"/>
          <p:cNvSpPr txBox="1"/>
          <p:nvPr/>
        </p:nvSpPr>
        <p:spPr>
          <a:xfrm>
            <a:off x="1786066" y="1972455"/>
            <a:ext cx="2731004" cy="523220"/>
          </a:xfrm>
          <a:prstGeom prst="rect">
            <a:avLst/>
          </a:prstGeom>
          <a:noFill/>
        </p:spPr>
        <p:txBody>
          <a:bodyPr wrap="none" rtlCol="0">
            <a:spAutoFit/>
          </a:bodyPr>
          <a:lstStyle/>
          <a:p>
            <a:r>
              <a:rPr lang="en-US" sz="2800" dirty="0" smtClean="0"/>
              <a:t>DEFORESTATION</a:t>
            </a:r>
            <a:endParaRPr lang="ru-RU" sz="2800" dirty="0"/>
          </a:p>
        </p:txBody>
      </p:sp>
      <p:sp>
        <p:nvSpPr>
          <p:cNvPr id="6" name="TextBox 5"/>
          <p:cNvSpPr txBox="1"/>
          <p:nvPr/>
        </p:nvSpPr>
        <p:spPr>
          <a:xfrm>
            <a:off x="4682837" y="1958600"/>
            <a:ext cx="1829347" cy="523220"/>
          </a:xfrm>
          <a:prstGeom prst="rect">
            <a:avLst/>
          </a:prstGeom>
          <a:noFill/>
        </p:spPr>
        <p:txBody>
          <a:bodyPr wrap="none" rtlCol="0">
            <a:spAutoFit/>
          </a:bodyPr>
          <a:lstStyle/>
          <a:p>
            <a:r>
              <a:rPr lang="en-US" sz="2800" dirty="0" smtClean="0"/>
              <a:t>FLOODING</a:t>
            </a:r>
            <a:endParaRPr lang="ru-RU" sz="2800" dirty="0"/>
          </a:p>
        </p:txBody>
      </p:sp>
      <p:sp>
        <p:nvSpPr>
          <p:cNvPr id="7" name="TextBox 6"/>
          <p:cNvSpPr txBox="1"/>
          <p:nvPr/>
        </p:nvSpPr>
        <p:spPr>
          <a:xfrm>
            <a:off x="0" y="1958600"/>
            <a:ext cx="1786066" cy="523220"/>
          </a:xfrm>
          <a:prstGeom prst="rect">
            <a:avLst/>
          </a:prstGeom>
          <a:noFill/>
        </p:spPr>
        <p:txBody>
          <a:bodyPr wrap="none" rtlCol="0">
            <a:spAutoFit/>
          </a:bodyPr>
          <a:lstStyle/>
          <a:p>
            <a:r>
              <a:rPr lang="en-US" sz="2800" dirty="0" smtClean="0"/>
              <a:t>ACID RAIN</a:t>
            </a:r>
            <a:endParaRPr lang="ru-RU" sz="2800" dirty="0"/>
          </a:p>
        </p:txBody>
      </p:sp>
      <p:sp>
        <p:nvSpPr>
          <p:cNvPr id="8" name="TextBox 7"/>
          <p:cNvSpPr txBox="1"/>
          <p:nvPr/>
        </p:nvSpPr>
        <p:spPr>
          <a:xfrm>
            <a:off x="8756074" y="1990682"/>
            <a:ext cx="1540806" cy="523220"/>
          </a:xfrm>
          <a:prstGeom prst="rect">
            <a:avLst/>
          </a:prstGeom>
          <a:noFill/>
        </p:spPr>
        <p:txBody>
          <a:bodyPr wrap="none" rtlCol="0">
            <a:spAutoFit/>
          </a:bodyPr>
          <a:lstStyle/>
          <a:p>
            <a:r>
              <a:rPr lang="en-US" sz="2800" dirty="0" smtClean="0"/>
              <a:t>RUBBISH</a:t>
            </a:r>
            <a:endParaRPr lang="ru-RU" sz="2800" dirty="0"/>
          </a:p>
        </p:txBody>
      </p:sp>
      <p:sp>
        <p:nvSpPr>
          <p:cNvPr id="9" name="Прямоугольник 8"/>
          <p:cNvSpPr/>
          <p:nvPr/>
        </p:nvSpPr>
        <p:spPr>
          <a:xfrm>
            <a:off x="416184" y="2512176"/>
            <a:ext cx="11166216" cy="3970318"/>
          </a:xfrm>
          <a:prstGeom prst="rect">
            <a:avLst/>
          </a:prstGeom>
        </p:spPr>
        <p:txBody>
          <a:bodyPr wrap="square">
            <a:spAutoFit/>
          </a:bodyPr>
          <a:lstStyle/>
          <a:p>
            <a:pPr algn="just"/>
            <a:r>
              <a:rPr lang="en-US" sz="3600" dirty="0" smtClean="0">
                <a:solidFill>
                  <a:schemeClr val="bg1"/>
                </a:solidFill>
              </a:rPr>
              <a:t>Big </a:t>
            </a:r>
            <a:r>
              <a:rPr lang="en-US" sz="3600" dirty="0">
                <a:solidFill>
                  <a:schemeClr val="bg1"/>
                </a:solidFill>
              </a:rPr>
              <a:t>cities make about a ton of it for each family each year. To fight with wastes new technologies and strict rules are introduced. For example, people should throw their waste into differently </a:t>
            </a:r>
            <a:r>
              <a:rPr lang="en-US" sz="3600" dirty="0" err="1">
                <a:solidFill>
                  <a:schemeClr val="bg1"/>
                </a:solidFill>
              </a:rPr>
              <a:t>coloured</a:t>
            </a:r>
            <a:r>
              <a:rPr lang="en-US" sz="3600" dirty="0">
                <a:solidFill>
                  <a:schemeClr val="bg1"/>
                </a:solidFill>
              </a:rPr>
              <a:t> bins - for paper, glass, plastic. Second-hand things are specially collected and are reused by poorer people. </a:t>
            </a:r>
            <a:endParaRPr lang="ru-RU" sz="3600" dirty="0">
              <a:solidFill>
                <a:schemeClr val="bg1"/>
              </a:solidFill>
            </a:endParaRPr>
          </a:p>
        </p:txBody>
      </p:sp>
    </p:spTree>
    <p:extLst>
      <p:ext uri="{BB962C8B-B14F-4D97-AF65-F5344CB8AC3E}">
        <p14:creationId xmlns:p14="http://schemas.microsoft.com/office/powerpoint/2010/main" val="3211737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8">
                                            <p:txEl>
                                              <p:pRg st="0" end="0"/>
                                            </p:txEl>
                                          </p:spTgt>
                                        </p:tgtEl>
                                        <p:attrNameLst>
                                          <p:attrName>style.color</p:attrName>
                                        </p:attrNameLst>
                                      </p:cBhvr>
                                      <p:to>
                                        <a:srgbClr val="92D050"/>
                                      </p:to>
                                    </p:animClr>
                                    <p:animClr clrSpc="rgb" dir="cw">
                                      <p:cBhvr>
                                        <p:cTn id="7" dur="500" fill="hold"/>
                                        <p:tgtEl>
                                          <p:spTgt spid="8">
                                            <p:txEl>
                                              <p:pRg st="0" end="0"/>
                                            </p:txEl>
                                          </p:spTgt>
                                        </p:tgtEl>
                                        <p:attrNameLst>
                                          <p:attrName>fillcolor</p:attrName>
                                        </p:attrNameLst>
                                      </p:cBhvr>
                                      <p:to>
                                        <a:srgbClr val="92D050"/>
                                      </p:to>
                                    </p:animClr>
                                    <p:set>
                                      <p:cBhvr>
                                        <p:cTn id="8" dur="500" fill="hold"/>
                                        <p:tgtEl>
                                          <p:spTgt spid="8">
                                            <p:txEl>
                                              <p:pRg st="0" end="0"/>
                                            </p:txEl>
                                          </p:spTgt>
                                        </p:tgtEl>
                                        <p:attrNameLst>
                                          <p:attrName>fill.type</p:attrName>
                                        </p:attrNameLst>
                                      </p:cBhvr>
                                      <p:to>
                                        <p:strVal val="solid"/>
                                      </p:to>
                                    </p:set>
                                    <p:set>
                                      <p:cBhvr>
                                        <p:cTn id="9" dur="500" fill="hold"/>
                                        <p:tgtEl>
                                          <p:spTgt spid="8">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7200" dirty="0" smtClean="0"/>
              <a:t>GLOBAL PROBLEMS</a:t>
            </a:r>
            <a:endParaRPr lang="ru-RU" sz="7200" dirty="0"/>
          </a:p>
        </p:txBody>
      </p:sp>
      <p:sp>
        <p:nvSpPr>
          <p:cNvPr id="3" name="TextBox 2"/>
          <p:cNvSpPr txBox="1"/>
          <p:nvPr/>
        </p:nvSpPr>
        <p:spPr>
          <a:xfrm>
            <a:off x="6650182" y="1972455"/>
            <a:ext cx="2000869" cy="523220"/>
          </a:xfrm>
          <a:prstGeom prst="rect">
            <a:avLst/>
          </a:prstGeom>
          <a:noFill/>
        </p:spPr>
        <p:txBody>
          <a:bodyPr wrap="none" rtlCol="0">
            <a:spAutoFit/>
          </a:bodyPr>
          <a:lstStyle/>
          <a:p>
            <a:r>
              <a:rPr lang="en-US" sz="2800" dirty="0" smtClean="0"/>
              <a:t>POLLUTION</a:t>
            </a:r>
            <a:endParaRPr lang="ru-RU" sz="2800" dirty="0"/>
          </a:p>
        </p:txBody>
      </p:sp>
      <p:sp>
        <p:nvSpPr>
          <p:cNvPr id="5" name="TextBox 4"/>
          <p:cNvSpPr txBox="1"/>
          <p:nvPr/>
        </p:nvSpPr>
        <p:spPr>
          <a:xfrm>
            <a:off x="1786066" y="1972455"/>
            <a:ext cx="2731004" cy="523220"/>
          </a:xfrm>
          <a:prstGeom prst="rect">
            <a:avLst/>
          </a:prstGeom>
          <a:noFill/>
        </p:spPr>
        <p:txBody>
          <a:bodyPr wrap="none" rtlCol="0">
            <a:spAutoFit/>
          </a:bodyPr>
          <a:lstStyle/>
          <a:p>
            <a:r>
              <a:rPr lang="en-US" sz="2800" dirty="0" smtClean="0"/>
              <a:t>DEFORESTATION</a:t>
            </a:r>
            <a:endParaRPr lang="ru-RU" sz="2800" dirty="0"/>
          </a:p>
        </p:txBody>
      </p:sp>
      <p:sp>
        <p:nvSpPr>
          <p:cNvPr id="6" name="TextBox 5"/>
          <p:cNvSpPr txBox="1"/>
          <p:nvPr/>
        </p:nvSpPr>
        <p:spPr>
          <a:xfrm>
            <a:off x="4682837" y="1958600"/>
            <a:ext cx="1829347" cy="523220"/>
          </a:xfrm>
          <a:prstGeom prst="rect">
            <a:avLst/>
          </a:prstGeom>
          <a:noFill/>
        </p:spPr>
        <p:txBody>
          <a:bodyPr wrap="none" rtlCol="0">
            <a:spAutoFit/>
          </a:bodyPr>
          <a:lstStyle/>
          <a:p>
            <a:r>
              <a:rPr lang="en-US" sz="2800" dirty="0" smtClean="0"/>
              <a:t>FLOODING</a:t>
            </a:r>
            <a:endParaRPr lang="ru-RU" sz="2800" dirty="0"/>
          </a:p>
        </p:txBody>
      </p:sp>
      <p:sp>
        <p:nvSpPr>
          <p:cNvPr id="7" name="TextBox 6"/>
          <p:cNvSpPr txBox="1"/>
          <p:nvPr/>
        </p:nvSpPr>
        <p:spPr>
          <a:xfrm>
            <a:off x="0" y="1958600"/>
            <a:ext cx="1786066" cy="523220"/>
          </a:xfrm>
          <a:prstGeom prst="rect">
            <a:avLst/>
          </a:prstGeom>
          <a:noFill/>
        </p:spPr>
        <p:txBody>
          <a:bodyPr wrap="none" rtlCol="0">
            <a:spAutoFit/>
          </a:bodyPr>
          <a:lstStyle/>
          <a:p>
            <a:r>
              <a:rPr lang="en-US" sz="2800" dirty="0" smtClean="0"/>
              <a:t>ACID RAIN</a:t>
            </a:r>
            <a:endParaRPr lang="ru-RU" sz="2800" dirty="0"/>
          </a:p>
        </p:txBody>
      </p:sp>
      <p:sp>
        <p:nvSpPr>
          <p:cNvPr id="8" name="TextBox 7"/>
          <p:cNvSpPr txBox="1"/>
          <p:nvPr/>
        </p:nvSpPr>
        <p:spPr>
          <a:xfrm>
            <a:off x="8756074" y="1990682"/>
            <a:ext cx="1540806" cy="523220"/>
          </a:xfrm>
          <a:prstGeom prst="rect">
            <a:avLst/>
          </a:prstGeom>
          <a:noFill/>
        </p:spPr>
        <p:txBody>
          <a:bodyPr wrap="none" rtlCol="0">
            <a:spAutoFit/>
          </a:bodyPr>
          <a:lstStyle/>
          <a:p>
            <a:r>
              <a:rPr lang="en-US" sz="2800" dirty="0" smtClean="0"/>
              <a:t>RUBBISH</a:t>
            </a:r>
            <a:endParaRPr lang="ru-RU" sz="2800" dirty="0"/>
          </a:p>
        </p:txBody>
      </p:sp>
      <p:sp>
        <p:nvSpPr>
          <p:cNvPr id="9" name="Прямоугольник 8"/>
          <p:cNvSpPr/>
          <p:nvPr/>
        </p:nvSpPr>
        <p:spPr>
          <a:xfrm>
            <a:off x="416184" y="2333685"/>
            <a:ext cx="11166216" cy="4524315"/>
          </a:xfrm>
          <a:prstGeom prst="rect">
            <a:avLst/>
          </a:prstGeom>
        </p:spPr>
        <p:txBody>
          <a:bodyPr wrap="square">
            <a:spAutoFit/>
          </a:bodyPr>
          <a:lstStyle/>
          <a:p>
            <a:pPr algn="just"/>
            <a:r>
              <a:rPr lang="en-US" sz="3600" dirty="0" smtClean="0">
                <a:solidFill>
                  <a:schemeClr val="bg1"/>
                </a:solidFill>
              </a:rPr>
              <a:t>It </a:t>
            </a:r>
            <a:r>
              <a:rPr lang="en-US" sz="3600" dirty="0">
                <a:solidFill>
                  <a:schemeClr val="bg1"/>
                </a:solidFill>
              </a:rPr>
              <a:t>is one of the most serious pollution problems. What happens is this. First, factories sent gases into the air. There they mix and are carried away for hundreds of miles by the wind. Finally, they fall back to the earth when it rains or snows. When it happens, it pollutes thousands of lakes and rivers, killing fish and other wildlife. It can also destroy forests and land.</a:t>
            </a:r>
            <a:endParaRPr lang="ru-RU" sz="3600" dirty="0">
              <a:solidFill>
                <a:schemeClr val="bg1"/>
              </a:solidFill>
            </a:endParaRPr>
          </a:p>
        </p:txBody>
      </p:sp>
    </p:spTree>
    <p:extLst>
      <p:ext uri="{BB962C8B-B14F-4D97-AF65-F5344CB8AC3E}">
        <p14:creationId xmlns:p14="http://schemas.microsoft.com/office/powerpoint/2010/main" val="717755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7">
                                            <p:txEl>
                                              <p:pRg st="0" end="0"/>
                                            </p:txEl>
                                          </p:spTgt>
                                        </p:tgtEl>
                                        <p:attrNameLst>
                                          <p:attrName>style.color</p:attrName>
                                        </p:attrNameLst>
                                      </p:cBhvr>
                                      <p:to>
                                        <a:schemeClr val="accent2"/>
                                      </p:to>
                                    </p:animClr>
                                    <p:animClr clrSpc="rgb" dir="cw">
                                      <p:cBhvr>
                                        <p:cTn id="7" dur="500" fill="hold"/>
                                        <p:tgtEl>
                                          <p:spTgt spid="7">
                                            <p:txEl>
                                              <p:pRg st="0" end="0"/>
                                            </p:txEl>
                                          </p:spTgt>
                                        </p:tgtEl>
                                        <p:attrNameLst>
                                          <p:attrName>fillcolor</p:attrName>
                                        </p:attrNameLst>
                                      </p:cBhvr>
                                      <p:to>
                                        <a:schemeClr val="accent2"/>
                                      </p:to>
                                    </p:animClr>
                                    <p:set>
                                      <p:cBhvr>
                                        <p:cTn id="8" dur="500" fill="hold"/>
                                        <p:tgtEl>
                                          <p:spTgt spid="7">
                                            <p:txEl>
                                              <p:pRg st="0" end="0"/>
                                            </p:txEl>
                                          </p:spTgt>
                                        </p:tgtEl>
                                        <p:attrNameLst>
                                          <p:attrName>fill.type</p:attrName>
                                        </p:attrNameLst>
                                      </p:cBhvr>
                                      <p:to>
                                        <p:strVal val="solid"/>
                                      </p:to>
                                    </p:set>
                                    <p:set>
                                      <p:cBhvr>
                                        <p:cTn id="9" dur="500" fill="hold"/>
                                        <p:tgtEl>
                                          <p:spTgt spid="7">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7200" dirty="0" smtClean="0"/>
              <a:t>GLOBAL PROBLEMS</a:t>
            </a:r>
            <a:endParaRPr lang="ru-RU" sz="7200" dirty="0"/>
          </a:p>
        </p:txBody>
      </p:sp>
      <p:sp>
        <p:nvSpPr>
          <p:cNvPr id="3" name="TextBox 2"/>
          <p:cNvSpPr txBox="1"/>
          <p:nvPr/>
        </p:nvSpPr>
        <p:spPr>
          <a:xfrm>
            <a:off x="6650182" y="1972455"/>
            <a:ext cx="2000869" cy="523220"/>
          </a:xfrm>
          <a:prstGeom prst="rect">
            <a:avLst/>
          </a:prstGeom>
          <a:noFill/>
        </p:spPr>
        <p:txBody>
          <a:bodyPr wrap="none" rtlCol="0">
            <a:spAutoFit/>
          </a:bodyPr>
          <a:lstStyle/>
          <a:p>
            <a:r>
              <a:rPr lang="en-US" sz="2800" dirty="0" smtClean="0"/>
              <a:t>POLLUTION</a:t>
            </a:r>
            <a:endParaRPr lang="ru-RU" sz="2800" dirty="0"/>
          </a:p>
        </p:txBody>
      </p:sp>
      <p:sp>
        <p:nvSpPr>
          <p:cNvPr id="5" name="TextBox 4"/>
          <p:cNvSpPr txBox="1"/>
          <p:nvPr/>
        </p:nvSpPr>
        <p:spPr>
          <a:xfrm>
            <a:off x="1786066" y="1972455"/>
            <a:ext cx="2731004" cy="523220"/>
          </a:xfrm>
          <a:prstGeom prst="rect">
            <a:avLst/>
          </a:prstGeom>
          <a:noFill/>
        </p:spPr>
        <p:txBody>
          <a:bodyPr wrap="none" rtlCol="0">
            <a:spAutoFit/>
          </a:bodyPr>
          <a:lstStyle/>
          <a:p>
            <a:r>
              <a:rPr lang="en-US" sz="2800" dirty="0" smtClean="0"/>
              <a:t>DEFORESTATION</a:t>
            </a:r>
            <a:endParaRPr lang="ru-RU" sz="2800" dirty="0"/>
          </a:p>
        </p:txBody>
      </p:sp>
      <p:sp>
        <p:nvSpPr>
          <p:cNvPr id="6" name="TextBox 5"/>
          <p:cNvSpPr txBox="1"/>
          <p:nvPr/>
        </p:nvSpPr>
        <p:spPr>
          <a:xfrm>
            <a:off x="4682837" y="1958600"/>
            <a:ext cx="1829347" cy="523220"/>
          </a:xfrm>
          <a:prstGeom prst="rect">
            <a:avLst/>
          </a:prstGeom>
          <a:noFill/>
        </p:spPr>
        <p:txBody>
          <a:bodyPr wrap="none" rtlCol="0">
            <a:spAutoFit/>
          </a:bodyPr>
          <a:lstStyle/>
          <a:p>
            <a:r>
              <a:rPr lang="en-US" sz="2800" dirty="0" smtClean="0"/>
              <a:t>FLOODING</a:t>
            </a:r>
            <a:endParaRPr lang="ru-RU" sz="2800" dirty="0"/>
          </a:p>
        </p:txBody>
      </p:sp>
      <p:sp>
        <p:nvSpPr>
          <p:cNvPr id="7" name="TextBox 6"/>
          <p:cNvSpPr txBox="1"/>
          <p:nvPr/>
        </p:nvSpPr>
        <p:spPr>
          <a:xfrm>
            <a:off x="0" y="1958600"/>
            <a:ext cx="1786066" cy="523220"/>
          </a:xfrm>
          <a:prstGeom prst="rect">
            <a:avLst/>
          </a:prstGeom>
          <a:noFill/>
        </p:spPr>
        <p:txBody>
          <a:bodyPr wrap="none" rtlCol="0">
            <a:spAutoFit/>
          </a:bodyPr>
          <a:lstStyle/>
          <a:p>
            <a:r>
              <a:rPr lang="en-US" sz="2800" dirty="0" smtClean="0"/>
              <a:t>ACID RAIN</a:t>
            </a:r>
            <a:endParaRPr lang="ru-RU" sz="2800" dirty="0"/>
          </a:p>
        </p:txBody>
      </p:sp>
      <p:sp>
        <p:nvSpPr>
          <p:cNvPr id="8" name="TextBox 7"/>
          <p:cNvSpPr txBox="1"/>
          <p:nvPr/>
        </p:nvSpPr>
        <p:spPr>
          <a:xfrm>
            <a:off x="8756074" y="1990682"/>
            <a:ext cx="1540806" cy="523220"/>
          </a:xfrm>
          <a:prstGeom prst="rect">
            <a:avLst/>
          </a:prstGeom>
          <a:noFill/>
        </p:spPr>
        <p:txBody>
          <a:bodyPr wrap="none" rtlCol="0">
            <a:spAutoFit/>
          </a:bodyPr>
          <a:lstStyle/>
          <a:p>
            <a:r>
              <a:rPr lang="en-US" sz="2800" dirty="0" smtClean="0"/>
              <a:t>RUBBISH</a:t>
            </a:r>
            <a:endParaRPr lang="ru-RU" sz="2800" dirty="0"/>
          </a:p>
        </p:txBody>
      </p:sp>
      <p:sp>
        <p:nvSpPr>
          <p:cNvPr id="9" name="Прямоугольник 8"/>
          <p:cNvSpPr/>
          <p:nvPr/>
        </p:nvSpPr>
        <p:spPr>
          <a:xfrm>
            <a:off x="416184" y="2721612"/>
            <a:ext cx="11166216" cy="2308324"/>
          </a:xfrm>
          <a:prstGeom prst="rect">
            <a:avLst/>
          </a:prstGeom>
        </p:spPr>
        <p:txBody>
          <a:bodyPr wrap="square">
            <a:spAutoFit/>
          </a:bodyPr>
          <a:lstStyle/>
          <a:p>
            <a:pPr algn="just"/>
            <a:r>
              <a:rPr lang="en-US" sz="3600" dirty="0" smtClean="0">
                <a:solidFill>
                  <a:schemeClr val="bg1"/>
                </a:solidFill>
              </a:rPr>
              <a:t>It </a:t>
            </a:r>
            <a:r>
              <a:rPr lang="en-US" sz="3600" dirty="0">
                <a:solidFill>
                  <a:schemeClr val="bg1"/>
                </a:solidFill>
              </a:rPr>
              <a:t>happens when water cannot disappear or dry fast enough in rivers or after heavy rains. It often happens after winter. For example, in Siberia snow turns into water while rivers are still under ice.</a:t>
            </a:r>
            <a:endParaRPr lang="ru-RU" sz="3600" dirty="0">
              <a:solidFill>
                <a:schemeClr val="bg1"/>
              </a:solidFill>
            </a:endParaRPr>
          </a:p>
        </p:txBody>
      </p:sp>
    </p:spTree>
    <p:extLst>
      <p:ext uri="{BB962C8B-B14F-4D97-AF65-F5344CB8AC3E}">
        <p14:creationId xmlns:p14="http://schemas.microsoft.com/office/powerpoint/2010/main" val="1523767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6">
                                            <p:txEl>
                                              <p:pRg st="0" end="0"/>
                                            </p:txEl>
                                          </p:spTgt>
                                        </p:tgtEl>
                                        <p:attrNameLst>
                                          <p:attrName>style.color</p:attrName>
                                        </p:attrNameLst>
                                      </p:cBhvr>
                                      <p:to>
                                        <a:srgbClr val="92D050"/>
                                      </p:to>
                                    </p:animClr>
                                    <p:animClr clrSpc="rgb" dir="cw">
                                      <p:cBhvr>
                                        <p:cTn id="7" dur="500" fill="hold"/>
                                        <p:tgtEl>
                                          <p:spTgt spid="6">
                                            <p:txEl>
                                              <p:pRg st="0" end="0"/>
                                            </p:txEl>
                                          </p:spTgt>
                                        </p:tgtEl>
                                        <p:attrNameLst>
                                          <p:attrName>fillcolor</p:attrName>
                                        </p:attrNameLst>
                                      </p:cBhvr>
                                      <p:to>
                                        <a:srgbClr val="92D050"/>
                                      </p:to>
                                    </p:animClr>
                                    <p:set>
                                      <p:cBhvr>
                                        <p:cTn id="8" dur="500" fill="hold"/>
                                        <p:tgtEl>
                                          <p:spTgt spid="6">
                                            <p:txEl>
                                              <p:pRg st="0" end="0"/>
                                            </p:txEl>
                                          </p:spTgt>
                                        </p:tgtEl>
                                        <p:attrNameLst>
                                          <p:attrName>fill.type</p:attrName>
                                        </p:attrNameLst>
                                      </p:cBhvr>
                                      <p:to>
                                        <p:strVal val="solid"/>
                                      </p:to>
                                    </p:set>
                                    <p:set>
                                      <p:cBhvr>
                                        <p:cTn id="9" dur="500" fill="hold"/>
                                        <p:tgtEl>
                                          <p:spTgt spid="6">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7200" dirty="0" smtClean="0"/>
              <a:t>GLOBAL PROBLEMS</a:t>
            </a:r>
            <a:endParaRPr lang="ru-RU" sz="7200" dirty="0"/>
          </a:p>
        </p:txBody>
      </p:sp>
      <p:sp>
        <p:nvSpPr>
          <p:cNvPr id="3" name="TextBox 2"/>
          <p:cNvSpPr txBox="1"/>
          <p:nvPr/>
        </p:nvSpPr>
        <p:spPr>
          <a:xfrm>
            <a:off x="6650182" y="1972455"/>
            <a:ext cx="2000869" cy="523220"/>
          </a:xfrm>
          <a:prstGeom prst="rect">
            <a:avLst/>
          </a:prstGeom>
          <a:noFill/>
        </p:spPr>
        <p:txBody>
          <a:bodyPr wrap="none" rtlCol="0">
            <a:spAutoFit/>
          </a:bodyPr>
          <a:lstStyle/>
          <a:p>
            <a:r>
              <a:rPr lang="en-US" sz="2800" dirty="0" smtClean="0"/>
              <a:t>POLLUTION</a:t>
            </a:r>
            <a:endParaRPr lang="ru-RU" sz="2800" dirty="0"/>
          </a:p>
        </p:txBody>
      </p:sp>
      <p:sp>
        <p:nvSpPr>
          <p:cNvPr id="5" name="TextBox 4"/>
          <p:cNvSpPr txBox="1"/>
          <p:nvPr/>
        </p:nvSpPr>
        <p:spPr>
          <a:xfrm>
            <a:off x="1786066" y="1972455"/>
            <a:ext cx="2731004" cy="523220"/>
          </a:xfrm>
          <a:prstGeom prst="rect">
            <a:avLst/>
          </a:prstGeom>
          <a:noFill/>
        </p:spPr>
        <p:txBody>
          <a:bodyPr wrap="none" rtlCol="0">
            <a:spAutoFit/>
          </a:bodyPr>
          <a:lstStyle/>
          <a:p>
            <a:r>
              <a:rPr lang="en-US" sz="2800" dirty="0" smtClean="0"/>
              <a:t>DEFORESTATION</a:t>
            </a:r>
            <a:endParaRPr lang="ru-RU" sz="2800" dirty="0"/>
          </a:p>
        </p:txBody>
      </p:sp>
      <p:sp>
        <p:nvSpPr>
          <p:cNvPr id="6" name="TextBox 5"/>
          <p:cNvSpPr txBox="1"/>
          <p:nvPr/>
        </p:nvSpPr>
        <p:spPr>
          <a:xfrm>
            <a:off x="4682837" y="1958600"/>
            <a:ext cx="1829347" cy="523220"/>
          </a:xfrm>
          <a:prstGeom prst="rect">
            <a:avLst/>
          </a:prstGeom>
          <a:noFill/>
        </p:spPr>
        <p:txBody>
          <a:bodyPr wrap="none" rtlCol="0">
            <a:spAutoFit/>
          </a:bodyPr>
          <a:lstStyle/>
          <a:p>
            <a:r>
              <a:rPr lang="en-US" sz="2800" dirty="0" smtClean="0"/>
              <a:t>FLOODING</a:t>
            </a:r>
            <a:endParaRPr lang="ru-RU" sz="2800" dirty="0"/>
          </a:p>
        </p:txBody>
      </p:sp>
      <p:sp>
        <p:nvSpPr>
          <p:cNvPr id="7" name="TextBox 6"/>
          <p:cNvSpPr txBox="1"/>
          <p:nvPr/>
        </p:nvSpPr>
        <p:spPr>
          <a:xfrm>
            <a:off x="0" y="1958600"/>
            <a:ext cx="1786066" cy="523220"/>
          </a:xfrm>
          <a:prstGeom prst="rect">
            <a:avLst/>
          </a:prstGeom>
          <a:noFill/>
        </p:spPr>
        <p:txBody>
          <a:bodyPr wrap="none" rtlCol="0">
            <a:spAutoFit/>
          </a:bodyPr>
          <a:lstStyle/>
          <a:p>
            <a:r>
              <a:rPr lang="en-US" sz="2800" dirty="0" smtClean="0"/>
              <a:t>ACID RAIN</a:t>
            </a:r>
            <a:endParaRPr lang="ru-RU" sz="2800" dirty="0"/>
          </a:p>
        </p:txBody>
      </p:sp>
      <p:sp>
        <p:nvSpPr>
          <p:cNvPr id="8" name="TextBox 7"/>
          <p:cNvSpPr txBox="1"/>
          <p:nvPr/>
        </p:nvSpPr>
        <p:spPr>
          <a:xfrm>
            <a:off x="8756074" y="1990682"/>
            <a:ext cx="1540806" cy="523220"/>
          </a:xfrm>
          <a:prstGeom prst="rect">
            <a:avLst/>
          </a:prstGeom>
          <a:noFill/>
        </p:spPr>
        <p:txBody>
          <a:bodyPr wrap="none" rtlCol="0">
            <a:spAutoFit/>
          </a:bodyPr>
          <a:lstStyle/>
          <a:p>
            <a:r>
              <a:rPr lang="en-US" sz="2800" dirty="0" smtClean="0"/>
              <a:t>RUBBISH</a:t>
            </a:r>
            <a:endParaRPr lang="ru-RU" sz="2800" dirty="0"/>
          </a:p>
        </p:txBody>
      </p:sp>
      <p:sp>
        <p:nvSpPr>
          <p:cNvPr id="9" name="Прямоугольник 8"/>
          <p:cNvSpPr/>
          <p:nvPr/>
        </p:nvSpPr>
        <p:spPr>
          <a:xfrm>
            <a:off x="416184" y="2575441"/>
            <a:ext cx="11166216" cy="3970318"/>
          </a:xfrm>
          <a:prstGeom prst="rect">
            <a:avLst/>
          </a:prstGeom>
        </p:spPr>
        <p:txBody>
          <a:bodyPr wrap="square">
            <a:spAutoFit/>
          </a:bodyPr>
          <a:lstStyle/>
          <a:p>
            <a:pPr algn="just"/>
            <a:r>
              <a:rPr lang="en-US" sz="3600" dirty="0" smtClean="0">
                <a:solidFill>
                  <a:schemeClr val="bg1"/>
                </a:solidFill>
              </a:rPr>
              <a:t>We give </a:t>
            </a:r>
            <a:r>
              <a:rPr lang="en-US" sz="3600" dirty="0">
                <a:solidFill>
                  <a:schemeClr val="bg1"/>
                </a:solidFill>
              </a:rPr>
              <a:t>this name to waste products that get into the air, water, land and they can’t be broken quickly by natural process. It harms the health of plants, animals, people. To make it less dangerous governments make laws to protect the environment — we need all to keep our environment clean and healthy.</a:t>
            </a:r>
            <a:endParaRPr lang="ru-RU" sz="3600" dirty="0">
              <a:solidFill>
                <a:schemeClr val="bg1"/>
              </a:solidFill>
            </a:endParaRPr>
          </a:p>
        </p:txBody>
      </p:sp>
    </p:spTree>
    <p:extLst>
      <p:ext uri="{BB962C8B-B14F-4D97-AF65-F5344CB8AC3E}">
        <p14:creationId xmlns:p14="http://schemas.microsoft.com/office/powerpoint/2010/main" val="187787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3">
                                            <p:txEl>
                                              <p:pRg st="0" end="0"/>
                                            </p:txEl>
                                          </p:spTgt>
                                        </p:tgtEl>
                                        <p:attrNameLst>
                                          <p:attrName>style.color</p:attrName>
                                        </p:attrNameLst>
                                      </p:cBhvr>
                                      <p:to>
                                        <a:srgbClr val="92D050"/>
                                      </p:to>
                                    </p:animClr>
                                    <p:animClr clrSpc="rgb" dir="cw">
                                      <p:cBhvr>
                                        <p:cTn id="7" dur="500" fill="hold"/>
                                        <p:tgtEl>
                                          <p:spTgt spid="3">
                                            <p:txEl>
                                              <p:pRg st="0" end="0"/>
                                            </p:txEl>
                                          </p:spTgt>
                                        </p:tgtEl>
                                        <p:attrNameLst>
                                          <p:attrName>fillcolor</p:attrName>
                                        </p:attrNameLst>
                                      </p:cBhvr>
                                      <p:to>
                                        <a:srgbClr val="92D050"/>
                                      </p:to>
                                    </p:animClr>
                                    <p:set>
                                      <p:cBhvr>
                                        <p:cTn id="8" dur="500" fill="hold"/>
                                        <p:tgtEl>
                                          <p:spTgt spid="3">
                                            <p:txEl>
                                              <p:pRg st="0" end="0"/>
                                            </p:txEl>
                                          </p:spTgt>
                                        </p:tgtEl>
                                        <p:attrNameLst>
                                          <p:attrName>fill.type</p:attrName>
                                        </p:attrNameLst>
                                      </p:cBhvr>
                                      <p:to>
                                        <p:strVal val="solid"/>
                                      </p:to>
                                    </p:set>
                                    <p:set>
                                      <p:cBhvr>
                                        <p:cTn id="9" dur="500"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7200" dirty="0" smtClean="0"/>
              <a:t>GLOBAL PROBLEMS</a:t>
            </a:r>
            <a:endParaRPr lang="ru-RU" sz="7200" dirty="0"/>
          </a:p>
        </p:txBody>
      </p:sp>
      <p:sp>
        <p:nvSpPr>
          <p:cNvPr id="9" name="Прямоугольник 8"/>
          <p:cNvSpPr/>
          <p:nvPr/>
        </p:nvSpPr>
        <p:spPr>
          <a:xfrm>
            <a:off x="263784" y="2132096"/>
            <a:ext cx="11166216" cy="4154984"/>
          </a:xfrm>
          <a:prstGeom prst="rect">
            <a:avLst/>
          </a:prstGeom>
        </p:spPr>
        <p:txBody>
          <a:bodyPr wrap="square">
            <a:spAutoFit/>
          </a:bodyPr>
          <a:lstStyle/>
          <a:p>
            <a:pPr marL="742950" indent="-742950" algn="just">
              <a:buAutoNum type="arabicPeriod"/>
            </a:pPr>
            <a:r>
              <a:rPr lang="en-US" sz="4400" dirty="0" smtClean="0">
                <a:solidFill>
                  <a:schemeClr val="bg1"/>
                </a:solidFill>
              </a:rPr>
              <a:t>What do we need trees for?</a:t>
            </a:r>
          </a:p>
          <a:p>
            <a:pPr marL="742950" indent="-742950" algn="just">
              <a:buAutoNum type="arabicPeriod"/>
            </a:pPr>
            <a:r>
              <a:rPr lang="en-US" sz="4400" dirty="0" smtClean="0">
                <a:solidFill>
                  <a:schemeClr val="bg1"/>
                </a:solidFill>
              </a:rPr>
              <a:t>How can people fight with wastes?</a:t>
            </a:r>
          </a:p>
          <a:p>
            <a:pPr marL="742950" indent="-742950" algn="just">
              <a:buAutoNum type="arabicPeriod"/>
            </a:pPr>
            <a:r>
              <a:rPr lang="en-US" sz="4400" dirty="0" smtClean="0">
                <a:solidFill>
                  <a:schemeClr val="bg1"/>
                </a:solidFill>
              </a:rPr>
              <a:t>How does acid rain happen?</a:t>
            </a:r>
          </a:p>
          <a:p>
            <a:pPr marL="742950" indent="-742950" algn="just">
              <a:buAutoNum type="arabicPeriod"/>
            </a:pPr>
            <a:r>
              <a:rPr lang="en-US" sz="4400" dirty="0" smtClean="0">
                <a:solidFill>
                  <a:schemeClr val="bg1"/>
                </a:solidFill>
              </a:rPr>
              <a:t>Why are acid rains dangerous?</a:t>
            </a:r>
          </a:p>
          <a:p>
            <a:pPr marL="742950" indent="-742950" algn="just">
              <a:buAutoNum type="arabicPeriod"/>
            </a:pPr>
            <a:r>
              <a:rPr lang="en-US" sz="4400" dirty="0" smtClean="0">
                <a:solidFill>
                  <a:schemeClr val="bg1"/>
                </a:solidFill>
              </a:rPr>
              <a:t>How does flooding happen?</a:t>
            </a:r>
          </a:p>
          <a:p>
            <a:pPr marL="742950" indent="-742950" algn="just">
              <a:buAutoNum type="arabicPeriod"/>
            </a:pPr>
            <a:r>
              <a:rPr lang="en-US" sz="4400" dirty="0" smtClean="0">
                <a:solidFill>
                  <a:schemeClr val="bg1"/>
                </a:solidFill>
              </a:rPr>
              <a:t>Why is pollution dangerous?</a:t>
            </a:r>
            <a:endParaRPr lang="ru-RU" sz="4400" dirty="0">
              <a:solidFill>
                <a:schemeClr val="bg1"/>
              </a:solidFill>
            </a:endParaRPr>
          </a:p>
        </p:txBody>
      </p:sp>
    </p:spTree>
    <p:extLst>
      <p:ext uri="{BB962C8B-B14F-4D97-AF65-F5344CB8AC3E}">
        <p14:creationId xmlns:p14="http://schemas.microsoft.com/office/powerpoint/2010/main" val="10155519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6600" dirty="0" smtClean="0"/>
              <a:t>GREEN LIVING TIPS</a:t>
            </a:r>
            <a:endParaRPr lang="ru-RU" sz="6600" dirty="0"/>
          </a:p>
        </p:txBody>
      </p:sp>
      <p:graphicFrame>
        <p:nvGraphicFramePr>
          <p:cNvPr id="3" name="Таблица 2"/>
          <p:cNvGraphicFramePr>
            <a:graphicFrameLocks noGrp="1"/>
          </p:cNvGraphicFramePr>
          <p:nvPr>
            <p:extLst>
              <p:ext uri="{D42A27DB-BD31-4B8C-83A1-F6EECF244321}">
                <p14:modId xmlns:p14="http://schemas.microsoft.com/office/powerpoint/2010/main" val="2964341853"/>
              </p:ext>
            </p:extLst>
          </p:nvPr>
        </p:nvGraphicFramePr>
        <p:xfrm>
          <a:off x="0" y="2160538"/>
          <a:ext cx="4244109" cy="4077464"/>
        </p:xfrm>
        <a:graphic>
          <a:graphicData uri="http://schemas.openxmlformats.org/drawingml/2006/table">
            <a:tbl>
              <a:tblPr firstRow="1" bandRow="1">
                <a:tableStyleId>{2D5ABB26-0587-4C30-8999-92F81FD0307C}</a:tableStyleId>
              </a:tblPr>
              <a:tblGrid>
                <a:gridCol w="4244109"/>
              </a:tblGrid>
              <a:tr h="370840">
                <a:tc>
                  <a:txBody>
                    <a:bodyPr/>
                    <a:lstStyle/>
                    <a:p>
                      <a:pPr algn="ctr">
                        <a:lnSpc>
                          <a:spcPct val="200000"/>
                        </a:lnSpc>
                      </a:pPr>
                      <a:r>
                        <a:rPr lang="en-US" sz="3600" dirty="0" smtClean="0">
                          <a:solidFill>
                            <a:schemeClr val="bg1"/>
                          </a:solidFill>
                        </a:rPr>
                        <a:t>RECYCLED</a:t>
                      </a:r>
                      <a:endParaRPr lang="ru-RU" sz="3600" dirty="0">
                        <a:solidFill>
                          <a:schemeClr val="bg1"/>
                        </a:solidFill>
                      </a:endParaRPr>
                    </a:p>
                  </a:txBody>
                  <a:tcPr/>
                </a:tc>
              </a:tr>
              <a:tr h="370840">
                <a:tc>
                  <a:txBody>
                    <a:bodyPr/>
                    <a:lstStyle/>
                    <a:p>
                      <a:pPr algn="ctr">
                        <a:lnSpc>
                          <a:spcPct val="200000"/>
                        </a:lnSpc>
                      </a:pPr>
                      <a:r>
                        <a:rPr lang="en-US" sz="3600" dirty="0" smtClean="0">
                          <a:solidFill>
                            <a:schemeClr val="bg1"/>
                          </a:solidFill>
                        </a:rPr>
                        <a:t>RECLAIMED</a:t>
                      </a:r>
                      <a:endParaRPr lang="ru-RU" sz="3600" dirty="0">
                        <a:solidFill>
                          <a:schemeClr val="bg1"/>
                        </a:solidFill>
                      </a:endParaRPr>
                    </a:p>
                  </a:txBody>
                  <a:tcPr/>
                </a:tc>
              </a:tr>
              <a:tr h="370840">
                <a:tc>
                  <a:txBody>
                    <a:bodyPr/>
                    <a:lstStyle/>
                    <a:p>
                      <a:pPr algn="ctr">
                        <a:lnSpc>
                          <a:spcPct val="200000"/>
                        </a:lnSpc>
                      </a:pPr>
                      <a:r>
                        <a:rPr lang="en-US" sz="3600" dirty="0" smtClean="0">
                          <a:solidFill>
                            <a:schemeClr val="bg1"/>
                          </a:solidFill>
                        </a:rPr>
                        <a:t>UP-CYCLED</a:t>
                      </a:r>
                      <a:endParaRPr lang="ru-RU" sz="3600" dirty="0">
                        <a:solidFill>
                          <a:schemeClr val="bg1"/>
                        </a:solidFill>
                      </a:endParaRPr>
                    </a:p>
                  </a:txBody>
                  <a:tcPr/>
                </a:tc>
              </a:tr>
              <a:tr h="370840">
                <a:tc>
                  <a:txBody>
                    <a:bodyPr/>
                    <a:lstStyle/>
                    <a:p>
                      <a:pPr algn="ctr">
                        <a:lnSpc>
                          <a:spcPct val="200000"/>
                        </a:lnSpc>
                      </a:pPr>
                      <a:r>
                        <a:rPr lang="en-US" sz="3600" dirty="0" smtClean="0">
                          <a:solidFill>
                            <a:schemeClr val="bg1"/>
                          </a:solidFill>
                        </a:rPr>
                        <a:t>CRADLE-TO-CRADLE</a:t>
                      </a:r>
                      <a:endParaRPr lang="ru-RU" sz="3600" dirty="0">
                        <a:solidFill>
                          <a:schemeClr val="bg1"/>
                        </a:solidFill>
                      </a:endParaRPr>
                    </a:p>
                  </a:txBody>
                  <a:tcPr/>
                </a:tc>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409901701"/>
              </p:ext>
            </p:extLst>
          </p:nvPr>
        </p:nvGraphicFramePr>
        <p:xfrm>
          <a:off x="4738255" y="2077412"/>
          <a:ext cx="7218217" cy="4754880"/>
        </p:xfrm>
        <a:graphic>
          <a:graphicData uri="http://schemas.openxmlformats.org/drawingml/2006/table">
            <a:tbl>
              <a:tblPr firstRow="1" bandRow="1">
                <a:tableStyleId>{2D5ABB26-0587-4C30-8999-92F81FD0307C}</a:tableStyleId>
              </a:tblPr>
              <a:tblGrid>
                <a:gridCol w="7218217"/>
              </a:tblGrid>
              <a:tr h="370840">
                <a:tc>
                  <a:txBody>
                    <a:bodyPr/>
                    <a:lstStyle/>
                    <a:p>
                      <a:pPr algn="just"/>
                      <a:r>
                        <a:rPr lang="en-US" sz="3200" dirty="0" smtClean="0">
                          <a:solidFill>
                            <a:schemeClr val="bg1"/>
                          </a:solidFill>
                        </a:rPr>
                        <a:t>products</a:t>
                      </a:r>
                      <a:r>
                        <a:rPr lang="en-US" sz="3200" baseline="0" dirty="0" smtClean="0">
                          <a:solidFill>
                            <a:schemeClr val="bg1"/>
                          </a:solidFill>
                        </a:rPr>
                        <a:t> are designed to be returned to the manufacturer and made into a new thing.</a:t>
                      </a:r>
                      <a:endParaRPr lang="ru-RU" sz="3200" dirty="0">
                        <a:solidFill>
                          <a:schemeClr val="bg1"/>
                        </a:solidFill>
                      </a:endParaRPr>
                    </a:p>
                  </a:txBody>
                  <a:tcPr/>
                </a:tc>
              </a:tr>
              <a:tr h="370840">
                <a:tc>
                  <a:txBody>
                    <a:bodyPr/>
                    <a:lstStyle/>
                    <a:p>
                      <a:pPr algn="just"/>
                      <a:r>
                        <a:rPr lang="en-US" sz="3200" dirty="0" smtClean="0">
                          <a:solidFill>
                            <a:schemeClr val="bg1"/>
                          </a:solidFill>
                        </a:rPr>
                        <a:t>products are</a:t>
                      </a:r>
                      <a:r>
                        <a:rPr lang="en-US" sz="3200" baseline="0" dirty="0" smtClean="0">
                          <a:solidFill>
                            <a:schemeClr val="bg1"/>
                          </a:solidFill>
                        </a:rPr>
                        <a:t> made from different materials thrown into a recycling box. </a:t>
                      </a:r>
                      <a:endParaRPr lang="ru-RU" sz="3200" dirty="0">
                        <a:solidFill>
                          <a:schemeClr val="bg1"/>
                        </a:solidFill>
                      </a:endParaRPr>
                    </a:p>
                  </a:txBody>
                  <a:tcPr/>
                </a:tc>
              </a:tr>
              <a:tr h="370840">
                <a:tc>
                  <a:txBody>
                    <a:bodyPr/>
                    <a:lstStyle/>
                    <a:p>
                      <a:pPr algn="just"/>
                      <a:r>
                        <a:rPr lang="en-US" sz="3200" dirty="0" smtClean="0">
                          <a:solidFill>
                            <a:schemeClr val="bg1"/>
                          </a:solidFill>
                        </a:rPr>
                        <a:t>high-quality products are made from lower-quality goods.</a:t>
                      </a:r>
                      <a:endParaRPr lang="ru-RU" sz="3200" dirty="0">
                        <a:solidFill>
                          <a:schemeClr val="bg1"/>
                        </a:solidFill>
                      </a:endParaRPr>
                    </a:p>
                  </a:txBody>
                  <a:tcPr/>
                </a:tc>
              </a:tr>
              <a:tr h="370840">
                <a:tc>
                  <a:txBody>
                    <a:bodyPr/>
                    <a:lstStyle/>
                    <a:p>
                      <a:pPr algn="just"/>
                      <a:r>
                        <a:rPr lang="en-US" sz="3200" dirty="0" smtClean="0">
                          <a:solidFill>
                            <a:schemeClr val="bg1"/>
                          </a:solidFill>
                        </a:rPr>
                        <a:t>products are made from old materials.</a:t>
                      </a:r>
                      <a:endParaRPr lang="ru-RU" sz="3200" dirty="0">
                        <a:solidFill>
                          <a:schemeClr val="bg1"/>
                        </a:solidFill>
                      </a:endParaRPr>
                    </a:p>
                  </a:txBody>
                  <a:tcPr/>
                </a:tc>
              </a:tr>
            </a:tbl>
          </a:graphicData>
        </a:graphic>
      </p:graphicFrame>
      <p:cxnSp>
        <p:nvCxnSpPr>
          <p:cNvPr id="6" name="Прямая со стрелкой 5"/>
          <p:cNvCxnSpPr/>
          <p:nvPr/>
        </p:nvCxnSpPr>
        <p:spPr>
          <a:xfrm>
            <a:off x="3255818" y="2812473"/>
            <a:ext cx="1537855" cy="1357745"/>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8" name="Прямая со стрелкой 7"/>
          <p:cNvCxnSpPr/>
          <p:nvPr/>
        </p:nvCxnSpPr>
        <p:spPr>
          <a:xfrm>
            <a:off x="3276599" y="3851564"/>
            <a:ext cx="1641765" cy="2175163"/>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0" name="Прямая со стрелкой 9"/>
          <p:cNvCxnSpPr/>
          <p:nvPr/>
        </p:nvCxnSpPr>
        <p:spPr>
          <a:xfrm>
            <a:off x="3276599" y="4939145"/>
            <a:ext cx="1537855" cy="145473"/>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2" name="Прямая со стрелкой 11"/>
          <p:cNvCxnSpPr/>
          <p:nvPr/>
        </p:nvCxnSpPr>
        <p:spPr>
          <a:xfrm flipV="1">
            <a:off x="3408218" y="2618509"/>
            <a:ext cx="1385455" cy="3048001"/>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pic>
        <p:nvPicPr>
          <p:cNvPr id="14" name="03 -Unit 4 - Урок 53. Упр. 3.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34254" y="671945"/>
            <a:ext cx="1357746" cy="1357746"/>
          </a:xfrm>
          <a:prstGeom prst="rect">
            <a:avLst/>
          </a:prstGeom>
        </p:spPr>
      </p:pic>
    </p:spTree>
    <p:extLst>
      <p:ext uri="{BB962C8B-B14F-4D97-AF65-F5344CB8AC3E}">
        <p14:creationId xmlns:p14="http://schemas.microsoft.com/office/powerpoint/2010/main" val="4013900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000" fill="hold"/>
                                        <p:tgtEl>
                                          <p:spTgt spid="8"/>
                                        </p:tgtEl>
                                        <p:attrNameLst>
                                          <p:attrName>ppt_w</p:attrName>
                                        </p:attrNameLst>
                                      </p:cBhvr>
                                      <p:tavLst>
                                        <p:tav tm="0">
                                          <p:val>
                                            <p:fltVal val="0"/>
                                          </p:val>
                                        </p:tav>
                                        <p:tav tm="100000">
                                          <p:val>
                                            <p:strVal val="#ppt_w"/>
                                          </p:val>
                                        </p:tav>
                                      </p:tavLst>
                                    </p:anim>
                                    <p:anim calcmode="lin" valueType="num">
                                      <p:cBhvr>
                                        <p:cTn id="16" dur="1000" fill="hold"/>
                                        <p:tgtEl>
                                          <p:spTgt spid="8"/>
                                        </p:tgtEl>
                                        <p:attrNameLst>
                                          <p:attrName>ppt_h</p:attrName>
                                        </p:attrNameLst>
                                      </p:cBhvr>
                                      <p:tavLst>
                                        <p:tav tm="0">
                                          <p:val>
                                            <p:fltVal val="0"/>
                                          </p:val>
                                        </p:tav>
                                        <p:tav tm="100000">
                                          <p:val>
                                            <p:strVal val="#ppt_h"/>
                                          </p:val>
                                        </p:tav>
                                      </p:tavLst>
                                    </p:anim>
                                    <p:anim calcmode="lin" valueType="num">
                                      <p:cBhvr>
                                        <p:cTn id="17" dur="1000" fill="hold"/>
                                        <p:tgtEl>
                                          <p:spTgt spid="8"/>
                                        </p:tgtEl>
                                        <p:attrNameLst>
                                          <p:attrName>style.rotation</p:attrName>
                                        </p:attrNameLst>
                                      </p:cBhvr>
                                      <p:tavLst>
                                        <p:tav tm="0">
                                          <p:val>
                                            <p:fltVal val="90"/>
                                          </p:val>
                                        </p:tav>
                                        <p:tav tm="100000">
                                          <p:val>
                                            <p:fltVal val="0"/>
                                          </p:val>
                                        </p:tav>
                                      </p:tavLst>
                                    </p:anim>
                                    <p:animEffect transition="in" filter="fade">
                                      <p:cBhvr>
                                        <p:cTn id="18" dur="1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000" fill="hold"/>
                                        <p:tgtEl>
                                          <p:spTgt spid="10"/>
                                        </p:tgtEl>
                                        <p:attrNameLst>
                                          <p:attrName>ppt_w</p:attrName>
                                        </p:attrNameLst>
                                      </p:cBhvr>
                                      <p:tavLst>
                                        <p:tav tm="0">
                                          <p:val>
                                            <p:fltVal val="0"/>
                                          </p:val>
                                        </p:tav>
                                        <p:tav tm="100000">
                                          <p:val>
                                            <p:strVal val="#ppt_w"/>
                                          </p:val>
                                        </p:tav>
                                      </p:tavLst>
                                    </p:anim>
                                    <p:anim calcmode="lin" valueType="num">
                                      <p:cBhvr>
                                        <p:cTn id="24" dur="1000" fill="hold"/>
                                        <p:tgtEl>
                                          <p:spTgt spid="10"/>
                                        </p:tgtEl>
                                        <p:attrNameLst>
                                          <p:attrName>ppt_h</p:attrName>
                                        </p:attrNameLst>
                                      </p:cBhvr>
                                      <p:tavLst>
                                        <p:tav tm="0">
                                          <p:val>
                                            <p:fltVal val="0"/>
                                          </p:val>
                                        </p:tav>
                                        <p:tav tm="100000">
                                          <p:val>
                                            <p:strVal val="#ppt_h"/>
                                          </p:val>
                                        </p:tav>
                                      </p:tavLst>
                                    </p:anim>
                                    <p:anim calcmode="lin" valueType="num">
                                      <p:cBhvr>
                                        <p:cTn id="25" dur="1000" fill="hold"/>
                                        <p:tgtEl>
                                          <p:spTgt spid="10"/>
                                        </p:tgtEl>
                                        <p:attrNameLst>
                                          <p:attrName>style.rotation</p:attrName>
                                        </p:attrNameLst>
                                      </p:cBhvr>
                                      <p:tavLst>
                                        <p:tav tm="0">
                                          <p:val>
                                            <p:fltVal val="90"/>
                                          </p:val>
                                        </p:tav>
                                        <p:tav tm="100000">
                                          <p:val>
                                            <p:fltVal val="0"/>
                                          </p:val>
                                        </p:tav>
                                      </p:tavLst>
                                    </p:anim>
                                    <p:animEffect transition="in" filter="fade">
                                      <p:cBhvr>
                                        <p:cTn id="26" dur="10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000" fill="hold"/>
                                        <p:tgtEl>
                                          <p:spTgt spid="12"/>
                                        </p:tgtEl>
                                        <p:attrNameLst>
                                          <p:attrName>ppt_w</p:attrName>
                                        </p:attrNameLst>
                                      </p:cBhvr>
                                      <p:tavLst>
                                        <p:tav tm="0">
                                          <p:val>
                                            <p:fltVal val="0"/>
                                          </p:val>
                                        </p:tav>
                                        <p:tav tm="100000">
                                          <p:val>
                                            <p:strVal val="#ppt_w"/>
                                          </p:val>
                                        </p:tav>
                                      </p:tavLst>
                                    </p:anim>
                                    <p:anim calcmode="lin" valueType="num">
                                      <p:cBhvr>
                                        <p:cTn id="32" dur="1000" fill="hold"/>
                                        <p:tgtEl>
                                          <p:spTgt spid="12"/>
                                        </p:tgtEl>
                                        <p:attrNameLst>
                                          <p:attrName>ppt_h</p:attrName>
                                        </p:attrNameLst>
                                      </p:cBhvr>
                                      <p:tavLst>
                                        <p:tav tm="0">
                                          <p:val>
                                            <p:fltVal val="0"/>
                                          </p:val>
                                        </p:tav>
                                        <p:tav tm="100000">
                                          <p:val>
                                            <p:strVal val="#ppt_h"/>
                                          </p:val>
                                        </p:tav>
                                      </p:tavLst>
                                    </p:anim>
                                    <p:anim calcmode="lin" valueType="num">
                                      <p:cBhvr>
                                        <p:cTn id="33" dur="1000" fill="hold"/>
                                        <p:tgtEl>
                                          <p:spTgt spid="12"/>
                                        </p:tgtEl>
                                        <p:attrNameLst>
                                          <p:attrName>style.rotation</p:attrName>
                                        </p:attrNameLst>
                                      </p:cBhvr>
                                      <p:tavLst>
                                        <p:tav tm="0">
                                          <p:val>
                                            <p:fltVal val="90"/>
                                          </p:val>
                                        </p:tav>
                                        <p:tav tm="100000">
                                          <p:val>
                                            <p:fltVal val="0"/>
                                          </p:val>
                                        </p:tav>
                                      </p:tavLst>
                                    </p:anim>
                                    <p:animEffect transition="in" filter="fade">
                                      <p:cBhvr>
                                        <p:cTn id="3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14"/>
                    </p:tgtEl>
                  </p:cond>
                </p:stCondLst>
                <p:endSync evt="end" delay="0">
                  <p:rtn val="all"/>
                </p:endSync>
                <p:childTnLst>
                  <p:par>
                    <p:cTn id="36" fill="hold">
                      <p:stCondLst>
                        <p:cond delay="0"/>
                      </p:stCondLst>
                      <p:childTnLst>
                        <p:par>
                          <p:cTn id="37" fill="hold">
                            <p:stCondLst>
                              <p:cond delay="0"/>
                            </p:stCondLst>
                            <p:childTnLst>
                              <p:par>
                                <p:cTn id="38" presetID="1" presetClass="mediacall" presetSubtype="0" fill="hold" nodeType="clickEffect">
                                  <p:stCondLst>
                                    <p:cond delay="0"/>
                                  </p:stCondLst>
                                  <p:childTnLst>
                                    <p:cmd type="call" cmd="playFrom(0.0)">
                                      <p:cBhvr>
                                        <p:cTn id="39" dur="116779" fill="hold"/>
                                        <p:tgtEl>
                                          <p:spTgt spid="14"/>
                                        </p:tgtEl>
                                      </p:cBhvr>
                                    </p:cmd>
                                  </p:childTnLst>
                                </p:cTn>
                              </p:par>
                            </p:childTnLst>
                          </p:cTn>
                        </p:par>
                      </p:childTnLst>
                    </p:cTn>
                  </p:par>
                </p:childTnLst>
              </p:cTn>
              <p:nextCondLst>
                <p:cond evt="onClick" delay="0">
                  <p:tgtEl>
                    <p:spTgt spid="14"/>
                  </p:tgtEl>
                </p:cond>
              </p:nextCondLst>
            </p:seq>
            <p:audio>
              <p:cMediaNode vol="80000">
                <p:cTn id="40" fill="hold" display="0">
                  <p:stCondLst>
                    <p:cond delay="indefinite"/>
                  </p:stCondLst>
                  <p:endCondLst>
                    <p:cond evt="onStopAudio" delay="0">
                      <p:tgtEl>
                        <p:sldTgt/>
                      </p:tgtEl>
                    </p:cond>
                  </p:endCondLst>
                </p:cTn>
                <p:tgtEl>
                  <p:spTgt spid="1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6600" dirty="0" smtClean="0"/>
              <a:t>GREEN LIVING TIPS</a:t>
            </a:r>
            <a:endParaRPr lang="ru-RU" sz="6600" dirty="0"/>
          </a:p>
        </p:txBody>
      </p:sp>
      <p:pic>
        <p:nvPicPr>
          <p:cNvPr id="4" name="03 -Unit 4 - Урок 53. Упр. 3.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20400" y="713509"/>
            <a:ext cx="1198418" cy="1198418"/>
          </a:xfrm>
          <a:prstGeom prst="rect">
            <a:avLst/>
          </a:prstGeom>
        </p:spPr>
      </p:pic>
      <p:sp>
        <p:nvSpPr>
          <p:cNvPr id="7" name="TextBox 6"/>
          <p:cNvSpPr txBox="1"/>
          <p:nvPr/>
        </p:nvSpPr>
        <p:spPr>
          <a:xfrm>
            <a:off x="391390" y="2092036"/>
            <a:ext cx="10429009" cy="4524315"/>
          </a:xfrm>
          <a:prstGeom prst="rect">
            <a:avLst/>
          </a:prstGeom>
          <a:noFill/>
        </p:spPr>
        <p:txBody>
          <a:bodyPr wrap="square" rtlCol="0">
            <a:spAutoFit/>
          </a:bodyPr>
          <a:lstStyle/>
          <a:p>
            <a:pPr marL="342900" indent="-342900">
              <a:buFontTx/>
              <a:buAutoNum type="arabicPeriod"/>
            </a:pPr>
            <a:r>
              <a:rPr lang="en-US" sz="3600" dirty="0">
                <a:solidFill>
                  <a:schemeClr val="bg1"/>
                </a:solidFill>
              </a:rPr>
              <a:t>It is easy to be eco-friendly.</a:t>
            </a:r>
          </a:p>
          <a:p>
            <a:pPr marL="342900" indent="-342900">
              <a:buAutoNum type="arabicPeriod"/>
            </a:pPr>
            <a:r>
              <a:rPr lang="en-US" sz="3600" dirty="0" smtClean="0">
                <a:solidFill>
                  <a:schemeClr val="bg1"/>
                </a:solidFill>
              </a:rPr>
              <a:t>Recycling often results in lower quality goods.</a:t>
            </a:r>
          </a:p>
          <a:p>
            <a:pPr marL="342900" indent="-342900">
              <a:buAutoNum type="arabicPeriod"/>
            </a:pPr>
            <a:r>
              <a:rPr lang="en-US" sz="3600" dirty="0" smtClean="0">
                <a:solidFill>
                  <a:schemeClr val="bg1"/>
                </a:solidFill>
              </a:rPr>
              <a:t>Reclaimed products are made from new materials.</a:t>
            </a:r>
          </a:p>
          <a:p>
            <a:pPr marL="342900" indent="-342900">
              <a:buAutoNum type="arabicPeriod"/>
            </a:pPr>
            <a:r>
              <a:rPr lang="en-US" sz="3600" dirty="0" smtClean="0">
                <a:solidFill>
                  <a:schemeClr val="bg1"/>
                </a:solidFill>
              </a:rPr>
              <a:t>“Up-cycling” helps keeping material in use.</a:t>
            </a:r>
          </a:p>
          <a:p>
            <a:pPr marL="342900" indent="-342900">
              <a:buAutoNum type="arabicPeriod"/>
            </a:pPr>
            <a:r>
              <a:rPr lang="en-US" sz="3600" dirty="0" smtClean="0">
                <a:solidFill>
                  <a:schemeClr val="bg1"/>
                </a:solidFill>
              </a:rPr>
              <a:t>According to cradle-to-cradle idea the life and </a:t>
            </a:r>
            <a:r>
              <a:rPr lang="en-US" sz="3600" dirty="0" err="1" smtClean="0">
                <a:solidFill>
                  <a:schemeClr val="bg1"/>
                </a:solidFill>
              </a:rPr>
              <a:t>afterlive</a:t>
            </a:r>
            <a:r>
              <a:rPr lang="en-US" sz="3600" dirty="0" smtClean="0">
                <a:solidFill>
                  <a:schemeClr val="bg1"/>
                </a:solidFill>
              </a:rPr>
              <a:t> of products aren’t planned from beginning to end.</a:t>
            </a:r>
            <a:endParaRPr lang="ru-RU" sz="3600" dirty="0">
              <a:solidFill>
                <a:schemeClr val="bg1"/>
              </a:solidFill>
            </a:endParaRPr>
          </a:p>
        </p:txBody>
      </p:sp>
      <p:sp>
        <p:nvSpPr>
          <p:cNvPr id="11" name="Прямоугольник 10"/>
          <p:cNvSpPr/>
          <p:nvPr/>
        </p:nvSpPr>
        <p:spPr>
          <a:xfrm>
            <a:off x="10285650" y="2527642"/>
            <a:ext cx="1733168" cy="923330"/>
          </a:xfrm>
          <a:prstGeom prst="rect">
            <a:avLst/>
          </a:prstGeom>
          <a:noFill/>
        </p:spPr>
        <p:txBody>
          <a:bodyPr wrap="none" lIns="91440" tIns="45720" rIns="91440" bIns="45720">
            <a:spAutoFit/>
          </a:bodyPr>
          <a:lstStyle/>
          <a:p>
            <a:pPr algn="ctr"/>
            <a:r>
              <a:rPr lang="en-US" sz="54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TRUE</a:t>
            </a:r>
            <a:endParaRPr lang="ru-RU" sz="54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3" name="Прямоугольник 12"/>
          <p:cNvSpPr/>
          <p:nvPr/>
        </p:nvSpPr>
        <p:spPr>
          <a:xfrm>
            <a:off x="9953816" y="4065497"/>
            <a:ext cx="1733168" cy="923330"/>
          </a:xfrm>
          <a:prstGeom prst="rect">
            <a:avLst/>
          </a:prstGeom>
          <a:noFill/>
        </p:spPr>
        <p:txBody>
          <a:bodyPr wrap="none" lIns="91440" tIns="45720" rIns="91440" bIns="45720">
            <a:spAutoFit/>
          </a:bodyPr>
          <a:lstStyle/>
          <a:p>
            <a:pPr algn="ctr"/>
            <a:r>
              <a:rPr lang="en-US" sz="54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TRUE</a:t>
            </a:r>
            <a:endParaRPr lang="ru-RU" sz="54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14" name="Прямоугольник 13"/>
          <p:cNvSpPr/>
          <p:nvPr/>
        </p:nvSpPr>
        <p:spPr>
          <a:xfrm>
            <a:off x="6507633" y="1911927"/>
            <a:ext cx="2153410"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solidFill>
                  <a:srgbClr val="FF0000"/>
                </a:solidFill>
                <a:effectLst>
                  <a:outerShdw blurRad="76200" dist="50800" dir="5400000" algn="tl" rotWithShape="0">
                    <a:srgbClr val="000000">
                      <a:alpha val="65000"/>
                    </a:srgbClr>
                  </a:outerShdw>
                </a:effectLst>
              </a:rPr>
              <a:t>FALSE</a:t>
            </a:r>
            <a:endParaRPr lang="ru-RU" sz="5400" b="1" cap="none" spc="50" dirty="0">
              <a:ln w="11430"/>
              <a:solidFill>
                <a:srgbClr val="FF0000"/>
              </a:solidFill>
              <a:effectLst>
                <a:outerShdw blurRad="76200" dist="50800" dir="5400000" algn="tl" rotWithShape="0">
                  <a:srgbClr val="000000">
                    <a:alpha val="65000"/>
                  </a:srgbClr>
                </a:outerShdw>
              </a:effectLst>
            </a:endParaRPr>
          </a:p>
        </p:txBody>
      </p:sp>
      <p:sp>
        <p:nvSpPr>
          <p:cNvPr id="15" name="Прямоугольник 14"/>
          <p:cNvSpPr/>
          <p:nvPr/>
        </p:nvSpPr>
        <p:spPr>
          <a:xfrm>
            <a:off x="3085560" y="3603832"/>
            <a:ext cx="2153410"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solidFill>
                  <a:srgbClr val="FF0000"/>
                </a:solidFill>
                <a:effectLst>
                  <a:outerShdw blurRad="76200" dist="50800" dir="5400000" algn="tl" rotWithShape="0">
                    <a:srgbClr val="000000">
                      <a:alpha val="65000"/>
                    </a:srgbClr>
                  </a:outerShdw>
                </a:effectLst>
              </a:rPr>
              <a:t>FALSE</a:t>
            </a:r>
            <a:endParaRPr lang="ru-RU" sz="5400" b="1" cap="none" spc="50" dirty="0">
              <a:ln w="11430"/>
              <a:solidFill>
                <a:srgbClr val="FF0000"/>
              </a:solidFill>
              <a:effectLst>
                <a:outerShdw blurRad="76200" dist="50800" dir="5400000" algn="tl" rotWithShape="0">
                  <a:srgbClr val="000000">
                    <a:alpha val="65000"/>
                  </a:srgbClr>
                </a:outerShdw>
              </a:effectLst>
            </a:endParaRPr>
          </a:p>
        </p:txBody>
      </p:sp>
      <p:sp>
        <p:nvSpPr>
          <p:cNvPr id="16" name="Прямоугольник 15"/>
          <p:cNvSpPr/>
          <p:nvPr/>
        </p:nvSpPr>
        <p:spPr>
          <a:xfrm>
            <a:off x="4506623" y="5934670"/>
            <a:ext cx="2153410"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solidFill>
                  <a:srgbClr val="FF0000"/>
                </a:solidFill>
                <a:effectLst>
                  <a:outerShdw blurRad="76200" dist="50800" dir="5400000" algn="tl" rotWithShape="0">
                    <a:srgbClr val="000000">
                      <a:alpha val="65000"/>
                    </a:srgbClr>
                  </a:outerShdw>
                </a:effectLst>
              </a:rPr>
              <a:t>FALSE</a:t>
            </a:r>
            <a:endParaRPr lang="ru-RU" sz="5400" b="1" cap="none" spc="50" dirty="0">
              <a:ln w="11430"/>
              <a:solidFill>
                <a:srgbClr val="FF0000"/>
              </a:soli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2435438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ppt_x"/>
                                          </p:val>
                                        </p:tav>
                                        <p:tav tm="100000">
                                          <p:val>
                                            <p:strVal val="#ppt_x"/>
                                          </p:val>
                                        </p:tav>
                                      </p:tavLst>
                                    </p:anim>
                                    <p:anim calcmode="lin" valueType="num">
                                      <p:cBhvr additive="base">
                                        <p:cTn id="1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4"/>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116779" fill="hold"/>
                                        <p:tgtEl>
                                          <p:spTgt spid="4"/>
                                        </p:tgtEl>
                                      </p:cBhvr>
                                    </p:cmd>
                                  </p:childTnLst>
                                </p:cTn>
                              </p:par>
                            </p:childTnLst>
                          </p:cTn>
                        </p:par>
                      </p:childTnLst>
                    </p:cTn>
                  </p:par>
                </p:childTnLst>
              </p:cTn>
              <p:nextCondLst>
                <p:cond evt="onClick" delay="0">
                  <p:tgtEl>
                    <p:spTgt spid="4"/>
                  </p:tgtEl>
                </p:cond>
              </p:nextCondLst>
            </p:seq>
            <p:audio>
              <p:cMediaNode vol="80000">
                <p:cTn id="37" fill="hold" display="0">
                  <p:stCondLst>
                    <p:cond delay="indefinite"/>
                  </p:stCondLst>
                  <p:endCondLst>
                    <p:cond evt="onStopAudio" delay="0">
                      <p:tgtEl>
                        <p:sldTgt/>
                      </p:tgtEl>
                    </p:cond>
                  </p:endCondLst>
                </p:cTn>
                <p:tgtEl>
                  <p:spTgt spid="4"/>
                </p:tgtEl>
              </p:cMediaNode>
            </p:audio>
          </p:childTnLst>
        </p:cTn>
      </p:par>
    </p:tnLst>
    <p:bldLst>
      <p:bldP spid="11" grpId="0"/>
      <p:bldP spid="13" grpId="0"/>
      <p:bldP spid="14" grpId="0"/>
      <p:bldP spid="1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5400" dirty="0" smtClean="0"/>
              <a:t>3R – REDUCE, REUSE, RECYCLE</a:t>
            </a:r>
            <a:endParaRPr lang="ru-RU" sz="5400" dirty="0"/>
          </a:p>
        </p:txBody>
      </p:sp>
      <p:graphicFrame>
        <p:nvGraphicFramePr>
          <p:cNvPr id="3" name="Таблица 2"/>
          <p:cNvGraphicFramePr>
            <a:graphicFrameLocks noGrp="1"/>
          </p:cNvGraphicFramePr>
          <p:nvPr>
            <p:extLst>
              <p:ext uri="{D42A27DB-BD31-4B8C-83A1-F6EECF244321}">
                <p14:modId xmlns:p14="http://schemas.microsoft.com/office/powerpoint/2010/main" val="2571387360"/>
              </p:ext>
            </p:extLst>
          </p:nvPr>
        </p:nvGraphicFramePr>
        <p:xfrm>
          <a:off x="207817" y="2243665"/>
          <a:ext cx="11651673" cy="1188720"/>
        </p:xfrm>
        <a:graphic>
          <a:graphicData uri="http://schemas.openxmlformats.org/drawingml/2006/table">
            <a:tbl>
              <a:tblPr firstRow="1" bandRow="1">
                <a:tableStyleId>{5940675A-B579-460E-94D1-54222C63F5DA}</a:tableStyleId>
              </a:tblPr>
              <a:tblGrid>
                <a:gridCol w="3883891"/>
                <a:gridCol w="3883891"/>
                <a:gridCol w="3883891"/>
              </a:tblGrid>
              <a:tr h="748916">
                <a:tc>
                  <a:txBody>
                    <a:bodyPr/>
                    <a:lstStyle/>
                    <a:p>
                      <a:pPr algn="just"/>
                      <a:r>
                        <a:rPr lang="en-US" sz="2400" dirty="0" smtClean="0">
                          <a:solidFill>
                            <a:schemeClr val="bg1"/>
                          </a:solidFill>
                        </a:rPr>
                        <a:t>to make something smaller or less in size, importance </a:t>
                      </a:r>
                      <a:endParaRPr lang="ru-RU" sz="2400" dirty="0">
                        <a:solidFill>
                          <a:schemeClr val="bg1"/>
                        </a:solidFill>
                      </a:endParaRPr>
                    </a:p>
                  </a:txBody>
                  <a:tcPr/>
                </a:tc>
                <a:tc>
                  <a:txBody>
                    <a:bodyPr/>
                    <a:lstStyle/>
                    <a:p>
                      <a:pPr algn="just"/>
                      <a:r>
                        <a:rPr lang="en-US" sz="2400" dirty="0" smtClean="0">
                          <a:solidFill>
                            <a:schemeClr val="bg1"/>
                          </a:solidFill>
                        </a:rPr>
                        <a:t>to use something again for a different purpose</a:t>
                      </a:r>
                      <a:endParaRPr lang="ru-RU" sz="2400" dirty="0">
                        <a:solidFill>
                          <a:schemeClr val="bg1"/>
                        </a:solidFill>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400" dirty="0" smtClean="0">
                          <a:solidFill>
                            <a:schemeClr val="bg1"/>
                          </a:solidFill>
                        </a:rPr>
                        <a:t>to treat waste materials so that they can be used again</a:t>
                      </a:r>
                      <a:endParaRPr lang="ru-RU" sz="2400" dirty="0">
                        <a:solidFill>
                          <a:schemeClr val="bg1"/>
                        </a:solidFill>
                      </a:endParaRPr>
                    </a:p>
                  </a:txBody>
                  <a:tcPr/>
                </a:tc>
              </a:tr>
            </a:tbl>
          </a:graphicData>
        </a:graphic>
      </p:graphicFrame>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7153" y="1995051"/>
            <a:ext cx="5383336" cy="48629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6925" y="1994208"/>
            <a:ext cx="4863792" cy="48637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t="3416"/>
          <a:stretch/>
        </p:blipFill>
        <p:spPr bwMode="auto">
          <a:xfrm>
            <a:off x="3047153" y="1994208"/>
            <a:ext cx="5383336" cy="48637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87970" y="1994208"/>
            <a:ext cx="6701702" cy="48637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37874" y="1995053"/>
            <a:ext cx="8645239" cy="48629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8491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ipe(down)">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027"/>
                                        </p:tgtEl>
                                        <p:attrNameLst>
                                          <p:attrName>style.visibility</p:attrName>
                                        </p:attrNameLst>
                                      </p:cBhvr>
                                      <p:to>
                                        <p:strVal val="visible"/>
                                      </p:to>
                                    </p:set>
                                    <p:animEffect transition="in" filter="wipe(down)">
                                      <p:cBhvr>
                                        <p:cTn id="17" dur="500"/>
                                        <p:tgtEl>
                                          <p:spTgt spid="102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028"/>
                                        </p:tgtEl>
                                        <p:attrNameLst>
                                          <p:attrName>style.visibility</p:attrName>
                                        </p:attrNameLst>
                                      </p:cBhvr>
                                      <p:to>
                                        <p:strVal val="visible"/>
                                      </p:to>
                                    </p:set>
                                    <p:animEffect transition="in" filter="wipe(down)">
                                      <p:cBhvr>
                                        <p:cTn id="22" dur="500"/>
                                        <p:tgtEl>
                                          <p:spTgt spid="102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029"/>
                                        </p:tgtEl>
                                        <p:attrNameLst>
                                          <p:attrName>style.visibility</p:attrName>
                                        </p:attrNameLst>
                                      </p:cBhvr>
                                      <p:to>
                                        <p:strVal val="visible"/>
                                      </p:to>
                                    </p:set>
                                    <p:animEffect transition="in" filter="wipe(down)">
                                      <p:cBhvr>
                                        <p:cTn id="27" dur="500"/>
                                        <p:tgtEl>
                                          <p:spTgt spid="102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030"/>
                                        </p:tgtEl>
                                        <p:attrNameLst>
                                          <p:attrName>style.visibility</p:attrName>
                                        </p:attrNameLst>
                                      </p:cBhvr>
                                      <p:to>
                                        <p:strVal val="visible"/>
                                      </p:to>
                                    </p:set>
                                    <p:animEffect transition="in" filter="wipe(down)">
                                      <p:cBhvr>
                                        <p:cTn id="32"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6600" dirty="0" smtClean="0"/>
              <a:t>HOMETASK</a:t>
            </a:r>
            <a:endParaRPr lang="ru-RU" sz="6600" dirty="0"/>
          </a:p>
        </p:txBody>
      </p:sp>
      <p:sp>
        <p:nvSpPr>
          <p:cNvPr id="3" name="TextBox 2"/>
          <p:cNvSpPr txBox="1"/>
          <p:nvPr/>
        </p:nvSpPr>
        <p:spPr>
          <a:xfrm>
            <a:off x="814406" y="2136809"/>
            <a:ext cx="4778011" cy="4031873"/>
          </a:xfrm>
          <a:prstGeom prst="rect">
            <a:avLst/>
          </a:prstGeom>
          <a:noFill/>
        </p:spPr>
        <p:txBody>
          <a:bodyPr wrap="square" rtlCol="0">
            <a:spAutoFit/>
          </a:bodyPr>
          <a:lstStyle/>
          <a:p>
            <a:pPr algn="just"/>
            <a:r>
              <a:rPr lang="en-US" sz="3200" dirty="0" smtClean="0">
                <a:solidFill>
                  <a:schemeClr val="bg1"/>
                </a:solidFill>
              </a:rPr>
              <a:t>Choose any ecological problem and describe it according to the plan. Write 100-120 words:</a:t>
            </a:r>
          </a:p>
          <a:p>
            <a:pPr marL="285750" indent="-285750" algn="just">
              <a:buFontTx/>
              <a:buChar char="-"/>
            </a:pPr>
            <a:r>
              <a:rPr lang="en-US" sz="3200" dirty="0" smtClean="0">
                <a:solidFill>
                  <a:schemeClr val="bg1"/>
                </a:solidFill>
              </a:rPr>
              <a:t>What is the problem?</a:t>
            </a:r>
          </a:p>
          <a:p>
            <a:pPr marL="285750" indent="-285750" algn="just">
              <a:buFontTx/>
              <a:buChar char="-"/>
            </a:pPr>
            <a:r>
              <a:rPr lang="en-US" sz="3200" dirty="0" smtClean="0">
                <a:solidFill>
                  <a:schemeClr val="bg1"/>
                </a:solidFill>
              </a:rPr>
              <a:t>What does it lead to?</a:t>
            </a:r>
          </a:p>
          <a:p>
            <a:pPr marL="285750" indent="-285750" algn="just">
              <a:buFontTx/>
              <a:buChar char="-"/>
            </a:pPr>
            <a:r>
              <a:rPr lang="en-US" sz="3200" dirty="0" smtClean="0">
                <a:solidFill>
                  <a:schemeClr val="bg1"/>
                </a:solidFill>
              </a:rPr>
              <a:t>What can people do to solve this problem?</a:t>
            </a:r>
            <a:endParaRPr lang="ru-RU" sz="3200" dirty="0">
              <a:solidFill>
                <a:schemeClr val="bg1"/>
              </a:solidFill>
            </a:endParaRPr>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8121" y="1059007"/>
            <a:ext cx="4731026" cy="553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59869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8654461"/>
      </p:ext>
    </p:extLst>
  </p:cSld>
  <p:clrMapOvr>
    <a:masterClrMapping/>
  </p:clrMapOvr>
  <p:timing>
    <p:tnLst>
      <p:par>
        <p:cTn id="1" dur="indefinite" restart="never" nodeType="tmRoot"/>
      </p:par>
    </p:tnLst>
  </p:timing>
</p:sld>
</file>

<file path=ppt/theme/theme1.xml><?xml version="1.0" encoding="utf-8"?>
<a:theme xmlns:a="http://schemas.openxmlformats.org/drawingml/2006/main" name="Берлин">
  <a:themeElements>
    <a:clrScheme name="Берлин">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Берлин">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Берлин">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xmlns="" name="Berlin" id="{7B5DBA9E-B069-418E-9360-A61BDD0615A4}" vid="{C0CBE056-4EF4-4D92-969E-947779DA7AA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Берлин</Template>
  <TotalTime>101</TotalTime>
  <Words>1309</Words>
  <Application>Microsoft Office PowerPoint</Application>
  <PresentationFormat>Произвольный</PresentationFormat>
  <Paragraphs>205</Paragraphs>
  <Slides>24</Slides>
  <Notes>1</Notes>
  <HiddenSlides>0</HiddenSlides>
  <MMClips>2</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Берлин</vt:lpstr>
      <vt:lpstr>ENVIRONMENTAL PROBLEMS</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GLOBAL PROBLEMS</vt:lpstr>
      <vt:lpstr>GLOBAL PROBLEMS</vt:lpstr>
      <vt:lpstr>GLOBAL PROBLEMS</vt:lpstr>
      <vt:lpstr>GLOBAL PROBLEMS</vt:lpstr>
      <vt:lpstr>GLOBAL PROBLEMS</vt:lpstr>
      <vt:lpstr>GLOBAL PROBLEMS</vt:lpstr>
      <vt:lpstr>GREEN LIVING TIPS</vt:lpstr>
      <vt:lpstr>GREEN LIVING TIPS</vt:lpstr>
      <vt:lpstr>3R – REDUCE, REUSE, RECYCLE</vt:lpstr>
      <vt:lpstr>HOMETASK</vt:lpstr>
      <vt:lpstr>Презентация PowerPoint</vt:lpstr>
    </vt:vector>
  </TitlesOfParts>
  <Company>школа 22</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ENVIRONMENTAL PROBLEMS</dc:title>
  <dc:creator>Кириллова</dc:creator>
  <cp:lastModifiedBy>Наталия</cp:lastModifiedBy>
  <cp:revision>12</cp:revision>
  <dcterms:created xsi:type="dcterms:W3CDTF">2021-02-11T11:15:47Z</dcterms:created>
  <dcterms:modified xsi:type="dcterms:W3CDTF">2021-02-11T19:58:02Z</dcterms:modified>
</cp:coreProperties>
</file>