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3" r:id="rId3"/>
    <p:sldId id="265" r:id="rId4"/>
    <p:sldId id="257" r:id="rId5"/>
    <p:sldId id="258" r:id="rId6"/>
    <p:sldId id="270" r:id="rId7"/>
    <p:sldId id="266" r:id="rId8"/>
    <p:sldId id="264" r:id="rId9"/>
    <p:sldId id="259" r:id="rId10"/>
    <p:sldId id="260" r:id="rId11"/>
    <p:sldId id="261" r:id="rId12"/>
    <p:sldId id="262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62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EBDC265-7687-4BBE-B7C5-6258ACB754E2}" type="datetimeFigureOut">
              <a:rPr lang="ru-RU" smtClean="0"/>
              <a:pPr/>
              <a:t>25.03.2024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8C3E9A-13F7-4B93-84B4-30E3DC59FDE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5085184"/>
            <a:ext cx="8280920" cy="151216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                   </a:t>
            </a:r>
            <a:r>
              <a:rPr lang="ru-RU" b="1" dirty="0" smtClean="0">
                <a:solidFill>
                  <a:srgbClr val="002060"/>
                </a:solidFill>
              </a:rPr>
              <a:t>Преподаватель физической </a:t>
            </a:r>
            <a:r>
              <a:rPr lang="ru-RU" b="1" dirty="0" smtClean="0">
                <a:solidFill>
                  <a:srgbClr val="002060"/>
                </a:solidFill>
              </a:rPr>
              <a:t>культуры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                   Милованова Оксана Владимировна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            </a:t>
            </a:r>
            <a:r>
              <a:rPr lang="ru-RU" b="1" dirty="0" smtClean="0">
                <a:solidFill>
                  <a:srgbClr val="002060"/>
                </a:solidFill>
              </a:rPr>
              <a:t>ГПОУ «</a:t>
            </a:r>
            <a:r>
              <a:rPr lang="ru-RU" b="1" dirty="0" err="1" smtClean="0">
                <a:solidFill>
                  <a:srgbClr val="002060"/>
                </a:solidFill>
              </a:rPr>
              <a:t>Топкинский</a:t>
            </a:r>
            <a:r>
              <a:rPr lang="ru-RU" b="1" dirty="0" smtClean="0">
                <a:solidFill>
                  <a:srgbClr val="002060"/>
                </a:solidFill>
              </a:rPr>
              <a:t> технический техникум»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02624" cy="3024336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Методический </a:t>
            </a:r>
            <a:r>
              <a:rPr lang="ru-RU" sz="3100" dirty="0" smtClean="0"/>
              <a:t>семинар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dirty="0" smtClean="0">
                <a:solidFill>
                  <a:srgbClr val="FF0000"/>
                </a:solidFill>
              </a:rPr>
              <a:t>Здоровьесберегающие 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образовательные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технологии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93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836712"/>
            <a:ext cx="7632848" cy="5073744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b="1" dirty="0" smtClean="0">
                <a:solidFill>
                  <a:srgbClr val="0070C0"/>
                </a:solidFill>
              </a:rPr>
              <a:t>     </a:t>
            </a:r>
            <a:r>
              <a:rPr lang="ru-RU" sz="4400" b="1" dirty="0" smtClean="0">
                <a:solidFill>
                  <a:srgbClr val="0070C0"/>
                </a:solidFill>
              </a:rPr>
              <a:t>Здоровьесберегающие </a:t>
            </a:r>
          </a:p>
          <a:p>
            <a:pPr marL="45720" indent="0">
              <a:buNone/>
            </a:pPr>
            <a:r>
              <a:rPr lang="ru-RU" sz="4400" b="1" dirty="0">
                <a:solidFill>
                  <a:srgbClr val="0070C0"/>
                </a:solidFill>
              </a:rPr>
              <a:t> </a:t>
            </a:r>
            <a:r>
              <a:rPr lang="ru-RU" sz="4400" b="1" dirty="0" smtClean="0">
                <a:solidFill>
                  <a:srgbClr val="0070C0"/>
                </a:solidFill>
              </a:rPr>
              <a:t>         технологии </a:t>
            </a:r>
            <a:endParaRPr lang="ru-RU" dirty="0" smtClean="0"/>
          </a:p>
          <a:p>
            <a:pPr marL="45720" indent="0" algn="ctr">
              <a:buNone/>
            </a:pPr>
            <a:r>
              <a:rPr lang="ru-RU" sz="3500" dirty="0"/>
              <a:t> </a:t>
            </a:r>
            <a:r>
              <a:rPr lang="ru-RU" sz="3500" dirty="0" smtClean="0"/>
              <a:t>- </a:t>
            </a:r>
            <a:r>
              <a:rPr lang="ru-RU" sz="3500" dirty="0" smtClean="0">
                <a:solidFill>
                  <a:srgbClr val="C00000"/>
                </a:solidFill>
              </a:rPr>
              <a:t>это система мер, включающая взаимосвязь и взаимодействие всех факторов   образовательной среды, направленной на сохранение здоровья </a:t>
            </a:r>
            <a:r>
              <a:rPr lang="ru-RU" sz="3500" dirty="0" smtClean="0">
                <a:solidFill>
                  <a:srgbClr val="C00000"/>
                </a:solidFill>
              </a:rPr>
              <a:t>обучающегося</a:t>
            </a:r>
            <a:r>
              <a:rPr lang="ru-RU" sz="3500" dirty="0" smtClean="0">
                <a:solidFill>
                  <a:srgbClr val="C00000"/>
                </a:solidFill>
              </a:rPr>
              <a:t> </a:t>
            </a:r>
            <a:r>
              <a:rPr lang="ru-RU" sz="3500" dirty="0" smtClean="0">
                <a:solidFill>
                  <a:srgbClr val="C00000"/>
                </a:solidFill>
              </a:rPr>
              <a:t>на всех этапах</a:t>
            </a:r>
          </a:p>
          <a:p>
            <a:pPr marL="45720" indent="0" algn="ctr">
              <a:buNone/>
            </a:pPr>
            <a:r>
              <a:rPr lang="ru-RU" sz="3500" dirty="0" smtClean="0">
                <a:solidFill>
                  <a:srgbClr val="C00000"/>
                </a:solidFill>
              </a:rPr>
              <a:t>его обучения и развития</a:t>
            </a:r>
            <a:r>
              <a:rPr lang="ru-RU" sz="3500" dirty="0" smtClean="0"/>
              <a:t>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603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0" name="Выноска со стрелкой вниз 19"/>
          <p:cNvSpPr/>
          <p:nvPr/>
        </p:nvSpPr>
        <p:spPr>
          <a:xfrm>
            <a:off x="683568" y="188640"/>
            <a:ext cx="7776864" cy="2160240"/>
          </a:xfrm>
          <a:prstGeom prst="down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ЦЕЛЬ ЗДОРОВЬЕСБЕРЕГАЮЩИХ  ОБРАЗОВАТЕЛЬНЫХ</a:t>
            </a:r>
          </a:p>
          <a:p>
            <a:pPr algn="ctr"/>
            <a:r>
              <a:rPr lang="ru-RU" sz="2800" b="1" dirty="0" smtClean="0"/>
              <a:t>ТЕХНОЛОГИЙ ОБУЧЕНИЯ В </a:t>
            </a:r>
            <a:r>
              <a:rPr lang="ru-RU" sz="2800" b="1" dirty="0" smtClean="0"/>
              <a:t>ТЕХНИКУМЕ</a:t>
            </a:r>
            <a:endParaRPr lang="ru-RU" sz="2800" b="1" dirty="0"/>
          </a:p>
        </p:txBody>
      </p:sp>
      <p:sp>
        <p:nvSpPr>
          <p:cNvPr id="21" name="Волна 20"/>
          <p:cNvSpPr/>
          <p:nvPr/>
        </p:nvSpPr>
        <p:spPr>
          <a:xfrm>
            <a:off x="683568" y="2132856"/>
            <a:ext cx="7920880" cy="4507852"/>
          </a:xfrm>
          <a:prstGeom prst="wav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Обеспечить </a:t>
            </a:r>
            <a:r>
              <a:rPr lang="ru-RU" sz="2400" dirty="0" smtClean="0">
                <a:solidFill>
                  <a:srgbClr val="FF0000"/>
                </a:solidFill>
              </a:rPr>
              <a:t>студенту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возможность сохранения здоровья  за период обучения в </a:t>
            </a:r>
            <a:r>
              <a:rPr lang="ru-RU" sz="2400" dirty="0" smtClean="0">
                <a:solidFill>
                  <a:srgbClr val="FF0000"/>
                </a:solidFill>
              </a:rPr>
              <a:t>техникуме, </a:t>
            </a:r>
            <a:r>
              <a:rPr lang="ru-RU" sz="2400" dirty="0" smtClean="0">
                <a:solidFill>
                  <a:srgbClr val="FF0000"/>
                </a:solidFill>
              </a:rPr>
              <a:t>сформировать у него необходимые знания, умения и навыки по здоровому образу жизни, научить использовать полученные знания в повседневной жизни.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1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288547" y="3284984"/>
            <a:ext cx="4392488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548680"/>
            <a:ext cx="7632848" cy="165618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3429000"/>
            <a:ext cx="7550224" cy="324036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smtClean="0">
                <a:solidFill>
                  <a:srgbClr val="FF0000"/>
                </a:solidFill>
              </a:rPr>
              <a:t>              МЕТОДЫ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                   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МЕТОДИЧЕСКИЙ ИНСТРУМЕНТАРИЙ</a:t>
            </a:r>
          </a:p>
          <a:p>
            <a:pPr marL="45720" indent="0">
              <a:buNone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ЗДОРОВЬЕСБЕРЕГАТЕЛЬНЫХ </a:t>
            </a:r>
          </a:p>
          <a:p>
            <a:pPr marL="45720" indent="0">
              <a:buNone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ТЕХНОЛОГИЙ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3851920" y="2204864"/>
            <a:ext cx="1224136" cy="108012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Выгнутая влево стрелка 6"/>
          <p:cNvSpPr/>
          <p:nvPr/>
        </p:nvSpPr>
        <p:spPr>
          <a:xfrm>
            <a:off x="760132" y="4293096"/>
            <a:ext cx="1512168" cy="792088"/>
          </a:xfrm>
          <a:prstGeom prst="curved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Выгнутая вправо стрелка 7"/>
          <p:cNvSpPr/>
          <p:nvPr/>
        </p:nvSpPr>
        <p:spPr>
          <a:xfrm>
            <a:off x="6804248" y="4355386"/>
            <a:ext cx="1728192" cy="792088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8547" y="4689140"/>
            <a:ext cx="2160240" cy="6120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Фронтальный</a:t>
            </a:r>
            <a:endParaRPr lang="ru-RU" sz="2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72000" y="4689140"/>
            <a:ext cx="2232248" cy="6120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гровой</a:t>
            </a:r>
            <a:endParaRPr 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4" name="Выгнутая влево стрелка 13"/>
          <p:cNvSpPr/>
          <p:nvPr/>
        </p:nvSpPr>
        <p:spPr>
          <a:xfrm>
            <a:off x="760132" y="5301208"/>
            <a:ext cx="1512168" cy="792088"/>
          </a:xfrm>
          <a:prstGeom prst="curvedRigh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Выгнутая вправо стрелка 14"/>
          <p:cNvSpPr/>
          <p:nvPr/>
        </p:nvSpPr>
        <p:spPr>
          <a:xfrm>
            <a:off x="6948264" y="5376519"/>
            <a:ext cx="1707389" cy="792088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288547" y="5517232"/>
            <a:ext cx="2196244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Практический</a:t>
            </a:r>
            <a:endParaRPr lang="ru-RU" sz="2000" b="1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72000" y="5517232"/>
            <a:ext cx="2232248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Соревновательный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194415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691680" y="188640"/>
            <a:ext cx="6480720" cy="108012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ПРИЁМЫ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2636912"/>
            <a:ext cx="6400800" cy="1569328"/>
          </a:xfrm>
        </p:spPr>
        <p:txBody>
          <a:bodyPr/>
          <a:lstStyle/>
          <a:p>
            <a:pPr marL="45720" indent="0" algn="ctr">
              <a:buNone/>
            </a:pPr>
            <a:r>
              <a:rPr lang="ru-RU" dirty="0" smtClean="0"/>
              <a:t>                    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138815" y="1281015"/>
            <a:ext cx="792088" cy="792088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2073103"/>
            <a:ext cx="3672408" cy="92384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Защитно – профилактические 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(личная гигиена)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156176" y="1268760"/>
            <a:ext cx="864096" cy="792088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16016" y="2073103"/>
            <a:ext cx="4104456" cy="92384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Компенсаторно-нейтрализующие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(физкультминутки, тренинги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935596" y="3040137"/>
            <a:ext cx="936104" cy="936104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7452320" y="2996952"/>
            <a:ext cx="864096" cy="936104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520" y="3933056"/>
            <a:ext cx="4176464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Стимулирующие (элементы закаливания, физические нагрузки)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16016" y="3933056"/>
            <a:ext cx="4248472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Информационно-обучающие (уровень грамотности о своем здоровье, здоровье своих близких)</a:t>
            </a:r>
            <a:endParaRPr lang="ru-RU" b="1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2138814" y="4725144"/>
            <a:ext cx="792089" cy="720080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6156176" y="4725144"/>
            <a:ext cx="864096" cy="720080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43608" y="5445224"/>
            <a:ext cx="367240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Психолого-педагогические (воздействия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педагога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 здоровье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обучающегося)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32040" y="5445224"/>
            <a:ext cx="3600400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Социально-адаптирующие и личностно развивающие (социально-психологические тренинги)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605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331640" y="332656"/>
            <a:ext cx="6768751" cy="1800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1835696" y="337766"/>
            <a:ext cx="4565104" cy="3874219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	    </a:t>
            </a:r>
            <a:r>
              <a:rPr lang="ru-RU" sz="4400" dirty="0" smtClean="0">
                <a:solidFill>
                  <a:srgbClr val="FF0000"/>
                </a:solidFill>
              </a:rPr>
              <a:t>Задачи</a:t>
            </a:r>
          </a:p>
          <a:p>
            <a:pPr marL="45720" indent="0">
              <a:buNone/>
            </a:pPr>
            <a:r>
              <a:rPr lang="ru-RU" sz="2800" dirty="0" smtClean="0">
                <a:solidFill>
                  <a:srgbClr val="FF0000"/>
                </a:solidFill>
              </a:rPr>
              <a:t>   Здоровьесберегающих                          	  технологий</a:t>
            </a:r>
            <a:endParaRPr lang="ru-RU" sz="2800" dirty="0">
              <a:solidFill>
                <a:srgbClr val="FF0000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827584" y="2132856"/>
            <a:ext cx="792088" cy="115212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23528" y="3284984"/>
            <a:ext cx="2736304" cy="122413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Способствовать сохранению и укреплению здоровья </a:t>
            </a:r>
            <a:r>
              <a:rPr lang="ru-RU" dirty="0" smtClean="0"/>
              <a:t>обучающегося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4644008" y="2132856"/>
            <a:ext cx="0" cy="115212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347864" y="3284984"/>
            <a:ext cx="2808312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Содействовать развитию внимания, мышления, памяти в соответствии с состоянием здоровья </a:t>
            </a:r>
            <a:r>
              <a:rPr lang="ru-RU" dirty="0" smtClean="0"/>
              <a:t>обучающегося. 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6876256" y="2204864"/>
            <a:ext cx="864096" cy="93610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6444208" y="3284984"/>
            <a:ext cx="2448272" cy="122413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Воспитание потребности в здоровом образе жизни.</a:t>
            </a:r>
            <a:endParaRPr lang="ru-RU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59832" y="2204864"/>
            <a:ext cx="288032" cy="295232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971600" y="5445224"/>
            <a:ext cx="403244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Создание условий реализации потребности в двигательной активности на различных этапах </a:t>
            </a:r>
            <a:r>
              <a:rPr lang="ru-RU" dirty="0" smtClean="0"/>
              <a:t>занятия</a:t>
            </a:r>
            <a:endParaRPr lang="ru-RU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5940152" y="2204864"/>
            <a:ext cx="504056" cy="295232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5436096" y="5445224"/>
            <a:ext cx="345638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Формирование привычки ежедневных самостоятельные упражнений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1597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395536" y="404664"/>
            <a:ext cx="8352928" cy="165618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ПРИНЦИПЫ ЗДОРОВЬЯСБЕРЕЖЕНИЯ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395536" y="2276872"/>
            <a:ext cx="8352928" cy="4191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182880" indent="0" algn="l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1. «Не навреди»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2. Приоритет заботы о здоровье </a:t>
            </a:r>
            <a:r>
              <a:rPr lang="ru-RU" sz="2400" dirty="0" smtClean="0">
                <a:solidFill>
                  <a:schemeClr val="tx1"/>
                </a:solidFill>
              </a:rPr>
              <a:t>педагога </a:t>
            </a:r>
            <a:r>
              <a:rPr lang="ru-RU" sz="2400" dirty="0" smtClean="0">
                <a:solidFill>
                  <a:schemeClr val="tx1"/>
                </a:solidFill>
              </a:rPr>
              <a:t>и </a:t>
            </a:r>
            <a:r>
              <a:rPr lang="ru-RU" sz="2400" dirty="0" smtClean="0">
                <a:solidFill>
                  <a:schemeClr val="tx1"/>
                </a:solidFill>
              </a:rPr>
              <a:t>обучающегося.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3. Непрерывность и преемственность.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4. Субъект-субъективные взаимоотношения.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5. Комплексный, междисциплинарный подход.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6. Успех порождает успех.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7. Активность.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8. Ответственность за свое здоровье.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750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94053" y="548680"/>
            <a:ext cx="8280920" cy="1152128"/>
          </a:xfrm>
          <a:prstGeom prst="round2Diag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002060"/>
                </a:solidFill>
              </a:rPr>
              <a:t>ВИДЫ ЗДОРОВЬЕСБЕРЕГАЮЩИХ ТЕХНОЛОГИЙ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494053" y="2276872"/>
            <a:ext cx="2925819" cy="1080120"/>
          </a:xfrm>
          <a:prstGeom prst="homePlat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Адаптивные</a:t>
            </a:r>
            <a:endParaRPr lang="ru-RU" sz="2800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494053" y="3645024"/>
            <a:ext cx="2925819" cy="1152128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Тестовые</a:t>
            </a:r>
            <a:endParaRPr lang="ru-RU" sz="2800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494053" y="5085184"/>
            <a:ext cx="2925819" cy="1008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Игровые</a:t>
            </a:r>
            <a:endParaRPr lang="ru-RU" sz="2800" dirty="0"/>
          </a:p>
        </p:txBody>
      </p:sp>
      <p:sp>
        <p:nvSpPr>
          <p:cNvPr id="8" name="Выноска со стрелкой влево 7"/>
          <p:cNvSpPr/>
          <p:nvPr/>
        </p:nvSpPr>
        <p:spPr>
          <a:xfrm>
            <a:off x="3635895" y="2296013"/>
            <a:ext cx="5139077" cy="1008112"/>
          </a:xfrm>
          <a:prstGeom prst="left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 в группах, парах, модульное обучение. </a:t>
            </a:r>
            <a:endParaRPr lang="ru-RU" dirty="0"/>
          </a:p>
        </p:txBody>
      </p:sp>
      <p:sp>
        <p:nvSpPr>
          <p:cNvPr id="9" name="Выноска со стрелкой влево 8"/>
          <p:cNvSpPr/>
          <p:nvPr/>
        </p:nvSpPr>
        <p:spPr>
          <a:xfrm>
            <a:off x="3635895" y="3645024"/>
            <a:ext cx="5139077" cy="1152128"/>
          </a:xfrm>
          <a:prstGeom prst="left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Диагностические тесты, тематические </a:t>
            </a:r>
            <a:r>
              <a:rPr lang="ru-RU" dirty="0" smtClean="0"/>
              <a:t>тесты. </a:t>
            </a:r>
            <a:endParaRPr lang="ru-RU" dirty="0"/>
          </a:p>
        </p:txBody>
      </p:sp>
      <p:sp>
        <p:nvSpPr>
          <p:cNvPr id="10" name="Выноска со стрелкой влево 9"/>
          <p:cNvSpPr/>
          <p:nvPr/>
        </p:nvSpPr>
        <p:spPr>
          <a:xfrm>
            <a:off x="3635895" y="5085184"/>
            <a:ext cx="5139077" cy="1008112"/>
          </a:xfrm>
          <a:prstGeom prst="leftArrow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Дидактические игры, обучающие игры, интерактивные игры. </a:t>
            </a:r>
            <a:endParaRPr lang="ru-RU" dirty="0"/>
          </a:p>
        </p:txBody>
      </p:sp>
      <p:sp>
        <p:nvSpPr>
          <p:cNvPr id="11" name="Выгнутая вниз стрелка 10"/>
          <p:cNvSpPr/>
          <p:nvPr/>
        </p:nvSpPr>
        <p:spPr>
          <a:xfrm>
            <a:off x="1691680" y="6093296"/>
            <a:ext cx="4176464" cy="648072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4-конечная звезда 13"/>
          <p:cNvSpPr/>
          <p:nvPr/>
        </p:nvSpPr>
        <p:spPr>
          <a:xfrm>
            <a:off x="494053" y="4941168"/>
            <a:ext cx="549555" cy="576064"/>
          </a:xfrm>
          <a:prstGeom prst="star4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5617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type="body" sz="half" idx="2"/>
          </p:nvPr>
        </p:nvSpPr>
        <p:spPr>
          <a:xfrm rot="21408297">
            <a:off x="395536" y="332656"/>
            <a:ext cx="4464495" cy="4032448"/>
          </a:xfrm>
        </p:spPr>
        <p:txBody>
          <a:bodyPr>
            <a:normAutofit fontScale="85000" lnSpcReduction="10000"/>
          </a:bodyPr>
          <a:lstStyle/>
          <a:p>
            <a:pPr marL="45720" indent="0" algn="r">
              <a:buNone/>
            </a:pPr>
            <a:r>
              <a:rPr lang="ru-RU" sz="2100" dirty="0" smtClean="0"/>
              <a:t>         </a:t>
            </a:r>
            <a:r>
              <a:rPr lang="ru-RU" sz="2100" b="1" dirty="0" smtClean="0">
                <a:solidFill>
                  <a:srgbClr val="FF0000"/>
                </a:solidFill>
              </a:rPr>
              <a:t>Основные требования к                 качественному </a:t>
            </a:r>
            <a:r>
              <a:rPr lang="ru-RU" sz="2100" b="1" dirty="0" smtClean="0">
                <a:solidFill>
                  <a:srgbClr val="FF0000"/>
                </a:solidFill>
              </a:rPr>
              <a:t>заняти</a:t>
            </a:r>
            <a:r>
              <a:rPr lang="ru-RU" sz="2100" b="1" dirty="0" smtClean="0">
                <a:solidFill>
                  <a:srgbClr val="FF0000"/>
                </a:solidFill>
              </a:rPr>
              <a:t>ю</a:t>
            </a:r>
            <a:r>
              <a:rPr lang="ru-RU" sz="2100" b="1" dirty="0" smtClean="0">
                <a:solidFill>
                  <a:srgbClr val="FF0000"/>
                </a:solidFill>
              </a:rPr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в условиях здоровьесберегательной                                       педагогики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100" b="1" dirty="0" smtClean="0"/>
              <a:t> </a:t>
            </a:r>
            <a:r>
              <a:rPr lang="ru-RU" b="1" dirty="0" smtClean="0"/>
              <a:t>Гигиенические условия в </a:t>
            </a:r>
            <a:r>
              <a:rPr lang="ru-RU" b="1" dirty="0" smtClean="0"/>
              <a:t>кабинетах </a:t>
            </a:r>
            <a:r>
              <a:rPr lang="ru-RU" sz="1800" dirty="0" smtClean="0"/>
              <a:t>(</a:t>
            </a:r>
            <a:r>
              <a:rPr lang="ru-RU" sz="1500" dirty="0" smtClean="0"/>
              <a:t>чистота, температура, свежесть воздуха</a:t>
            </a:r>
            <a:r>
              <a:rPr lang="ru-RU" sz="1800" dirty="0" smtClean="0"/>
              <a:t>)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/>
              <a:t> </a:t>
            </a:r>
            <a:r>
              <a:rPr lang="ru-RU" b="1" dirty="0" smtClean="0"/>
              <a:t>Виды учебной деятельности используемые </a:t>
            </a:r>
            <a:r>
              <a:rPr lang="ru-RU" b="1" dirty="0" smtClean="0"/>
              <a:t>педагогом </a:t>
            </a:r>
            <a:r>
              <a:rPr lang="ru-RU" b="1" dirty="0" smtClean="0"/>
              <a:t>и их чередование  (</a:t>
            </a:r>
            <a:r>
              <a:rPr lang="ru-RU" sz="1700" dirty="0" smtClean="0"/>
              <a:t>словесный, наглядный, практическая работа и т.д.</a:t>
            </a:r>
            <a:r>
              <a:rPr lang="ru-RU" b="1" dirty="0" smtClean="0"/>
              <a:t>)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 smtClean="0"/>
              <a:t> Благоприятная </a:t>
            </a:r>
            <a:r>
              <a:rPr lang="ru-RU" b="1" dirty="0"/>
              <a:t>д</a:t>
            </a:r>
            <a:r>
              <a:rPr lang="ru-RU" b="1" dirty="0" smtClean="0"/>
              <a:t>ружеская обстановка на </a:t>
            </a:r>
            <a:r>
              <a:rPr lang="ru-RU" b="1" dirty="0" smtClean="0"/>
              <a:t>занятии</a:t>
            </a:r>
            <a:endParaRPr lang="ru-RU" b="1" dirty="0" smtClean="0"/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/>
              <a:t> </a:t>
            </a:r>
            <a:r>
              <a:rPr lang="ru-RU" b="1" dirty="0" smtClean="0"/>
              <a:t>Индивидуальный подход к каждому </a:t>
            </a:r>
            <a:r>
              <a:rPr lang="ru-RU" b="1" dirty="0" smtClean="0"/>
              <a:t>обучающемуся</a:t>
            </a:r>
            <a:endParaRPr lang="ru-RU" b="1" dirty="0" smtClean="0"/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/>
              <a:t> </a:t>
            </a:r>
            <a:r>
              <a:rPr lang="ru-RU" b="1" dirty="0" smtClean="0"/>
              <a:t>Занятия на свежем воздухе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/>
              <a:t> </a:t>
            </a:r>
            <a:r>
              <a:rPr lang="ru-RU" b="1" dirty="0" smtClean="0"/>
              <a:t>Дозировка заданий. Главное – не допускать перегрузки </a:t>
            </a:r>
            <a:r>
              <a:rPr lang="ru-RU" b="1" dirty="0" smtClean="0"/>
              <a:t>обучающихся</a:t>
            </a:r>
            <a:endParaRPr lang="ru-RU" b="1" dirty="0" smtClean="0"/>
          </a:p>
          <a:p>
            <a:pPr marL="0" indent="0">
              <a:buClr>
                <a:srgbClr val="FF0000"/>
              </a:buClr>
              <a:buNone/>
            </a:pPr>
            <a:endParaRPr lang="ru-RU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7268" y="4464421"/>
            <a:ext cx="3844732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4077072"/>
            <a:ext cx="475252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 descr="C:\Users\Алексей\Desktop\IMG_20231114_1326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052736"/>
            <a:ext cx="3938840" cy="3384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0347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467544" y="1916832"/>
            <a:ext cx="3528392" cy="316835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Здоровье</a:t>
            </a:r>
          </a:p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студента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8" name="Выгнутая вниз стрелка 17"/>
          <p:cNvSpPr/>
          <p:nvPr/>
        </p:nvSpPr>
        <p:spPr>
          <a:xfrm>
            <a:off x="1547664" y="5021652"/>
            <a:ext cx="2952328" cy="1224136"/>
          </a:xfrm>
          <a:prstGeom prst="curved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Выгнутая вверх стрелка 21"/>
          <p:cNvSpPr/>
          <p:nvPr/>
        </p:nvSpPr>
        <p:spPr>
          <a:xfrm>
            <a:off x="1403648" y="620688"/>
            <a:ext cx="3096344" cy="1440160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3923928" y="2996952"/>
            <a:ext cx="1584176" cy="1008112"/>
          </a:xfrm>
          <a:prstGeom prst="strip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Выноска со стрелкой влево 24"/>
          <p:cNvSpPr/>
          <p:nvPr/>
        </p:nvSpPr>
        <p:spPr>
          <a:xfrm>
            <a:off x="4534557" y="980728"/>
            <a:ext cx="4130716" cy="1512168"/>
          </a:xfrm>
          <a:prstGeom prst="left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ФИЗИЧЕСКОЕ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Выноска со стрелкой влево 25"/>
          <p:cNvSpPr/>
          <p:nvPr/>
        </p:nvSpPr>
        <p:spPr>
          <a:xfrm>
            <a:off x="4480743" y="4495240"/>
            <a:ext cx="4184530" cy="1584176"/>
          </a:xfrm>
          <a:prstGeom prst="left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Психическое,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генетическое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7" name="Выноска со стрелкой влево 26"/>
          <p:cNvSpPr/>
          <p:nvPr/>
        </p:nvSpPr>
        <p:spPr>
          <a:xfrm>
            <a:off x="5508104" y="2780928"/>
            <a:ext cx="3528392" cy="1440160"/>
          </a:xfrm>
          <a:prstGeom prst="left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НРАВСТВЕННОЕ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464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24482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3384376"/>
          </a:xfrm>
        </p:spPr>
        <p:txBody>
          <a:bodyPr/>
          <a:lstStyle/>
          <a:p>
            <a:pPr marL="182880" indent="0">
              <a:buNone/>
            </a:pPr>
            <a:r>
              <a:rPr lang="ru-RU" dirty="0" smtClean="0"/>
              <a:t>     </a:t>
            </a:r>
            <a:r>
              <a:rPr lang="ru-RU" sz="4800" dirty="0" smtClean="0">
                <a:solidFill>
                  <a:schemeClr val="accent3">
                    <a:lumMod val="50000"/>
                  </a:schemeClr>
                </a:solidFill>
              </a:rPr>
              <a:t>РЕАЛИЗАЦИЯ 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ЗДОРОВЬЕСБЕРЕГАЮЩИХ</a:t>
            </a:r>
            <a:r>
              <a:rPr lang="ru-RU" sz="4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br>
              <a:rPr lang="ru-RU" sz="48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4800" dirty="0" smtClean="0">
                <a:solidFill>
                  <a:schemeClr val="accent3">
                    <a:lumMod val="50000"/>
                  </a:schemeClr>
                </a:solidFill>
              </a:rPr>
              <a:t>       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ТЕХНОЛОГИЙ</a:t>
            </a:r>
            <a:endParaRPr lang="ru-RU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2924944"/>
            <a:ext cx="5544615" cy="3816423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Зависит от многих составляющих: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Активного участие в этом процессе самих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обучающихся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 здоровьесберегающей среды;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Высокой профессиональной грамотности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педагога;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Планомерной работы с родителями;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Тесного взаимодействия с социально-культурной сферой.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925" y="2924944"/>
            <a:ext cx="2918923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601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971600" y="731838"/>
            <a:ext cx="7272808" cy="507365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3600" dirty="0" smtClean="0"/>
          </a:p>
          <a:p>
            <a:pPr marL="45720" indent="0" algn="ctr">
              <a:buNone/>
            </a:pPr>
            <a:endParaRPr lang="ru-RU" sz="3600" dirty="0" smtClean="0"/>
          </a:p>
          <a:p>
            <a:pPr marL="45720" indent="0" algn="ctr">
              <a:buNone/>
            </a:pPr>
            <a:r>
              <a:rPr lang="ru-RU" sz="3600" dirty="0" smtClean="0"/>
              <a:t>                            </a:t>
            </a:r>
          </a:p>
          <a:p>
            <a:pPr marL="45720" indent="0" algn="ctr"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Здоровьесберегающие технологии,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и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спользуемые в</a:t>
            </a:r>
          </a:p>
          <a:p>
            <a:pPr marL="45720" indent="0" algn="ctr"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воспитательно-образовательном процессе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Пятно 1 3"/>
          <p:cNvSpPr/>
          <p:nvPr/>
        </p:nvSpPr>
        <p:spPr>
          <a:xfrm>
            <a:off x="179512" y="188640"/>
            <a:ext cx="2880320" cy="2736304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Игровые перемены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Пятно 1 4"/>
          <p:cNvSpPr/>
          <p:nvPr/>
        </p:nvSpPr>
        <p:spPr>
          <a:xfrm>
            <a:off x="5508104" y="31101"/>
            <a:ext cx="3528392" cy="2786608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Спортивные </a:t>
            </a:r>
            <a:r>
              <a:rPr lang="ru-RU" dirty="0" smtClean="0">
                <a:solidFill>
                  <a:srgbClr val="FF0000"/>
                </a:solidFill>
              </a:rPr>
              <a:t>игры на воздухе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ятно 1 10"/>
          <p:cNvSpPr/>
          <p:nvPr/>
        </p:nvSpPr>
        <p:spPr>
          <a:xfrm>
            <a:off x="3059832" y="476671"/>
            <a:ext cx="2448272" cy="2341037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Дни Здоровья</a:t>
            </a:r>
            <a:endParaRPr lang="ru-RU" dirty="0"/>
          </a:p>
        </p:txBody>
      </p:sp>
      <p:sp>
        <p:nvSpPr>
          <p:cNvPr id="17" name="Пятно 1 16"/>
          <p:cNvSpPr/>
          <p:nvPr/>
        </p:nvSpPr>
        <p:spPr>
          <a:xfrm>
            <a:off x="539552" y="4293096"/>
            <a:ext cx="3672408" cy="2232248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Физкультминутки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2" name="Пятно 1 21"/>
          <p:cNvSpPr/>
          <p:nvPr/>
        </p:nvSpPr>
        <p:spPr>
          <a:xfrm>
            <a:off x="5148064" y="4293096"/>
            <a:ext cx="3888432" cy="2232248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Просветительская работа с родителями</a:t>
            </a:r>
            <a:endParaRPr lang="ru-RU" dirty="0">
              <a:solidFill>
                <a:srgbClr val="C00000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5220072" y="2420888"/>
            <a:ext cx="1008112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 flipV="1">
            <a:off x="2123728" y="2420889"/>
            <a:ext cx="936104" cy="39681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2267744" y="4077072"/>
            <a:ext cx="792088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5508104" y="4077072"/>
            <a:ext cx="864096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4283968" y="2420889"/>
            <a:ext cx="0" cy="39681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5216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196753"/>
            <a:ext cx="7175351" cy="1872208"/>
          </a:xfrm>
        </p:spPr>
        <p:txBody>
          <a:bodyPr/>
          <a:lstStyle/>
          <a:p>
            <a:pPr marL="182880" indent="0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Теоретические основы опыта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060849"/>
            <a:ext cx="7488832" cy="3312367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smtClean="0"/>
              <a:t>Использование здоровьесберегающих технологий в учебном процессе, позволяет обучающимся более успешно адаптироваться в образовательном и социальном пространстве; </a:t>
            </a:r>
            <a:r>
              <a:rPr lang="ru-RU" b="1" dirty="0" smtClean="0"/>
              <a:t>педагогу </a:t>
            </a:r>
            <a:r>
              <a:rPr lang="ru-RU" b="1" dirty="0" smtClean="0"/>
              <a:t>эффективно проводить профилактику ассоциального поведения. Это стабилизация показателей заболеваемости </a:t>
            </a:r>
            <a:r>
              <a:rPr lang="ru-RU" b="1" dirty="0" smtClean="0"/>
              <a:t>обучающихся, </a:t>
            </a:r>
            <a:r>
              <a:rPr lang="ru-RU" b="1" dirty="0" smtClean="0"/>
              <a:t>улучшения психологического климата в коллективе, а также положительная динамика уровня здоровьесберегающей деятельности, и положительная оценка опыта работы на </a:t>
            </a:r>
            <a:r>
              <a:rPr lang="ru-RU" b="1" dirty="0" smtClean="0"/>
              <a:t>профессиональном </a:t>
            </a:r>
            <a:r>
              <a:rPr lang="ru-RU" b="1" dirty="0" smtClean="0"/>
              <a:t>уровне.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538301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611560" y="332656"/>
            <a:ext cx="7848872" cy="1584176"/>
          </a:xfrm>
          <a:prstGeom prst="flowChartAlternateProcess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0" y="731838"/>
            <a:ext cx="6400800" cy="3475037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		                </a:t>
            </a:r>
            <a:r>
              <a:rPr lang="ru-RU" sz="6000" dirty="0" smtClean="0">
                <a:solidFill>
                  <a:srgbClr val="FF0000"/>
                </a:solidFill>
              </a:rPr>
              <a:t>ВЫВОД: 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4536" y="2111313"/>
            <a:ext cx="7848872" cy="3477927"/>
          </a:xfrm>
          <a:prstGeom prst="rect">
            <a:avLst/>
          </a:prstGeom>
          <a:effectLst>
            <a:outerShdw blurRad="63500" dist="25400" dir="5400000" rotWithShape="0">
              <a:srgbClr val="000000">
                <a:alpha val="43000"/>
              </a:srgbClr>
            </a:outerShdw>
            <a:softEdge rad="317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Систематическое внедрение приемов здоровьесберегающих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т</a:t>
            </a:r>
            <a:r>
              <a:rPr lang="ru-RU" sz="2000" dirty="0" smtClean="0">
                <a:solidFill>
                  <a:srgbClr val="002060"/>
                </a:solidFill>
              </a:rPr>
              <a:t>ехнологий на занятиях, обеспечивают восприятие  учебного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материала, способствуют укреплению здоровья </a:t>
            </a:r>
            <a:r>
              <a:rPr lang="ru-RU" sz="2000" dirty="0" smtClean="0">
                <a:solidFill>
                  <a:srgbClr val="002060"/>
                </a:solidFill>
              </a:rPr>
              <a:t>обучающегося,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я</a:t>
            </a:r>
            <a:r>
              <a:rPr lang="ru-RU" sz="2000" dirty="0" smtClean="0">
                <a:solidFill>
                  <a:srgbClr val="002060"/>
                </a:solidFill>
              </a:rPr>
              <a:t>вляются действенной профилактической мерой против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п</a:t>
            </a:r>
            <a:r>
              <a:rPr lang="ru-RU" sz="2000" dirty="0" smtClean="0">
                <a:solidFill>
                  <a:srgbClr val="002060"/>
                </a:solidFill>
              </a:rPr>
              <a:t>еренапряжения нервной системы, обеспечивают хороший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э</a:t>
            </a:r>
            <a:r>
              <a:rPr lang="ru-RU" sz="2000" dirty="0" smtClean="0">
                <a:solidFill>
                  <a:srgbClr val="002060"/>
                </a:solidFill>
              </a:rPr>
              <a:t>моциональный настрой, помогая прочно и быстро усваивать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н</a:t>
            </a:r>
            <a:r>
              <a:rPr lang="ru-RU" sz="2000" dirty="0" smtClean="0">
                <a:solidFill>
                  <a:srgbClr val="002060"/>
                </a:solidFill>
              </a:rPr>
              <a:t>овые умения и навыки.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9028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057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393</TotalTime>
  <Words>471</Words>
  <Application>Microsoft Office PowerPoint</Application>
  <PresentationFormat>Экран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Методический семинар  Здоровьесберегающие  образовательные технологии</vt:lpstr>
      <vt:lpstr>Слайд 2</vt:lpstr>
      <vt:lpstr>Слайд 3</vt:lpstr>
      <vt:lpstr>              МЕТОДЫ                        </vt:lpstr>
      <vt:lpstr>ПРИЁМЫ</vt:lpstr>
      <vt:lpstr>Слайд 6</vt:lpstr>
      <vt:lpstr>1. «Не навреди» 2. Приоритет заботы о здоровье педагога и обучающегося. 3. Непрерывность и преемственность.  4. Субъект-субъективные взаимоотношения. 5. Комплексный, междисциплинарный подход. 6. Успех порождает успех. 7. Активность. 8. Ответственность за свое здоровье.  </vt:lpstr>
      <vt:lpstr>Слайд 8</vt:lpstr>
      <vt:lpstr>Слайд 9</vt:lpstr>
      <vt:lpstr>Слайд 10</vt:lpstr>
      <vt:lpstr>     РЕАЛИЗАЦИЯ ЗДОРОВЬЕСБЕРЕГАЮЩИХ         ТЕХНОЛОГИЙ</vt:lpstr>
      <vt:lpstr>Слайд 12</vt:lpstr>
      <vt:lpstr>Теоретические основы опыта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Здоровьесберегающие  образовательные технологии</dc:title>
  <dc:creator>Microsoft</dc:creator>
  <cp:lastModifiedBy>Алексей</cp:lastModifiedBy>
  <cp:revision>62</cp:revision>
  <dcterms:created xsi:type="dcterms:W3CDTF">2016-11-18T06:33:27Z</dcterms:created>
  <dcterms:modified xsi:type="dcterms:W3CDTF">2024-03-25T07:05:10Z</dcterms:modified>
</cp:coreProperties>
</file>