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7" r:id="rId5"/>
    <p:sldId id="264" r:id="rId6"/>
    <p:sldId id="268" r:id="rId7"/>
    <p:sldId id="277" r:id="rId8"/>
    <p:sldId id="276" r:id="rId9"/>
    <p:sldId id="26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5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8" r:id="rId33"/>
    <p:sldId id="293" r:id="rId34"/>
    <p:sldId id="294" r:id="rId35"/>
    <p:sldId id="295" r:id="rId36"/>
    <p:sldId id="296" r:id="rId37"/>
    <p:sldId id="292" r:id="rId38"/>
    <p:sldId id="297" r:id="rId39"/>
    <p:sldId id="299" r:id="rId40"/>
    <p:sldId id="300" r:id="rId41"/>
    <p:sldId id="309" r:id="rId42"/>
    <p:sldId id="308" r:id="rId43"/>
    <p:sldId id="307" r:id="rId44"/>
    <p:sldId id="306" r:id="rId45"/>
    <p:sldId id="305" r:id="rId46"/>
    <p:sldId id="310" r:id="rId47"/>
    <p:sldId id="304" r:id="rId48"/>
    <p:sldId id="303" r:id="rId49"/>
    <p:sldId id="301" r:id="rId50"/>
    <p:sldId id="311" r:id="rId51"/>
    <p:sldId id="314" r:id="rId52"/>
    <p:sldId id="315" r:id="rId53"/>
    <p:sldId id="312" r:id="rId5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012" autoAdjust="0"/>
    <p:restoredTop sz="94660"/>
  </p:normalViewPr>
  <p:slideViewPr>
    <p:cSldViewPr>
      <p:cViewPr varScale="1">
        <p:scale>
          <a:sx n="69" d="100"/>
          <a:sy n="69" d="100"/>
        </p:scale>
        <p:origin x="-7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0D806-65DC-433C-AA9F-E4FE79319FB2}" type="datetimeFigureOut">
              <a:rPr lang="ru-RU" smtClean="0"/>
              <a:pPr/>
              <a:t>07.08.2022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13425-E67B-440E-9129-1EA728CFE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0D806-65DC-433C-AA9F-E4FE79319FB2}" type="datetimeFigureOut">
              <a:rPr lang="ru-RU" smtClean="0"/>
              <a:pPr/>
              <a:t>07.08.2022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13425-E67B-440E-9129-1EA728CFE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0D806-65DC-433C-AA9F-E4FE79319FB2}" type="datetimeFigureOut">
              <a:rPr lang="ru-RU" smtClean="0"/>
              <a:pPr/>
              <a:t>07.08.2022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13425-E67B-440E-9129-1EA728CFE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0D806-65DC-433C-AA9F-E4FE79319FB2}" type="datetimeFigureOut">
              <a:rPr lang="ru-RU" smtClean="0"/>
              <a:pPr/>
              <a:t>07.08.2022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13425-E67B-440E-9129-1EA728CFE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0D806-65DC-433C-AA9F-E4FE79319FB2}" type="datetimeFigureOut">
              <a:rPr lang="ru-RU" smtClean="0"/>
              <a:pPr/>
              <a:t>07.08.2022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13425-E67B-440E-9129-1EA728CFE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0D806-65DC-433C-AA9F-E4FE79319FB2}" type="datetimeFigureOut">
              <a:rPr lang="ru-RU" smtClean="0"/>
              <a:pPr/>
              <a:t>07.08.2022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13425-E67B-440E-9129-1EA728CFE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0D806-65DC-433C-AA9F-E4FE79319FB2}" type="datetimeFigureOut">
              <a:rPr lang="ru-RU" smtClean="0"/>
              <a:pPr/>
              <a:t>07.08.2022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13425-E67B-440E-9129-1EA728CFE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0D806-65DC-433C-AA9F-E4FE79319FB2}" type="datetimeFigureOut">
              <a:rPr lang="ru-RU" smtClean="0"/>
              <a:pPr/>
              <a:t>07.08.2022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13425-E67B-440E-9129-1EA728CFE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0D806-65DC-433C-AA9F-E4FE79319FB2}" type="datetimeFigureOut">
              <a:rPr lang="ru-RU" smtClean="0"/>
              <a:pPr/>
              <a:t>07.08.2022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13425-E67B-440E-9129-1EA728CFE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0D806-65DC-433C-AA9F-E4FE79319FB2}" type="datetimeFigureOut">
              <a:rPr lang="ru-RU" smtClean="0"/>
              <a:pPr/>
              <a:t>07.08.2022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13425-E67B-440E-9129-1EA728CFE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0D806-65DC-433C-AA9F-E4FE79319FB2}" type="datetimeFigureOut">
              <a:rPr lang="ru-RU" smtClean="0"/>
              <a:pPr/>
              <a:t>07.08.2022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13425-E67B-440E-9129-1EA728CFE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0D806-65DC-433C-AA9F-E4FE79319FB2}" type="datetimeFigureOut">
              <a:rPr lang="ru-RU" smtClean="0"/>
              <a:pPr/>
              <a:t>07.08.2022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13425-E67B-440E-9129-1EA728CFE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ovo\Desktop\0R1ueCShxPs.jpg"/>
          <p:cNvPicPr>
            <a:picLocks noChangeAspect="1" noChangeArrowheads="1"/>
          </p:cNvPicPr>
          <p:nvPr/>
        </p:nvPicPr>
        <p:blipFill>
          <a:blip r:embed="rId2"/>
          <a:srcRect l="10576" t="4491" b="10179"/>
          <a:stretch>
            <a:fillRect/>
          </a:stretch>
        </p:blipFill>
        <p:spPr bwMode="auto">
          <a:xfrm>
            <a:off x="0" y="0"/>
            <a:ext cx="2357422" cy="298606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643182"/>
            <a:ext cx="9144000" cy="8572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14" descr="D:\4ncpbeqowmej7wfy4ncpbj6o1zekdwr44ncpbfjy4nx7b8sowdekfwfy4nk7besoic (8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2786058"/>
            <a:ext cx="485778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051" name="Picture 3" descr="C:\Users\lenovo\Desktop\588ae4f29c3d0f40ddb758d197cab8dc.jpg"/>
          <p:cNvPicPr>
            <a:picLocks noChangeAspect="1" noChangeArrowheads="1"/>
          </p:cNvPicPr>
          <p:nvPr/>
        </p:nvPicPr>
        <p:blipFill>
          <a:blip r:embed="rId4"/>
          <a:srcRect l="14750" r="40250" b="5600"/>
          <a:stretch>
            <a:fillRect/>
          </a:stretch>
        </p:blipFill>
        <p:spPr bwMode="auto">
          <a:xfrm>
            <a:off x="0" y="3478213"/>
            <a:ext cx="2577813" cy="3379787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/>
          <a:srcRect l="31800" t="13575" r="25800"/>
          <a:stretch>
            <a:fillRect/>
          </a:stretch>
        </p:blipFill>
        <p:spPr bwMode="auto">
          <a:xfrm>
            <a:off x="6929454" y="0"/>
            <a:ext cx="2214546" cy="2714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/>
          <a:srcRect l="6146" r="16416"/>
          <a:stretch>
            <a:fillRect/>
          </a:stretch>
        </p:blipFill>
        <p:spPr bwMode="auto">
          <a:xfrm>
            <a:off x="5429256" y="3500438"/>
            <a:ext cx="3714744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 descr="C:\Users\lenovo\Desktop\7d7ed4_80fdec48ec994b94af3681ff8d829cbc_mv2_d_4198_2362_s_2 (1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84" y="0"/>
            <a:ext cx="4786346" cy="2643182"/>
          </a:xfrm>
          <a:prstGeom prst="rect">
            <a:avLst/>
          </a:prstGeom>
          <a:noFill/>
        </p:spPr>
      </p:pic>
      <p:pic>
        <p:nvPicPr>
          <p:cNvPr id="2055" name="Picture 7" descr="C:\Users\lenovo\Desktop\1646500423_57-kartinkin-net-p-svarog-kartinki-6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71736" y="3500438"/>
            <a:ext cx="3360709" cy="3357562"/>
          </a:xfrm>
          <a:prstGeom prst="rect">
            <a:avLst/>
          </a:prstGeom>
          <a:noFill/>
        </p:spPr>
      </p:pic>
      <p:pic>
        <p:nvPicPr>
          <p:cNvPr id="12" name="Picture 10" descr="C:\Users\ОЛЕГ\Desktop\Новая папка\1Исторические портреты, 6 класс - Русское государство в  IX-XV веках\Ист. портреты\Шрифты\4nopdy6to8eadwf44n9pbpjy4n37bxsto8ea8wfw4napdygto8eafwf14n9nbwf1rbrioebprbcfcegosezy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357422" y="3143248"/>
            <a:ext cx="428173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571472" y="6286520"/>
            <a:ext cx="7929618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    Подготовила:   </a:t>
            </a:r>
            <a:r>
              <a:rPr lang="ru-RU" sz="1600" b="1" dirty="0" err="1" smtClean="0"/>
              <a:t>ИоноваТ</a:t>
            </a:r>
            <a:r>
              <a:rPr lang="ru-RU" sz="1600" b="1" dirty="0" smtClean="0"/>
              <a:t> А учитель истории, обществознания; МБОУ СОШ </a:t>
            </a:r>
            <a:r>
              <a:rPr lang="ru-RU" sz="1600" b="1" dirty="0" err="1" smtClean="0"/>
              <a:t>п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Пеледуй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       МО «Ленский район РС(Якутия)</a:t>
            </a:r>
            <a:endParaRPr lang="ru-RU" sz="1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214414" y="2571744"/>
            <a:ext cx="6572296" cy="830997"/>
          </a:xfrm>
          <a:prstGeom prst="rect">
            <a:avLst/>
          </a:prstGeom>
          <a:solidFill>
            <a:srgbClr val="FFC000"/>
          </a:solidFill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dirty="0">
                <a:ln w="1905"/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ПОРТРЕТ ПЕРВЫЙ</a:t>
            </a:r>
            <a:endParaRPr lang="ru-RU" sz="4800" b="1" dirty="0">
              <a:ln w="1905"/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14414" y="714356"/>
            <a:ext cx="7000956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1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1928802"/>
            <a:ext cx="7072362" cy="353943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Arial" charset="0"/>
              </a:rPr>
              <a:t>Он отличался упрямым и суровым характером, всегда поступал по-своему, не считаясь с традициями и мнением окружающих. </a:t>
            </a:r>
          </a:p>
          <a:p>
            <a:r>
              <a:rPr lang="ru-RU" sz="3200" b="1" dirty="0" smtClean="0">
                <a:solidFill>
                  <a:srgbClr val="C00000"/>
                </a:solidFill>
                <a:latin typeface="Arial" charset="0"/>
              </a:rPr>
              <a:t>В конечном итоге судьба жестоко наказала его за своеволие. </a:t>
            </a:r>
            <a:endParaRPr lang="ru-RU" sz="3200" b="1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71670" y="1142984"/>
            <a:ext cx="4786346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</a:t>
            </a:r>
            <a:r>
              <a:rPr lang="en-U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2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2357430"/>
            <a:ext cx="6286544" cy="304698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Arial" charset="0"/>
              </a:rPr>
              <a:t>Его мать была дочерью половецкого хана, что прямым образом отразилось на его внешности: он имел ярко выраженные монголоидные черты лица</a:t>
            </a:r>
            <a:endParaRPr lang="ru-RU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14414" y="714356"/>
            <a:ext cx="7000956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</a:t>
            </a:r>
            <a:r>
              <a:rPr lang="en-U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3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1428750" y="2500313"/>
            <a:ext cx="6500813" cy="255454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Он правил Ростово-Суздальским княжеством в 1157-1174 годах и за это время превратил его в самое сильное на Руси.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lenovo\Desktop\bkLRtuDapwim7huDAHNzVzStRD7FEzh35dMGD1CN_m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857364"/>
            <a:ext cx="6646862" cy="421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000100" y="785794"/>
            <a:ext cx="750099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 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Picture 5" descr="C:\Users\ОЛЕГ\Desktop\Новая папка\1Исторические портреты, 6 класс - Русское государство в  IX-XV веках\4nepbxqosueabwfi4nh1bwfq4gypddgoszemfwfa4gd1bwrt4n9pbc6oz5emzwcq4na7dyqozmemtwf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857232"/>
            <a:ext cx="7000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85852" y="2357430"/>
            <a:ext cx="6572296" cy="830997"/>
          </a:xfrm>
          <a:prstGeom prst="rect">
            <a:avLst/>
          </a:prstGeom>
          <a:solidFill>
            <a:srgbClr val="FFC000"/>
          </a:solidFill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dirty="0">
                <a:ln w="1905"/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ПОРТРЕТ ВТОРОЙ</a:t>
            </a:r>
            <a:endParaRPr lang="ru-RU" sz="4800" b="1" dirty="0">
              <a:ln w="1905"/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71670" y="1071546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1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1000100" y="2500313"/>
            <a:ext cx="7000900" cy="255454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В отношениях с татарами он во многом следовал примеру отца: воспользовавшись очередной смутой в Орде, перестал платить дань.</a:t>
            </a:r>
            <a:endParaRPr lang="ru-RU" sz="32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1214438" y="2571750"/>
            <a:ext cx="6929437" cy="255454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Москва в период его правления еще более увеличила свои размеры за счет Нижегородского, Муромского и Тарусского княжеств. </a:t>
            </a:r>
            <a:endParaRPr lang="ru-RU" sz="3200" dirty="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1214422"/>
            <a:ext cx="7000956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2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42976" y="1285860"/>
            <a:ext cx="7000956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3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1000100" y="2571750"/>
            <a:ext cx="7358113" cy="206210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Он был женат на дочери </a:t>
            </a:r>
            <a:r>
              <a:rPr lang="ru-RU" sz="3200" b="1" dirty="0" err="1">
                <a:solidFill>
                  <a:srgbClr val="C00000"/>
                </a:solidFill>
                <a:latin typeface="Arial" charset="0"/>
              </a:rPr>
              <a:t>Витовта</a:t>
            </a:r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 Софье, которая родила ему будущего наследника московского престола – Василия II.  </a:t>
            </a:r>
            <a:endParaRPr lang="ru-RU" sz="32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ОЛЕГ\Desktop\Новая папка\Vasily_Dmitrievich_titularnik.jpg"/>
          <p:cNvPicPr>
            <a:picLocks noChangeAspect="1" noChangeArrowheads="1"/>
          </p:cNvPicPr>
          <p:nvPr/>
        </p:nvPicPr>
        <p:blipFill>
          <a:blip r:embed="rId3"/>
          <a:srcRect l="11447" t="6781" r="11284" b="9593"/>
          <a:stretch>
            <a:fillRect/>
          </a:stretch>
        </p:blipFill>
        <p:spPr bwMode="auto">
          <a:xfrm>
            <a:off x="4429124" y="2643182"/>
            <a:ext cx="2786063" cy="381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:\Users\lenovo\Desktop\Василий 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35757" y="2071678"/>
            <a:ext cx="3229905" cy="3857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785786" y="642918"/>
            <a:ext cx="7429552" cy="584775"/>
          </a:xfrm>
          <a:prstGeom prst="rect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 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Picture 3" descr="C:\Users\ОЛЕГ\Desktop\Новая папка\1Исторические портреты, 6 класс - Русское государство в  IX-XV веках\4njpbcgto8emtwf54nhpbqjyjropbfgozuemtwcn4gypbqgoszemfwfa4gd1y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642918"/>
            <a:ext cx="7023101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57290" y="2143116"/>
            <a:ext cx="6572296" cy="830997"/>
          </a:xfrm>
          <a:prstGeom prst="rect">
            <a:avLst/>
          </a:prstGeom>
          <a:solidFill>
            <a:srgbClr val="FFC000"/>
          </a:solidFill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dirty="0">
                <a:ln w="1905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ПОРТРЕТ ТРЕТИЙ</a:t>
            </a:r>
            <a:endParaRPr lang="ru-RU" sz="4800" b="1" dirty="0">
              <a:ln w="1905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1000108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1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928662" y="2285992"/>
            <a:ext cx="7358114" cy="255454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Бесстрашный воин и великий полководец – таким остался в истории этот русский князь, </a:t>
            </a:r>
          </a:p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по-рыцарски предупреждавший противника: «Иду на вы!».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85918" y="1214422"/>
            <a:ext cx="5643602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2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1143000" y="2571750"/>
            <a:ext cx="7072338" cy="26432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По свидетельству летописца, князь был очень неприхотлив в быту: не возил с собой ни возов, ни котлов, ел мясо, испеченное на углях, и спал на голой земле.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85918" y="1285861"/>
            <a:ext cx="535785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3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1071538" y="2571751"/>
            <a:ext cx="7215238" cy="255454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Бесстрашный воин и великий полководец – таким остался в истории этот русский князь, </a:t>
            </a:r>
          </a:p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по-рыцарски предупреждавший противника: «Иду на вы!».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42976" y="1142984"/>
            <a:ext cx="7000924" cy="785818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4" descr="C:\Users\ОЛЕГ\Desktop\Новая папка\1Исторические портреты, 6 класс - Русское государство в  IX-XV веках\4no7bcstt9eafwf64gy7bq6osdemregoudem8wf64gypbpqosmemtwc8ryoy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214422"/>
            <a:ext cx="6786563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Users\lenovo\Desktop\1315835369_004.knyaz-svyatoslav-2.jpg"/>
          <p:cNvPicPr>
            <a:picLocks noChangeAspect="1" noChangeArrowheads="1"/>
          </p:cNvPicPr>
          <p:nvPr/>
        </p:nvPicPr>
        <p:blipFill>
          <a:blip r:embed="rId4"/>
          <a:srcRect t="20552" r="17062" b="2373"/>
          <a:stretch>
            <a:fillRect/>
          </a:stretch>
        </p:blipFill>
        <p:spPr bwMode="auto">
          <a:xfrm>
            <a:off x="3357554" y="3714752"/>
            <a:ext cx="4429125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:\Users\lenovo\Desktop\hqdefault.jpg"/>
          <p:cNvPicPr>
            <a:picLocks noChangeAspect="1" noChangeArrowheads="1"/>
          </p:cNvPicPr>
          <p:nvPr/>
        </p:nvPicPr>
        <p:blipFill>
          <a:blip r:embed="rId5"/>
          <a:srcRect l="24792" r="25208" b="7300"/>
          <a:stretch>
            <a:fillRect/>
          </a:stretch>
        </p:blipFill>
        <p:spPr bwMode="auto">
          <a:xfrm>
            <a:off x="1142976" y="2071678"/>
            <a:ext cx="2928937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85786" y="2143116"/>
            <a:ext cx="7858180" cy="830997"/>
          </a:xfrm>
          <a:prstGeom prst="rect">
            <a:avLst/>
          </a:prstGeom>
          <a:solidFill>
            <a:srgbClr val="FFC000"/>
          </a:solidFill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4800" b="1" dirty="0" smtClean="0">
                <a:ln w="1905"/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ПОРТРЕТ ЧЕТВЕРТЫЙ</a:t>
            </a:r>
            <a:endParaRPr lang="ru-RU" sz="4800" b="1" dirty="0">
              <a:ln w="1905"/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5984" y="1000108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1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1500188" y="2428875"/>
            <a:ext cx="6500812" cy="267765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Arial" charset="0"/>
              </a:rPr>
              <a:t>Он стал великим князем в очень юном возрасте и после длительного правления умер еще сравнительно молодым. На момент смерти ему было всего 39 лет.</a:t>
            </a:r>
            <a:endParaRPr lang="ru-RU" sz="28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85918" y="1214422"/>
            <a:ext cx="5643602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2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1143000" y="2571750"/>
            <a:ext cx="7143750" cy="1815882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Arial" charset="0"/>
              </a:rPr>
              <a:t>Умирая, он передал московский престол своему сыну, не спрашивая – как это было принято раньше – согласия ордынского хана. </a:t>
            </a:r>
            <a:endParaRPr lang="ru-RU" sz="28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85918" y="1285861"/>
            <a:ext cx="535785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3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1643063" y="2571750"/>
            <a:ext cx="6000750" cy="2246769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Arial" charset="0"/>
              </a:rPr>
              <a:t>С его именем неразрывно связана одна из самых знаменательных побед русского оружия – 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Arial" charset="0"/>
              </a:rPr>
              <a:t>победа на Куликовом поле.</a:t>
            </a:r>
            <a:endParaRPr lang="ru-RU" sz="28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lenovo\Desktop\35279583_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2857496"/>
            <a:ext cx="4882551" cy="3252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714348" y="928670"/>
            <a:ext cx="7715304" cy="571504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4" descr="C:\Users\ОЛЕГ\Desktop\Новая папка\1Исторические портреты, 6 класс - Русское государство в  IX-XV веках\4nkpbxgozdeafwcy4nhpbqjy4ncpbcsosdem5wf64n3pbqgtohopbfgoz5em5wcb4n7pbxsozr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991302"/>
            <a:ext cx="7358064" cy="580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D:\084.jpg"/>
          <p:cNvPicPr>
            <a:picLocks noChangeAspect="1" noChangeArrowheads="1"/>
          </p:cNvPicPr>
          <p:nvPr/>
        </p:nvPicPr>
        <p:blipFill>
          <a:blip r:embed="rId5" cstate="print">
            <a:lum bright="-2000" contrast="8000"/>
          </a:blip>
          <a:srcRect/>
          <a:stretch>
            <a:fillRect/>
          </a:stretch>
        </p:blipFill>
        <p:spPr bwMode="auto">
          <a:xfrm>
            <a:off x="5357818" y="1714488"/>
            <a:ext cx="2643206" cy="2643206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28728" y="2143116"/>
            <a:ext cx="6572296" cy="830997"/>
          </a:xfrm>
          <a:prstGeom prst="rect">
            <a:avLst/>
          </a:prstGeom>
          <a:solidFill>
            <a:srgbClr val="FFC000"/>
          </a:solidFill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dirty="0">
                <a:ln w="1905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ПОРТРЕТ ПЯТЫЙ</a:t>
            </a:r>
            <a:endParaRPr lang="ru-RU" sz="4800" b="1" dirty="0">
              <a:ln w="1905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1000108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1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785786" y="1857364"/>
            <a:ext cx="7715249" cy="403187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Она жена   киевского князя Игоря. После гибели своего мужа жестоко отомстила за его смерть.</a:t>
            </a:r>
            <a:br>
              <a:rPr lang="ru-RU" sz="3200" b="1" dirty="0">
                <a:solidFill>
                  <a:srgbClr val="C00000"/>
                </a:solidFill>
                <a:latin typeface="Arial" charset="0"/>
              </a:rPr>
            </a:br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 Провела налоговую реформу установила систему «погостов» – центров торговли и обмена, в которых более упорядочено происходил сбор податей  </a:t>
            </a:r>
            <a:endParaRPr lang="ru-RU" sz="32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85918" y="1214422"/>
            <a:ext cx="5643602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2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785813" y="2357438"/>
            <a:ext cx="7429525" cy="206210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 В 945г  установила размеры  «полюдья» – податей в пользу Киева, сроки и периодичность   их уплаты – «уроки» и « уставы»</a:t>
            </a:r>
            <a:endParaRPr lang="ru-RU" sz="32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85918" y="1285861"/>
            <a:ext cx="535785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3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785786" y="2285992"/>
            <a:ext cx="7358063" cy="353943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Согласно летописям она  в 955г посетила Константинополь, где приняла христианство( хотя и дружина и древнерусский народ при ней были язычниками). Язычником оставался и её сын Святослав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2786050" y="642918"/>
            <a:ext cx="2786064" cy="769938"/>
          </a:xfrm>
          <a:prstGeom prst="rect">
            <a:avLst/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Verdana" pitchFamily="34" charset="0"/>
              </a:rPr>
              <a:t> ОЛЬГА</a:t>
            </a:r>
            <a:endParaRPr lang="ru-RU" sz="44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Verdana" pitchFamily="34" charset="0"/>
            </a:endParaRPr>
          </a:p>
        </p:txBody>
      </p:sp>
      <p:pic>
        <p:nvPicPr>
          <p:cNvPr id="5" name="Picture 4" descr="C:\Users\lenovo\Desktop\6a05eb45f32df450f6f65191e9b4353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2214554"/>
            <a:ext cx="311150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C:\Users\lenovo\Desktop\proiskhozhdenie-olgi-i-nesootvetstvie-v-hronologii-eyo-zhizni.jpg"/>
          <p:cNvPicPr>
            <a:picLocks noChangeAspect="1" noChangeArrowheads="1"/>
          </p:cNvPicPr>
          <p:nvPr/>
        </p:nvPicPr>
        <p:blipFill>
          <a:blip r:embed="rId4"/>
          <a:srcRect l="52104" r="3786"/>
          <a:stretch>
            <a:fillRect/>
          </a:stretch>
        </p:blipFill>
        <p:spPr bwMode="auto">
          <a:xfrm>
            <a:off x="642938" y="3071813"/>
            <a:ext cx="2509837" cy="320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lenovo\Desktop\sv_Knyaginya_Olg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1071546"/>
            <a:ext cx="2206625" cy="523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42976" y="1857364"/>
            <a:ext cx="6929486" cy="830997"/>
          </a:xfrm>
          <a:prstGeom prst="rect">
            <a:avLst/>
          </a:prstGeom>
          <a:solidFill>
            <a:srgbClr val="FFC000"/>
          </a:solidFill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dirty="0">
                <a:ln w="1905"/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ПОРТРЕТ ШЕСТОЙ</a:t>
            </a:r>
            <a:endParaRPr lang="ru-RU" sz="4800" b="1" dirty="0">
              <a:ln w="1905"/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1000108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1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928662" y="2143116"/>
            <a:ext cx="7143776" cy="255454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Мало кто из женщин на Руси оказывал такое сильное влияние на традиции и обычаи великокняжеского двора как она – женщина нерусских кровей.</a:t>
            </a:r>
            <a:endParaRPr lang="ru-RU" sz="32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85918" y="1214422"/>
            <a:ext cx="5643602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2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2500306"/>
            <a:ext cx="7429552" cy="2062103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Arial" charset="0"/>
              </a:rPr>
              <a:t>Она вышла замуж за великого князя в тот же день, когда приехала в Москву. Свадьба состоялась 12 ноября 1472 года</a:t>
            </a:r>
            <a:endParaRPr lang="ru-RU" sz="32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85918" y="1285861"/>
            <a:ext cx="535785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3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2551837"/>
            <a:ext cx="7286676" cy="304698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Arial" charset="0"/>
              </a:rPr>
              <a:t>Вряд ли племянница последнего византийского императора могла в детстве предполагать, что однажды она станет женой русского князя и матерью наследника московского престола. </a:t>
            </a:r>
            <a:endParaRPr lang="ru-RU" sz="32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285852" y="785794"/>
            <a:ext cx="6643734" cy="785818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4" descr="C:\Users\ОЛЕГ\Desktop\Новая папка\1Исторические портреты, 6 класс - Русское государство в  IX-XV веках\4no7bxstouea3wcxrdej9wfo4n77bpqoz5emzwf64n3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857232"/>
            <a:ext cx="5572164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lenovo\Desktop\slide_2 (1).jpg"/>
          <p:cNvPicPr>
            <a:picLocks noChangeAspect="1" noChangeArrowheads="1"/>
          </p:cNvPicPr>
          <p:nvPr/>
        </p:nvPicPr>
        <p:blipFill>
          <a:blip r:embed="rId4"/>
          <a:srcRect l="4181" t="3262" r="48083" b="12292"/>
          <a:stretch>
            <a:fillRect/>
          </a:stretch>
        </p:blipFill>
        <p:spPr bwMode="auto">
          <a:xfrm>
            <a:off x="1285852" y="1928802"/>
            <a:ext cx="2857493" cy="379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lenovo\Desktop\origina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00496" y="2500306"/>
            <a:ext cx="3654425" cy="337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0100" y="2143116"/>
            <a:ext cx="7286676" cy="830997"/>
          </a:xfrm>
          <a:prstGeom prst="rect">
            <a:avLst/>
          </a:prstGeom>
          <a:solidFill>
            <a:srgbClr val="FFC000"/>
          </a:solidFill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48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 </a:t>
            </a:r>
            <a:r>
              <a:rPr lang="ru-RU" sz="4800" b="1" dirty="0" smtClean="0">
                <a:ln w="1905"/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ПОРТРЕТ СЕДЬМОЙ</a:t>
            </a:r>
            <a:endParaRPr lang="ru-RU" sz="4800" b="1" dirty="0">
              <a:ln w="1905"/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1000108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1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1000100" y="2143116"/>
            <a:ext cx="7215212" cy="3046988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Из всех русских князей, воевавших с Византией, он осуществил самый успешный поход, завершившийся заключением в Царьграде выгодного торгового договора.</a:t>
            </a:r>
            <a:endParaRPr lang="ru-RU" sz="32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1285860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2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857224" y="2500306"/>
            <a:ext cx="7215187" cy="206210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Он мог бы остаться в Новгороде, но предпочел править в Киеве, который он назвал «матерью городов русских».</a:t>
            </a:r>
            <a:endParaRPr lang="ru-RU" sz="32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1000108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3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928662" y="2285992"/>
            <a:ext cx="7072312" cy="156966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После его смерти страну возглавил Игорь – сын </a:t>
            </a:r>
            <a:r>
              <a:rPr lang="ru-RU" sz="3200" b="1" dirty="0" err="1">
                <a:solidFill>
                  <a:srgbClr val="C00000"/>
                </a:solidFill>
                <a:latin typeface="Arial" charset="0"/>
              </a:rPr>
              <a:t>Рюрика</a:t>
            </a:r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 и второй киевский князь. </a:t>
            </a:r>
            <a:endParaRPr lang="ru-RU" sz="32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5984" y="571480"/>
            <a:ext cx="4929222" cy="1000132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4" descr="C:\Users\ОЛЕГ\Desktop\Новая папка\1Исторические портреты, 6 класс - Русское государство в  IX-XV веках\4nxpbq6oszemgego1memmwcj4nhpbq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785794"/>
            <a:ext cx="3500449" cy="612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:\Users\lenovo\Desktop\2446516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1714488"/>
            <a:ext cx="4071938" cy="241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Users\lenovo\Desktop\59377_origina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4071942"/>
            <a:ext cx="3432042" cy="250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C:\Users\lenovo\Desktop\i.jpg"/>
          <p:cNvPicPr>
            <a:picLocks noChangeAspect="1" noChangeArrowheads="1"/>
          </p:cNvPicPr>
          <p:nvPr/>
        </p:nvPicPr>
        <p:blipFill>
          <a:blip r:embed="rId6"/>
          <a:srcRect l="2629" r="4037"/>
          <a:stretch>
            <a:fillRect/>
          </a:stretch>
        </p:blipFill>
        <p:spPr bwMode="auto">
          <a:xfrm>
            <a:off x="1142976" y="1714488"/>
            <a:ext cx="3465511" cy="250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57224" y="2000240"/>
            <a:ext cx="7500990" cy="830997"/>
          </a:xfrm>
          <a:prstGeom prst="rect">
            <a:avLst/>
          </a:prstGeom>
          <a:solidFill>
            <a:srgbClr val="FFC000"/>
          </a:solidFill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dirty="0">
                <a:ln w="1905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ПОРТРЕТ </a:t>
            </a:r>
            <a:r>
              <a:rPr lang="ru-RU" sz="4800" b="1" dirty="0" smtClean="0">
                <a:ln w="1905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 ВОСЬМОЙ</a:t>
            </a:r>
            <a:endParaRPr lang="ru-RU" sz="4800" b="1" dirty="0">
              <a:ln w="1905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1000108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1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785786" y="2214554"/>
            <a:ext cx="7429502" cy="255454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И по сей день личность этого князя вызывает ожесточенные споры. Одни называют его собирателем русских земель, другие обвиняют в национальном предательстве.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1000108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2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785786" y="2428868"/>
            <a:ext cx="7643812" cy="206210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Князь часто ездил в Сарай и в результате заслужил не только ханское расположение, но и право сбора дани с русских земель. </a:t>
            </a:r>
            <a:endParaRPr lang="ru-RU" sz="32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1000108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3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714348" y="2285992"/>
            <a:ext cx="7572377" cy="3046988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За пятнадцать лет своего правления он добился полной победы над Тверью, которая после его смерти уже не могла претендовать на роль лидера русских земель. </a:t>
            </a:r>
            <a:endParaRPr lang="ru-RU" sz="3200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D:\6.jpg"/>
          <p:cNvPicPr>
            <a:picLocks noChangeAspect="1" noChangeArrowheads="1"/>
          </p:cNvPicPr>
          <p:nvPr/>
        </p:nvPicPr>
        <p:blipFill>
          <a:blip r:embed="rId3"/>
          <a:srcRect l="11628" t="4692" r="16278" b="3805"/>
          <a:stretch>
            <a:fillRect/>
          </a:stretch>
        </p:blipFill>
        <p:spPr bwMode="auto">
          <a:xfrm>
            <a:off x="3143240" y="1571612"/>
            <a:ext cx="221457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C:\Users\lenovo\Desktop\ivan-kalita-efroshki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1428736"/>
            <a:ext cx="2597800" cy="5105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00034" y="428604"/>
            <a:ext cx="8143932" cy="785818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4" descr="C:\Users\ОЛЕГ\Desktop\Новая папка\1Исторические портреты, 6 класс - Русское государство в  IX-XV веках\4ncpbcsosdem4enjrdejjwfo4n67bqgozxem7wf14nhpdb3y4nppbcgozxemtwcn4nay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500042"/>
            <a:ext cx="7429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lenovo\Desktop\34899831-1.jpg"/>
          <p:cNvPicPr>
            <a:picLocks noChangeAspect="1" noChangeArrowheads="1"/>
          </p:cNvPicPr>
          <p:nvPr/>
        </p:nvPicPr>
        <p:blipFill>
          <a:blip r:embed="rId6"/>
          <a:srcRect l="10265" t="10525" r="17804" b="27641"/>
          <a:stretch>
            <a:fillRect/>
          </a:stretch>
        </p:blipFill>
        <p:spPr bwMode="auto">
          <a:xfrm>
            <a:off x="500034" y="3071810"/>
            <a:ext cx="2928958" cy="3357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28662" y="2000240"/>
            <a:ext cx="7500990" cy="830997"/>
          </a:xfrm>
          <a:prstGeom prst="rect">
            <a:avLst/>
          </a:prstGeom>
          <a:solidFill>
            <a:srgbClr val="FFC000"/>
          </a:solidFill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dirty="0">
                <a:ln w="1905"/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ПОРТРЕТ ДЕВЯТЫЙ</a:t>
            </a:r>
            <a:endParaRPr lang="ru-RU" sz="4800" b="1" dirty="0">
              <a:ln w="1905"/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000232" y="1142984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1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928663" y="2643188"/>
            <a:ext cx="7143776" cy="255454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Только в конце своей жизни он стал киевским князем, а до этого княжил в Ростове, Смоленске, Чернигове</a:t>
            </a:r>
          </a:p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 и Переславле. 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000232" y="1142984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2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428597" y="2000250"/>
            <a:ext cx="8215342" cy="403187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Подводя итог прожитым годам он писал: «Всех походов моих было 83, а других маловажных не упомню. </a:t>
            </a:r>
          </a:p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Я заключил с половцами 19 мирных договоров, взял в плен более 100 лучших их князей и выпустил из неволи, а более двухсот казнил и потопил в реках…».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6518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00232" y="1142984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3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85786" y="2357430"/>
            <a:ext cx="7429501" cy="206210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Он был правнуком Владимира Крестителя, внуком Ярослава Мудрого и сыном Всеволода Ярославича. 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C:\Users\lenovo\Desktop\мономах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1142984"/>
            <a:ext cx="6572296" cy="525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00034" y="214290"/>
            <a:ext cx="8072494" cy="71438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5" descr="C:\Users\ОЛЕГ\Desktop\Новая папка\1Исторические портреты, 6 класс - Русское государство в  IX-XV веках\4njpbq6osdemjwfa4n6pbqgtoyopbrsto8emmwf14n9pbq6oz5emjwf64n3pbqgtohopb8goz5em5wf64n6pbcgtow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285728"/>
            <a:ext cx="7500938" cy="577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57224" y="2357430"/>
            <a:ext cx="7500990" cy="830997"/>
          </a:xfrm>
          <a:prstGeom prst="rect">
            <a:avLst/>
          </a:prstGeom>
          <a:solidFill>
            <a:srgbClr val="FFC000"/>
          </a:solidFill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800" b="1" dirty="0">
                <a:ln w="1905"/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ПОРТРЕТ</a:t>
            </a:r>
            <a:r>
              <a:rPr lang="ru-RU" sz="4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 </a:t>
            </a:r>
            <a:r>
              <a:rPr lang="ru-RU" sz="4800" b="1" dirty="0">
                <a:ln w="1905"/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</a:rPr>
              <a:t>ДЕСЯТЫЙ</a:t>
            </a:r>
            <a:endParaRPr lang="ru-RU" sz="4800" b="1" dirty="0">
              <a:ln w="1905"/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00232" y="1142984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2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1000100" y="2428868"/>
            <a:ext cx="6929438" cy="2554287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Он увеличил территорию Московского княжества в несколько раз и в основном завершил процесс объединения русских земель вокруг Москвы. 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000232" y="1142984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3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857224" y="2214563"/>
            <a:ext cx="7429552" cy="353943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Его правление, которое продолжалось долгих сорок три года, было чрезвычайно насыщенно событиями, повлиявшими на всю последующую историю Русского государства. 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000232" y="1142984"/>
            <a:ext cx="500066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Подсказка № 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</a:rPr>
              <a:t>3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142976" y="2571744"/>
            <a:ext cx="6643687" cy="255429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charset="0"/>
              </a:rPr>
              <a:t>Ключевое событие его правления произошло в 1480 году: Русь освободилась от власти Орды и стала свободной.  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lenovo\Desktop\C-TAgYucsas.jpg"/>
          <p:cNvPicPr>
            <a:picLocks noChangeAspect="1" noChangeArrowheads="1"/>
          </p:cNvPicPr>
          <p:nvPr/>
        </p:nvPicPr>
        <p:blipFill>
          <a:blip r:embed="rId3"/>
          <a:srcRect l="11836" t="11507" r="27318" b="7780"/>
          <a:stretch>
            <a:fillRect/>
          </a:stretch>
        </p:blipFill>
        <p:spPr bwMode="auto">
          <a:xfrm>
            <a:off x="1214414" y="1785926"/>
            <a:ext cx="3643338" cy="483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C:\Users\lenovo\Desktop\slide-2.jpg"/>
          <p:cNvPicPr>
            <a:picLocks noChangeAspect="1" noChangeArrowheads="1"/>
          </p:cNvPicPr>
          <p:nvPr/>
        </p:nvPicPr>
        <p:blipFill>
          <a:blip r:embed="rId4"/>
          <a:srcRect l="60149" t="23463" r="6664" b="6248"/>
          <a:stretch>
            <a:fillRect/>
          </a:stretch>
        </p:blipFill>
        <p:spPr bwMode="auto">
          <a:xfrm>
            <a:off x="4643438" y="1500174"/>
            <a:ext cx="3143250" cy="498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642910" y="428604"/>
            <a:ext cx="8072494" cy="78581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4" descr="C:\Users\ОЛЕГ\Desktop\Новая папка\1Исторические портреты, 6 класс - Русское государство в  IX-XV веках\4ncpbcsosdem4enjjfr1bwr14napdyqozdemzwcc4n47bcsozdeaqego1memmwf54nhpbqsozdem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3000" y="571500"/>
            <a:ext cx="723265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00100" y="785794"/>
            <a:ext cx="7358114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Данный материал нацелен на повторение и закрепление курса истории России в 6 классе. </a:t>
            </a:r>
            <a:r>
              <a:rPr lang="ru-RU" dirty="0" smtClean="0"/>
              <a:t> </a:t>
            </a:r>
            <a:r>
              <a:rPr lang="ru-RU" dirty="0" smtClean="0"/>
              <a:t>Используя  иллюстративный материал и варианты подсказок  обучающиеся </a:t>
            </a:r>
            <a:r>
              <a:rPr lang="ru-RU" dirty="0" err="1" smtClean="0"/>
              <a:t>пвторяют</a:t>
            </a:r>
            <a:r>
              <a:rPr lang="ru-RU" dirty="0" smtClean="0"/>
              <a:t> курс изученного по отечественной истории в 6 </a:t>
            </a:r>
            <a:r>
              <a:rPr lang="ru-RU" dirty="0" err="1" smtClean="0"/>
              <a:t>кл</a:t>
            </a:r>
            <a:r>
              <a:rPr lang="ru-RU" dirty="0" smtClean="0"/>
              <a:t>., использование иллюстративного материала способствует более прочному запоминанию исторических личностей этого периода</a:t>
            </a:r>
            <a:endParaRPr lang="ru-RU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на отправку\1579635876_31-p-istoricheskie-foni-dlya-prezentatsii-8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866</Words>
  <Application>Microsoft Office PowerPoint</Application>
  <PresentationFormat>Экран (4:3)</PresentationFormat>
  <Paragraphs>81</Paragraphs>
  <Slides>53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lenovo</cp:lastModifiedBy>
  <cp:revision>29</cp:revision>
  <dcterms:created xsi:type="dcterms:W3CDTF">2022-08-04T06:44:35Z</dcterms:created>
  <dcterms:modified xsi:type="dcterms:W3CDTF">2022-08-07T12:20:01Z</dcterms:modified>
</cp:coreProperties>
</file>