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27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D6B826-4A3C-444B-A4F0-77D7AD4CAE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90CB533-74CE-4CA9-9665-E8FA49F80A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5942E0-B971-4571-B95E-BDDADE2E7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3321D-AD1C-4540-ABD7-927A825D3F3A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E02965-9051-4AAA-A462-2CD44C7CA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1437BF7-2DB7-450A-B4F1-2F89D07A4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E6C5C-1665-4C9E-B8E2-C68F1F0EB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510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CDA65A-1C04-4E6D-AEDD-E0297A4FC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BC2C709-82B2-498A-824A-30C5C84C27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568062-E9D2-402E-BEE0-39A8802FD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3321D-AD1C-4540-ABD7-927A825D3F3A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B9BDAFF-874D-4F10-A0A5-30C7257D6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78CB167-129E-4F8D-A09F-842B5AAD4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E6C5C-1665-4C9E-B8E2-C68F1F0EB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923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43AEDA-8866-4822-B609-9392EA443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0DCDA51-FAAF-4540-B479-C148748C83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839571-D8C8-4F9E-9D0E-D1DB485CF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3321D-AD1C-4540-ABD7-927A825D3F3A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217C0C2-2922-4769-AA72-36C836EF7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37AE10-302B-4730-8C22-B223A1297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E6C5C-1665-4C9E-B8E2-C68F1F0EB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17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A7A964-7FC6-48A8-8CB6-F73176C94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BFC3C2-7C68-40EE-A15D-ED50327D3D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6DDB1E9-82BA-43CB-8D36-00F514A50A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5BF7811-2BF8-47F1-9442-CAD577F5E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3321D-AD1C-4540-ABD7-927A825D3F3A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89E93DB-F148-45D8-B8DB-8E2EED9E8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49EC495-7901-46E5-A80E-1B8F07C6C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E6C5C-1665-4C9E-B8E2-C68F1F0EB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036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CEB7B5-0FB4-4334-8BBB-A28A93138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3F8CE3E-3BB2-49D8-B10E-568502B6BD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F760384-5AFD-4FD6-8CFC-5AA08A5442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08D8965-D059-4F6C-AB29-A107213087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370CAF0-DA52-4D14-BCA6-3820711813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DA101D1-FB15-4CE9-B880-35AE34099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3321D-AD1C-4540-ABD7-927A825D3F3A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56EC5FC-098C-40D9-93EE-1485EE1E5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31E093C-3632-4C96-A349-393F133A8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E6C5C-1665-4C9E-B8E2-C68F1F0EB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485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2C1348-3C4A-4322-A501-18937B377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BE53AC2-C8A9-457C-9CB7-4D9F0B385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3321D-AD1C-4540-ABD7-927A825D3F3A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DE983DE-C038-4F2C-B53D-1C12ECE32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87D48BB-0EAA-4A51-82DE-D33DAEDE8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E6C5C-1665-4C9E-B8E2-C68F1F0EB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331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17EA6BB-8DF5-4CA8-86E1-4582DC7EF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3321D-AD1C-4540-ABD7-927A825D3F3A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4EB97F0-DFC3-41BB-BDC0-1360B4D0D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E700E38-87AC-4BCA-A434-013444663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E6C5C-1665-4C9E-B8E2-C68F1F0EB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793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8CECF2-30BE-4C63-8184-F2702E58C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3E273E-9883-446D-A908-791D6733DE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E9FA3B0-1107-46F5-A5C8-F7D5DFB243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AB5F7AD-F6CF-40F7-99FB-72A035323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3321D-AD1C-4540-ABD7-927A825D3F3A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2150C9A-E02E-48B6-B8E7-9E2D81C58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B1161EA-6B6D-476E-87F5-95496C03C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E6C5C-1665-4C9E-B8E2-C68F1F0EB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223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514FE2-3C12-495E-B1B7-6C4BD4A3D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342AD53-70A8-4D93-AD90-1CC2F30777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CDC5354-7F94-4A50-9288-0CF5A993E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C043BB2-BD0F-4B31-AEED-637FEE2A3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3321D-AD1C-4540-ABD7-927A825D3F3A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6806A73-F2AD-48B0-984C-417208188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AC4538E-71CD-4511-B451-B2E241468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E6C5C-1665-4C9E-B8E2-C68F1F0EB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23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2AD1B5-0E0A-4E22-87C1-436E138CE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3EFE506-DE41-43CA-9640-4CD12563C3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A5E866A-1D0F-4496-848F-00BE4257B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3321D-AD1C-4540-ABD7-927A825D3F3A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19DBFC-CE52-4D69-8CD4-04B53C0FF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6D8A874-BEF5-4C33-BDA8-A86E03FC0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E6C5C-1665-4C9E-B8E2-C68F1F0EB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64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3C01AFA-A4A6-4E76-BC4D-FCBF4A3328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467330C-9EF1-423A-B02A-5894E157E8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F67FF1-6CA1-4B86-89FF-7E7ADFC90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3321D-AD1C-4540-ABD7-927A825D3F3A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F3EE526-9107-464E-A369-6051B59B1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10D75D9-C6B1-4346-8A29-284BAABDB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E6C5C-1665-4C9E-B8E2-C68F1F0EB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24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9159E3-BB47-45AE-83C4-48C68462C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1815FAA-A063-433B-B75D-9EDD301E15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7BF6364-108A-439D-8191-24F6F19351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3321D-AD1C-4540-ABD7-927A825D3F3A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44D0D07-8BD8-4EDF-8FD1-881FA1F7E1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0524906-066E-44D5-9831-CCB856E2B5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E6C5C-1665-4C9E-B8E2-C68F1F0EB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69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4.jpeg"/><Relationship Id="rId7" Type="http://schemas.openxmlformats.org/officeDocument/2006/relationships/image" Target="../media/image16.jpeg"/><Relationship Id="rId12" Type="http://schemas.openxmlformats.org/officeDocument/2006/relationships/image" Target="../media/image33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11" Type="http://schemas.openxmlformats.org/officeDocument/2006/relationships/image" Target="../media/image32.jpeg"/><Relationship Id="rId5" Type="http://schemas.openxmlformats.org/officeDocument/2006/relationships/image" Target="../media/image20.jpeg"/><Relationship Id="rId10" Type="http://schemas.openxmlformats.org/officeDocument/2006/relationships/image" Target="../media/image18.jpeg"/><Relationship Id="rId4" Type="http://schemas.openxmlformats.org/officeDocument/2006/relationships/image" Target="../media/image19.jpeg"/><Relationship Id="rId9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13EF15-E740-4C08-8EA1-24DA27A59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22 Апреля.</a:t>
            </a:r>
            <a:br>
              <a:rPr lang="ru-RU" b="1" dirty="0"/>
            </a:br>
            <a:r>
              <a:rPr lang="ru-RU" b="1" dirty="0"/>
              <a:t>Тема:</a:t>
            </a:r>
            <a:r>
              <a:rPr lang="ru-RU" dirty="0"/>
              <a:t> </a:t>
            </a:r>
            <a:r>
              <a:rPr lang="ru-RU" b="1" dirty="0">
                <a:solidFill>
                  <a:srgbClr val="C00000"/>
                </a:solidFill>
              </a:rPr>
              <a:t>Сортировка отходов по материалу.</a:t>
            </a:r>
          </a:p>
        </p:txBody>
      </p:sp>
      <p:pic>
        <p:nvPicPr>
          <p:cNvPr id="1026" name="Picture 2" descr="Organic garbage bin. Фото со стока - 92367663">
            <a:extLst>
              <a:ext uri="{FF2B5EF4-FFF2-40B4-BE49-F238E27FC236}">
                <a16:creationId xmlns:a16="http://schemas.microsoft.com/office/drawing/2014/main" id="{A217DDBB-02C9-46EF-8BD0-CD428024C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645" y="2069647"/>
            <a:ext cx="461962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Звук 2">
            <a:hlinkClick r:id="" action="ppaction://media"/>
            <a:extLst>
              <a:ext uri="{FF2B5EF4-FFF2-40B4-BE49-F238E27FC236}">
                <a16:creationId xmlns:a16="http://schemas.microsoft.com/office/drawing/2014/main" id="{23EBE5E7-9A7E-4B73-BE77-094FE71123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01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71"/>
    </mc:Choice>
    <mc:Fallback xmlns="">
      <p:transition spd="slow" advTm="135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28AFB67-EF5C-4922-B234-952C467F6091}"/>
              </a:ext>
            </a:extLst>
          </p:cNvPr>
          <p:cNvSpPr txBox="1"/>
          <p:nvPr/>
        </p:nvSpPr>
        <p:spPr>
          <a:xfrm>
            <a:off x="734787" y="1061357"/>
            <a:ext cx="1095647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006600"/>
                </a:solidFill>
                <a:latin typeface="+mj-lt"/>
              </a:rPr>
              <a:t>На уроке мы узнаем:</a:t>
            </a:r>
            <a:r>
              <a:rPr lang="ru-RU" sz="4400" b="1" dirty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4400" dirty="0">
                <a:latin typeface="+mj-lt"/>
              </a:rPr>
              <a:t>О понятии «Отходы», что такое отходы?</a:t>
            </a:r>
          </a:p>
          <a:p>
            <a:r>
              <a:rPr lang="ru-RU" sz="4400" b="1" dirty="0">
                <a:solidFill>
                  <a:srgbClr val="006600"/>
                </a:solidFill>
                <a:latin typeface="+mj-lt"/>
              </a:rPr>
              <a:t>Научимся:</a:t>
            </a:r>
            <a:r>
              <a:rPr lang="ru-RU" sz="4400" dirty="0">
                <a:latin typeface="+mj-lt"/>
              </a:rPr>
              <a:t> Подготавливать  бытовые отходы к переработке. Сортировать  бытовые  отходы по  материалам.</a:t>
            </a:r>
          </a:p>
          <a:p>
            <a:r>
              <a:rPr lang="ru-RU" dirty="0"/>
              <a:t> </a:t>
            </a:r>
          </a:p>
        </p:txBody>
      </p:sp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43AB9035-6CA5-4559-84A2-C6905AEF9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35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6"/>
    </mc:Choice>
    <mc:Fallback xmlns="">
      <p:transition spd="slow" advTm="20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D113C1-ADCC-46D8-A0C5-B16CC04D9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9184"/>
            <a:ext cx="10515600" cy="908504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Отходы природы и человека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8052C6-91A0-42FC-94B2-6A78F6BC5B6C}"/>
              </a:ext>
            </a:extLst>
          </p:cNvPr>
          <p:cNvSpPr txBox="1"/>
          <p:nvPr/>
        </p:nvSpPr>
        <p:spPr>
          <a:xfrm>
            <a:off x="555171" y="1077688"/>
            <a:ext cx="109401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+mj-lt"/>
              </a:rPr>
              <a:t>Каждый год с каждых четырех деревьев на землю опадает миллион листьев. Животные тоже оставляют на земле свои отходы.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6A215CD-AE48-406C-8BD6-FD4901D5A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657" y="2031795"/>
            <a:ext cx="2628900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918B8AF8-767C-40CB-AE2D-DE091EC32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7473" y="2031795"/>
            <a:ext cx="2992338" cy="291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E767D14-3A32-47E6-AE40-4606122347BA}"/>
              </a:ext>
            </a:extLst>
          </p:cNvPr>
          <p:cNvSpPr txBox="1"/>
          <p:nvPr/>
        </p:nvSpPr>
        <p:spPr>
          <a:xfrm>
            <a:off x="342900" y="4949316"/>
            <a:ext cx="111524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+mj-lt"/>
              </a:rPr>
              <a:t>Но все природные отходы перерабатываются в питательные вещества, образуя полезный - </a:t>
            </a:r>
            <a:r>
              <a:rPr lang="ru-RU" sz="2800" b="1" u="sng" dirty="0">
                <a:solidFill>
                  <a:srgbClr val="C00000"/>
                </a:solidFill>
                <a:latin typeface="+mj-lt"/>
              </a:rPr>
              <a:t>перегной. </a:t>
            </a:r>
            <a:r>
              <a:rPr lang="ru-RU" sz="2800" dirty="0">
                <a:latin typeface="+mj-lt"/>
              </a:rPr>
              <a:t>Эта переработка происходит незаметно и не загрязняет ни почву, ни воду, ни воздух</a:t>
            </a:r>
          </a:p>
        </p:txBody>
      </p:sp>
      <p:pic>
        <p:nvPicPr>
          <p:cNvPr id="6" name="Звук 5">
            <a:hlinkClick r:id="" action="ppaction://media"/>
            <a:extLst>
              <a:ext uri="{FF2B5EF4-FFF2-40B4-BE49-F238E27FC236}">
                <a16:creationId xmlns:a16="http://schemas.microsoft.com/office/drawing/2014/main" id="{4AC11DB3-6BFB-4FD5-A696-13C6E718D4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7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8"/>
    </mc:Choice>
    <mc:Fallback xmlns="">
      <p:transition spd="slow" advTm="61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56B1E4-2CAA-4131-BF8F-2324B6BF9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071789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Отходы человека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F03166-BB67-48AF-B2B5-88B885D064BB}"/>
              </a:ext>
            </a:extLst>
          </p:cNvPr>
          <p:cNvSpPr txBox="1"/>
          <p:nvPr/>
        </p:nvSpPr>
        <p:spPr>
          <a:xfrm>
            <a:off x="342899" y="714944"/>
            <a:ext cx="1144632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>
                <a:solidFill>
                  <a:srgbClr val="006600"/>
                </a:solidFill>
                <a:latin typeface="+mj-lt"/>
              </a:rPr>
              <a:t>Отходов от жизни  людей </a:t>
            </a:r>
            <a:r>
              <a:rPr lang="ru-RU" sz="2400" dirty="0">
                <a:latin typeface="+mj-lt"/>
              </a:rPr>
              <a:t>во много раз больше, чем природных. Если сложить мусор только за 1 год в кучу, она будет выше самой большой горы.</a:t>
            </a:r>
          </a:p>
          <a:p>
            <a:endParaRPr lang="ru-RU" sz="2400" dirty="0">
              <a:latin typeface="+mj-lt"/>
            </a:endParaRPr>
          </a:p>
          <a:p>
            <a:r>
              <a:rPr lang="ru-RU" sz="2400" dirty="0">
                <a:latin typeface="+mj-lt"/>
              </a:rPr>
              <a:t>В России  каждый год появляется почти 4 миллиарда тонн отходов. В основном мусор свозится на свалки -  и их в России около 11 тысяч.</a:t>
            </a:r>
          </a:p>
          <a:p>
            <a:r>
              <a:rPr lang="ru-RU" sz="2400" dirty="0">
                <a:latin typeface="+mj-lt"/>
              </a:rPr>
              <a:t>Перерабатывается только десятая часть мусора. Оставшийся мусор </a:t>
            </a:r>
            <a:r>
              <a:rPr lang="ru-RU" sz="2400" b="1" dirty="0">
                <a:solidFill>
                  <a:srgbClr val="C00000"/>
                </a:solidFill>
                <a:latin typeface="+mj-lt"/>
              </a:rPr>
              <a:t>гниет, загрязняет и отравляет все вокруг.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8D9BCB6C-36F5-441F-981E-14E96A825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346" y="3052082"/>
            <a:ext cx="6278336" cy="3614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0037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253E51-15E5-4D2F-86ED-998DF606E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5511"/>
            <a:ext cx="10515600" cy="843189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МУСОР</a:t>
            </a:r>
            <a:r>
              <a:rPr lang="ru-RU" dirty="0"/>
              <a:t> – твердые бытовые отходы – ТБО.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9486D0-5144-4653-82F9-CE83D1D80DDF}"/>
              </a:ext>
            </a:extLst>
          </p:cNvPr>
          <p:cNvSpPr txBox="1"/>
          <p:nvPr/>
        </p:nvSpPr>
        <p:spPr>
          <a:xfrm>
            <a:off x="702129" y="1045028"/>
            <a:ext cx="82132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ru-RU" sz="2400" dirty="0">
                <a:latin typeface="+mj-lt"/>
              </a:rPr>
              <a:t>Из чего состоит бытовой мусор?</a:t>
            </a:r>
          </a:p>
          <a:p>
            <a:pPr marL="342900" indent="-342900">
              <a:buAutoNum type="arabicParenR"/>
            </a:pPr>
            <a:r>
              <a:rPr lang="ru-RU" sz="2400" dirty="0">
                <a:latin typeface="+mj-lt"/>
              </a:rPr>
              <a:t>Почему мусор называют бытовыми отходами?</a:t>
            </a:r>
          </a:p>
          <a:p>
            <a:pPr marL="342900" indent="-342900">
              <a:buAutoNum type="arabicParenR"/>
            </a:pPr>
            <a:r>
              <a:rPr lang="ru-RU" sz="2400" dirty="0">
                <a:latin typeface="+mj-lt"/>
              </a:rPr>
              <a:t>Упаковки каких продуктов и средств ты выбрасываешь?</a:t>
            </a:r>
          </a:p>
          <a:p>
            <a:pPr marL="342900" indent="-342900">
              <a:buAutoNum type="arabicParenR"/>
            </a:pPr>
            <a:r>
              <a:rPr lang="ru-RU" sz="2400" dirty="0">
                <a:latin typeface="+mj-lt"/>
              </a:rPr>
              <a:t>Из чего сделаны  упаковки, из каких материалов?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480818FC-0BD8-4722-BB16-428D8F588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953" y="2726960"/>
            <a:ext cx="4168094" cy="3945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7659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>
            <a:extLst>
              <a:ext uri="{FF2B5EF4-FFF2-40B4-BE49-F238E27FC236}">
                <a16:creationId xmlns:a16="http://schemas.microsoft.com/office/drawing/2014/main" id="{49A0D7DB-7AE5-41FE-940D-6FE05887D779}"/>
              </a:ext>
            </a:extLst>
          </p:cNvPr>
          <p:cNvSpPr/>
          <p:nvPr/>
        </p:nvSpPr>
        <p:spPr>
          <a:xfrm>
            <a:off x="1262744" y="4859319"/>
            <a:ext cx="1518557" cy="14859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414A0A-0DEA-4519-A42A-A511E181A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90146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Подготовка бытовых отходов к переработке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ABCCCC-CEB7-47D0-B3AA-8BA59EBF95D8}"/>
              </a:ext>
            </a:extLst>
          </p:cNvPr>
          <p:cNvSpPr txBox="1"/>
          <p:nvPr/>
        </p:nvSpPr>
        <p:spPr>
          <a:xfrm>
            <a:off x="506185" y="990146"/>
            <a:ext cx="114136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>
                <a:solidFill>
                  <a:srgbClr val="006600"/>
                </a:solidFill>
                <a:latin typeface="+mj-lt"/>
              </a:rPr>
              <a:t>Переработка отходов </a:t>
            </a:r>
            <a:r>
              <a:rPr lang="ru-RU" sz="2800" dirty="0">
                <a:latin typeface="+mj-lt"/>
              </a:rPr>
              <a:t>– повторное использование мусора после специальной обработки.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64A25996-E7AE-47FC-BDAA-3233D6F42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015" y="2260392"/>
            <a:ext cx="1992086" cy="1992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: влево 3">
            <a:extLst>
              <a:ext uri="{FF2B5EF4-FFF2-40B4-BE49-F238E27FC236}">
                <a16:creationId xmlns:a16="http://schemas.microsoft.com/office/drawing/2014/main" id="{41211A77-B3F1-4374-BF1E-594C6279218F}"/>
              </a:ext>
            </a:extLst>
          </p:cNvPr>
          <p:cNvSpPr/>
          <p:nvPr/>
        </p:nvSpPr>
        <p:spPr>
          <a:xfrm>
            <a:off x="3412671" y="1616529"/>
            <a:ext cx="7184572" cy="2955471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bg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5D8D72-0994-4CA3-A5BA-FB8D38E531E8}"/>
              </a:ext>
            </a:extLst>
          </p:cNvPr>
          <p:cNvSpPr txBox="1"/>
          <p:nvPr/>
        </p:nvSpPr>
        <p:spPr>
          <a:xfrm>
            <a:off x="4147457" y="2481943"/>
            <a:ext cx="62538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+mj-lt"/>
              </a:rPr>
              <a:t>Это международный символ вторичной переработки. Если ты увидишь его, значит, вещь сделана из переработанных отходов.</a:t>
            </a: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A2D9C074-F224-4B34-9483-B08D53027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458" y="4913748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D280414D-D391-4C03-B45E-DDF09CE98D08}"/>
              </a:ext>
            </a:extLst>
          </p:cNvPr>
          <p:cNvSpPr/>
          <p:nvPr/>
        </p:nvSpPr>
        <p:spPr>
          <a:xfrm>
            <a:off x="3771900" y="4913748"/>
            <a:ext cx="7184572" cy="151970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333837-B300-4974-815D-24F87B99FBAD}"/>
              </a:ext>
            </a:extLst>
          </p:cNvPr>
          <p:cNvSpPr txBox="1"/>
          <p:nvPr/>
        </p:nvSpPr>
        <p:spPr>
          <a:xfrm>
            <a:off x="4114800" y="4981104"/>
            <a:ext cx="691242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+mj-lt"/>
              </a:rPr>
              <a:t>Мусор по составу и свойствам  разный, поэтому перерабатывать его надо по – разному.</a:t>
            </a:r>
          </a:p>
        </p:txBody>
      </p:sp>
    </p:spTree>
    <p:extLst>
      <p:ext uri="{BB962C8B-B14F-4D97-AF65-F5344CB8AC3E}">
        <p14:creationId xmlns:p14="http://schemas.microsoft.com/office/powerpoint/2010/main" val="1273292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: влево 4">
            <a:extLst>
              <a:ext uri="{FF2B5EF4-FFF2-40B4-BE49-F238E27FC236}">
                <a16:creationId xmlns:a16="http://schemas.microsoft.com/office/drawing/2014/main" id="{AEDD00A9-0037-405A-87B5-B2945E5351AD}"/>
              </a:ext>
            </a:extLst>
          </p:cNvPr>
          <p:cNvSpPr/>
          <p:nvPr/>
        </p:nvSpPr>
        <p:spPr>
          <a:xfrm>
            <a:off x="4294415" y="2418102"/>
            <a:ext cx="4196443" cy="3602718"/>
          </a:xfrm>
          <a:prstGeom prst="leftArrow">
            <a:avLst/>
          </a:prstGeom>
          <a:solidFill>
            <a:schemeClr val="bg1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A8128A-4B3A-49A9-8585-9E1F8DEA42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571" y="365125"/>
            <a:ext cx="11560629" cy="1900578"/>
          </a:xfrm>
        </p:spPr>
        <p:txBody>
          <a:bodyPr>
            <a:noAutofit/>
          </a:bodyPr>
          <a:lstStyle/>
          <a:p>
            <a:r>
              <a:rPr lang="ru-RU" sz="2800" dirty="0"/>
              <a:t>	</a:t>
            </a:r>
            <a:r>
              <a:rPr lang="ru-RU" sz="2800" b="1" dirty="0"/>
              <a:t>Опасные и ядовитые отходы - </a:t>
            </a:r>
            <a:r>
              <a:rPr lang="ru-RU" sz="2800" dirty="0"/>
              <a:t>есть в обычной жизни. Например, в энергосберегающих лампочках, термометрах для измерения температуры есть опасное вещество – ртуть. Эти предметы нельзя просто выбросить, потому что если ядовитая ртуть испарится, все живые существа тяжело заболеют. Такие отходы сдают в специальные пункты сбора.</a:t>
            </a: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id="{29390987-C3C4-4063-8B87-9B97F4F1ADA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0" name="Picture 6">
            <a:extLst>
              <a:ext uri="{FF2B5EF4-FFF2-40B4-BE49-F238E27FC236}">
                <a16:creationId xmlns:a16="http://schemas.microsoft.com/office/drawing/2014/main" id="{D54ECF0B-4AA8-4FD9-9BC6-02E4F521D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05" y="2491846"/>
            <a:ext cx="3817710" cy="3429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3CDD3136-7040-49CA-A81C-304C43E0E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331" y="3429000"/>
            <a:ext cx="1580923" cy="1580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>
            <a:extLst>
              <a:ext uri="{FF2B5EF4-FFF2-40B4-BE49-F238E27FC236}">
                <a16:creationId xmlns:a16="http://schemas.microsoft.com/office/drawing/2014/main" id="{013127F1-20CF-4B9E-8E6A-AB0AE6333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874" y="3429000"/>
            <a:ext cx="1596223" cy="127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>
            <a:extLst>
              <a:ext uri="{FF2B5EF4-FFF2-40B4-BE49-F238E27FC236}">
                <a16:creationId xmlns:a16="http://schemas.microsoft.com/office/drawing/2014/main" id="{0B01A8C6-2364-4F96-978C-52B089E05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332" y="2446650"/>
            <a:ext cx="3030867" cy="3030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6D406126-08FF-48B2-AD8F-AC1A1AB66EF7}"/>
              </a:ext>
            </a:extLst>
          </p:cNvPr>
          <p:cNvCxnSpPr>
            <a:cxnSpLocks/>
          </p:cNvCxnSpPr>
          <p:nvPr/>
        </p:nvCxnSpPr>
        <p:spPr>
          <a:xfrm flipH="1">
            <a:off x="9167757" y="2952664"/>
            <a:ext cx="2376543" cy="219556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041943FC-62CE-48B3-9638-7ED5BCF5B0CE}"/>
              </a:ext>
            </a:extLst>
          </p:cNvPr>
          <p:cNvCxnSpPr>
            <a:cxnSpLocks/>
          </p:cNvCxnSpPr>
          <p:nvPr/>
        </p:nvCxnSpPr>
        <p:spPr>
          <a:xfrm>
            <a:off x="9251675" y="2952664"/>
            <a:ext cx="2292625" cy="2207165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2784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F7D69EF-8F0D-4053-85A7-22E5A361DF6B}"/>
              </a:ext>
            </a:extLst>
          </p:cNvPr>
          <p:cNvSpPr txBox="1"/>
          <p:nvPr/>
        </p:nvSpPr>
        <p:spPr>
          <a:xfrm>
            <a:off x="473529" y="249491"/>
            <a:ext cx="112449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+mj-lt"/>
              </a:rPr>
              <a:t>	Давайте  с вами  отправимся в путешествие на мусорной машине времени. Узнаем, сколько времени требуется на переработку разных отходов.</a:t>
            </a:r>
          </a:p>
          <a:p>
            <a:r>
              <a:rPr lang="ru-RU" sz="2400" dirty="0">
                <a:latin typeface="+mj-lt"/>
              </a:rPr>
              <a:t>Какие отходы живут дольше человека?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4D07CE7A-9336-4C7C-ABF6-5C71A00BAF1F}"/>
              </a:ext>
            </a:extLst>
          </p:cNvPr>
          <p:cNvSpPr/>
          <p:nvPr/>
        </p:nvSpPr>
        <p:spPr>
          <a:xfrm>
            <a:off x="620485" y="1822347"/>
            <a:ext cx="3445328" cy="284117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89323E61-8DD3-41EE-919C-FF7658A1C5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106" y="2424791"/>
            <a:ext cx="1680464" cy="2062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12C53768-766D-4587-B7D9-EE72F7241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0" y="2673715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6D1D201-FF82-4EB9-9A3D-4E279F1A8FE8}"/>
              </a:ext>
            </a:extLst>
          </p:cNvPr>
          <p:cNvSpPr/>
          <p:nvPr/>
        </p:nvSpPr>
        <p:spPr>
          <a:xfrm>
            <a:off x="678314" y="4937510"/>
            <a:ext cx="3324563" cy="498201"/>
          </a:xfrm>
          <a:prstGeom prst="rect">
            <a:avLst/>
          </a:prstGeom>
          <a:solidFill>
            <a:schemeClr val="bg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От 1000 до 5 миллионов лет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033CE1F-C2BF-42BE-B9D3-9D4A568386BB}"/>
              </a:ext>
            </a:extLst>
          </p:cNvPr>
          <p:cNvSpPr/>
          <p:nvPr/>
        </p:nvSpPr>
        <p:spPr>
          <a:xfrm>
            <a:off x="4561794" y="1841723"/>
            <a:ext cx="3445328" cy="284117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8" name="Picture 10">
            <a:extLst>
              <a:ext uri="{FF2B5EF4-FFF2-40B4-BE49-F238E27FC236}">
                <a16:creationId xmlns:a16="http://schemas.microsoft.com/office/drawing/2014/main" id="{10001F6E-A13A-4E8A-9A38-8D27E509E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036" y="2570386"/>
            <a:ext cx="1779729" cy="177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>
            <a:extLst>
              <a:ext uri="{FF2B5EF4-FFF2-40B4-BE49-F238E27FC236}">
                <a16:creationId xmlns:a16="http://schemas.microsoft.com/office/drawing/2014/main" id="{CD6DF10A-6916-4DEB-86B1-717F42970A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527" y="2377079"/>
            <a:ext cx="1513114" cy="2269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0EDC3D83-777E-4017-95C1-6D9B63FD51C9}"/>
              </a:ext>
            </a:extLst>
          </p:cNvPr>
          <p:cNvSpPr/>
          <p:nvPr/>
        </p:nvSpPr>
        <p:spPr>
          <a:xfrm>
            <a:off x="8428263" y="1822347"/>
            <a:ext cx="3390900" cy="284117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86" name="Picture 18">
            <a:extLst>
              <a:ext uri="{FF2B5EF4-FFF2-40B4-BE49-F238E27FC236}">
                <a16:creationId xmlns:a16="http://schemas.microsoft.com/office/drawing/2014/main" id="{A839FD7A-013D-435F-BAF3-67F0545A73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353" y="2453362"/>
            <a:ext cx="1525360" cy="2033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2" name="Picture 24">
            <a:extLst>
              <a:ext uri="{FF2B5EF4-FFF2-40B4-BE49-F238E27FC236}">
                <a16:creationId xmlns:a16="http://schemas.microsoft.com/office/drawing/2014/main" id="{B11377C7-1BE2-48C9-A123-CB89AA253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5179" y="2708045"/>
            <a:ext cx="1706336" cy="170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19DD843B-17D1-44D7-8F42-8C2172B97246}"/>
              </a:ext>
            </a:extLst>
          </p:cNvPr>
          <p:cNvSpPr/>
          <p:nvPr/>
        </p:nvSpPr>
        <p:spPr>
          <a:xfrm>
            <a:off x="4622176" y="4937510"/>
            <a:ext cx="3324563" cy="498201"/>
          </a:xfrm>
          <a:prstGeom prst="rect">
            <a:avLst/>
          </a:prstGeom>
          <a:solidFill>
            <a:schemeClr val="bg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Больше миллиона лет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8A173370-F50D-469A-8ACC-F0D1D0F637F2}"/>
              </a:ext>
            </a:extLst>
          </p:cNvPr>
          <p:cNvSpPr/>
          <p:nvPr/>
        </p:nvSpPr>
        <p:spPr>
          <a:xfrm>
            <a:off x="8494600" y="4909979"/>
            <a:ext cx="3324563" cy="498201"/>
          </a:xfrm>
          <a:prstGeom prst="rect">
            <a:avLst/>
          </a:prstGeom>
          <a:solidFill>
            <a:schemeClr val="bg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От 500 до 1000 лет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633059F1-BD85-481F-8265-5AE39BA85AD0}"/>
              </a:ext>
            </a:extLst>
          </p:cNvPr>
          <p:cNvSpPr/>
          <p:nvPr/>
        </p:nvSpPr>
        <p:spPr>
          <a:xfrm>
            <a:off x="996042" y="5709703"/>
            <a:ext cx="10368643" cy="97702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+mj-lt"/>
              </a:rPr>
              <a:t>НЕЛЬЗЯ ВЫБРАСЫВАТЬ МУСОР  В ЛЕСУ, ВЕДЬ ОН РАЗЛАГАЕТСЯ ОЧЕНЬ ДОЛГО ПО ВРЕМЕНИ!</a:t>
            </a:r>
          </a:p>
        </p:txBody>
      </p:sp>
    </p:spTree>
    <p:extLst>
      <p:ext uri="{BB962C8B-B14F-4D97-AF65-F5344CB8AC3E}">
        <p14:creationId xmlns:p14="http://schemas.microsoft.com/office/powerpoint/2010/main" val="1943780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CAE0DF1B-880C-4A44-89E7-2FFD81535061}"/>
              </a:ext>
            </a:extLst>
          </p:cNvPr>
          <p:cNvSpPr/>
          <p:nvPr/>
        </p:nvSpPr>
        <p:spPr>
          <a:xfrm>
            <a:off x="8369740" y="1987522"/>
            <a:ext cx="2389415" cy="287382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1E6F7F8D-D32E-46DE-9FA1-ADFBBAD003CF}"/>
              </a:ext>
            </a:extLst>
          </p:cNvPr>
          <p:cNvSpPr/>
          <p:nvPr/>
        </p:nvSpPr>
        <p:spPr>
          <a:xfrm>
            <a:off x="4827126" y="1949419"/>
            <a:ext cx="2268534" cy="287382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9AF185B0-910B-4D48-98E7-E5F63008DC41}"/>
              </a:ext>
            </a:extLst>
          </p:cNvPr>
          <p:cNvSpPr/>
          <p:nvPr/>
        </p:nvSpPr>
        <p:spPr>
          <a:xfrm>
            <a:off x="1284514" y="1992086"/>
            <a:ext cx="2389415" cy="286926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62A565-712F-473D-9595-E29BEABD7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230" y="365126"/>
            <a:ext cx="11478984" cy="9574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Сколько времени нужно, чтобы отходы переработались, разложились?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A1DF0C1C-979D-4F7A-B374-8972ECE5F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375" y="2463809"/>
            <a:ext cx="1930382" cy="1930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9ECF2DD9-7452-475E-B57C-A57C6915B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948" y="2421180"/>
            <a:ext cx="21336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>
            <a:extLst>
              <a:ext uri="{FF2B5EF4-FFF2-40B4-BE49-F238E27FC236}">
                <a16:creationId xmlns:a16="http://schemas.microsoft.com/office/drawing/2014/main" id="{F5E65EF8-D294-423B-BF8B-7F1071B14B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6961" y="2552682"/>
            <a:ext cx="1914971" cy="179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067049F-A811-420C-8AED-9CCBC9224FB8}"/>
              </a:ext>
            </a:extLst>
          </p:cNvPr>
          <p:cNvSpPr/>
          <p:nvPr/>
        </p:nvSpPr>
        <p:spPr>
          <a:xfrm>
            <a:off x="1284514" y="5265960"/>
            <a:ext cx="2215243" cy="538843"/>
          </a:xfrm>
          <a:prstGeom prst="rect">
            <a:avLst/>
          </a:prstGeom>
          <a:solidFill>
            <a:schemeClr val="bg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1 -2 месяца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8CF6F8D3-D811-4DE2-B1A3-035957D99DFB}"/>
              </a:ext>
            </a:extLst>
          </p:cNvPr>
          <p:cNvSpPr/>
          <p:nvPr/>
        </p:nvSpPr>
        <p:spPr>
          <a:xfrm>
            <a:off x="4880417" y="5265960"/>
            <a:ext cx="2215243" cy="538843"/>
          </a:xfrm>
          <a:prstGeom prst="rect">
            <a:avLst/>
          </a:prstGeom>
          <a:solidFill>
            <a:schemeClr val="bg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От 1  до 5 лет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EFA77D2-F8C0-447D-B3C6-D3EDBF96EEB8}"/>
              </a:ext>
            </a:extLst>
          </p:cNvPr>
          <p:cNvSpPr/>
          <p:nvPr/>
        </p:nvSpPr>
        <p:spPr>
          <a:xfrm>
            <a:off x="8476320" y="5230581"/>
            <a:ext cx="2215243" cy="538843"/>
          </a:xfrm>
          <a:prstGeom prst="rect">
            <a:avLst/>
          </a:prstGeom>
          <a:solidFill>
            <a:schemeClr val="bg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 – 4 недели</a:t>
            </a:r>
          </a:p>
        </p:txBody>
      </p:sp>
    </p:spTree>
    <p:extLst>
      <p:ext uri="{BB962C8B-B14F-4D97-AF65-F5344CB8AC3E}">
        <p14:creationId xmlns:p14="http://schemas.microsoft.com/office/powerpoint/2010/main" val="3129152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0D6C5C-AE3B-4B19-BB9C-F7831FE75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130" y="365125"/>
            <a:ext cx="10651670" cy="614589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УТИЛИЗАЦИЯ</a:t>
            </a:r>
            <a:r>
              <a:rPr lang="ru-RU" dirty="0"/>
              <a:t> – получение из отходов пользы.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785C7C66-8F74-4F0D-B48E-CC0D8AE0ABB6}"/>
              </a:ext>
            </a:extLst>
          </p:cNvPr>
          <p:cNvSpPr/>
          <p:nvPr/>
        </p:nvSpPr>
        <p:spPr>
          <a:xfrm>
            <a:off x="898071" y="1690688"/>
            <a:ext cx="4963886" cy="384469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6042FBEE-010A-423D-9BC7-85DDA492E08F}"/>
              </a:ext>
            </a:extLst>
          </p:cNvPr>
          <p:cNvSpPr/>
          <p:nvPr/>
        </p:nvSpPr>
        <p:spPr>
          <a:xfrm>
            <a:off x="6330045" y="1690688"/>
            <a:ext cx="5083627" cy="384469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97C05C-20DC-4F8E-9DEB-D95AD6AB59CC}"/>
              </a:ext>
            </a:extLst>
          </p:cNvPr>
          <p:cNvSpPr txBox="1"/>
          <p:nvPr/>
        </p:nvSpPr>
        <p:spPr>
          <a:xfrm>
            <a:off x="1489074" y="1733150"/>
            <a:ext cx="35596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+mj-lt"/>
              </a:rPr>
              <a:t>Переработав 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  <a:latin typeface="+mj-lt"/>
              </a:rPr>
              <a:t>670 банок, </a:t>
            </a:r>
            <a:r>
              <a:rPr lang="ru-RU" sz="2400" dirty="0">
                <a:latin typeface="+mj-lt"/>
              </a:rPr>
              <a:t>можно </a:t>
            </a:r>
          </a:p>
          <a:p>
            <a:pPr algn="ctr"/>
            <a:r>
              <a:rPr lang="ru-RU" sz="2400" dirty="0">
                <a:latin typeface="+mj-lt"/>
              </a:rPr>
              <a:t>изготовить 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  <a:latin typeface="+mj-lt"/>
              </a:rPr>
              <a:t>велосипед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FA128B83-783E-495D-BA95-035E7E824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265" y="3452139"/>
            <a:ext cx="1545771" cy="154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25C1867E-C30A-4C2B-BA5F-E5DB9107A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672" y="3452139"/>
            <a:ext cx="2576285" cy="154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Равно 5">
            <a:extLst>
              <a:ext uri="{FF2B5EF4-FFF2-40B4-BE49-F238E27FC236}">
                <a16:creationId xmlns:a16="http://schemas.microsoft.com/office/drawing/2014/main" id="{32F0180D-A510-4448-A561-C7A23BE5CCA7}"/>
              </a:ext>
            </a:extLst>
          </p:cNvPr>
          <p:cNvSpPr/>
          <p:nvPr/>
        </p:nvSpPr>
        <p:spPr>
          <a:xfrm>
            <a:off x="2673350" y="3971931"/>
            <a:ext cx="738415" cy="506186"/>
          </a:xfrm>
          <a:prstGeom prst="mathEqual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222" name="Picture 6">
            <a:extLst>
              <a:ext uri="{FF2B5EF4-FFF2-40B4-BE49-F238E27FC236}">
                <a16:creationId xmlns:a16="http://schemas.microsoft.com/office/drawing/2014/main" id="{9EFED11A-B745-4A5B-ADE4-6F4BCA0FA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545" y="2584909"/>
            <a:ext cx="2960006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Равно 6">
            <a:extLst>
              <a:ext uri="{FF2B5EF4-FFF2-40B4-BE49-F238E27FC236}">
                <a16:creationId xmlns:a16="http://schemas.microsoft.com/office/drawing/2014/main" id="{BFE8AAD2-001F-4E3D-8EA9-1E3A64FC855F}"/>
              </a:ext>
            </a:extLst>
          </p:cNvPr>
          <p:cNvSpPr/>
          <p:nvPr/>
        </p:nvSpPr>
        <p:spPr>
          <a:xfrm>
            <a:off x="8693150" y="3674275"/>
            <a:ext cx="767443" cy="550749"/>
          </a:xfrm>
          <a:prstGeom prst="mathEqual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226" name="Picture 10">
            <a:extLst>
              <a:ext uri="{FF2B5EF4-FFF2-40B4-BE49-F238E27FC236}">
                <a16:creationId xmlns:a16="http://schemas.microsoft.com/office/drawing/2014/main" id="{6C02031D-8654-4D40-8225-7DD0E53F3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3183" y="3250305"/>
            <a:ext cx="1980746" cy="196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6DC862C-4052-4E0B-B1E7-AA874324C33F}"/>
              </a:ext>
            </a:extLst>
          </p:cNvPr>
          <p:cNvSpPr txBox="1"/>
          <p:nvPr/>
        </p:nvSpPr>
        <p:spPr>
          <a:xfrm>
            <a:off x="6792686" y="1717278"/>
            <a:ext cx="42780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+mj-lt"/>
              </a:rPr>
              <a:t>Переработка</a:t>
            </a:r>
            <a:r>
              <a:rPr lang="ru-RU" sz="2400" dirty="0">
                <a:latin typeface="+mj-lt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+mj-lt"/>
              </a:rPr>
              <a:t>1 т пластика  </a:t>
            </a:r>
            <a:r>
              <a:rPr lang="ru-RU" sz="2400" dirty="0">
                <a:latin typeface="+mj-lt"/>
              </a:rPr>
              <a:t>позволяет сэкономить </a:t>
            </a:r>
          </a:p>
          <a:p>
            <a:r>
              <a:rPr lang="ru-RU" sz="2400" dirty="0">
                <a:latin typeface="+mj-lt"/>
              </a:rPr>
              <a:t>                   </a:t>
            </a:r>
            <a:r>
              <a:rPr lang="ru-RU" sz="2400" b="1" dirty="0">
                <a:solidFill>
                  <a:srgbClr val="C00000"/>
                </a:solidFill>
                <a:latin typeface="+mj-lt"/>
              </a:rPr>
              <a:t>750 кг нефти</a:t>
            </a:r>
          </a:p>
        </p:txBody>
      </p:sp>
    </p:spTree>
    <p:extLst>
      <p:ext uri="{BB962C8B-B14F-4D97-AF65-F5344CB8AC3E}">
        <p14:creationId xmlns:p14="http://schemas.microsoft.com/office/powerpoint/2010/main" val="28737247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5EE018-0464-493A-AC41-44F2535C1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8828" y="136525"/>
            <a:ext cx="10515600" cy="957489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СОРТИРОВКА БЫТОВЫХ ОТХОДОВ</a:t>
            </a:r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0F017985-4031-49F9-92D9-C0F36F6BA414}"/>
              </a:ext>
            </a:extLst>
          </p:cNvPr>
          <p:cNvSpPr/>
          <p:nvPr/>
        </p:nvSpPr>
        <p:spPr>
          <a:xfrm>
            <a:off x="522514" y="1322614"/>
            <a:ext cx="849086" cy="800100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0429AE-3914-486E-AAA3-F17A6250975D}"/>
              </a:ext>
            </a:extLst>
          </p:cNvPr>
          <p:cNvSpPr txBox="1"/>
          <p:nvPr/>
        </p:nvSpPr>
        <p:spPr>
          <a:xfrm>
            <a:off x="1812473" y="1123974"/>
            <a:ext cx="96719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+mj-lt"/>
              </a:rPr>
              <a:t>Пищевые отходы надо собирать отдельно. С их переработкой природа справляется сама.</a:t>
            </a:r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A211B767-D636-4A86-89B2-B21A478A8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886" y="3020514"/>
            <a:ext cx="3467100" cy="2600325"/>
          </a:xfrm>
          <a:prstGeom prst="rect">
            <a:avLst/>
          </a:prstGeom>
          <a:noFill/>
          <a:ln w="38100">
            <a:solidFill>
              <a:srgbClr val="0066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: вправо 4">
            <a:extLst>
              <a:ext uri="{FF2B5EF4-FFF2-40B4-BE49-F238E27FC236}">
                <a16:creationId xmlns:a16="http://schemas.microsoft.com/office/drawing/2014/main" id="{3BC618EC-9C12-4F54-99DD-1269CD1CE891}"/>
              </a:ext>
            </a:extLst>
          </p:cNvPr>
          <p:cNvSpPr/>
          <p:nvPr/>
        </p:nvSpPr>
        <p:spPr>
          <a:xfrm>
            <a:off x="3858986" y="3087869"/>
            <a:ext cx="2525485" cy="2465614"/>
          </a:xfrm>
          <a:prstGeom prst="rightArrow">
            <a:avLst/>
          </a:prstGeom>
          <a:solidFill>
            <a:schemeClr val="bg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6" name="Picture 6">
            <a:extLst>
              <a:ext uri="{FF2B5EF4-FFF2-40B4-BE49-F238E27FC236}">
                <a16:creationId xmlns:a16="http://schemas.microsoft.com/office/drawing/2014/main" id="{722CD221-75A4-4EE4-A7D1-2813F436A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471" y="2993979"/>
            <a:ext cx="2525485" cy="246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>
            <a:extLst>
              <a:ext uri="{FF2B5EF4-FFF2-40B4-BE49-F238E27FC236}">
                <a16:creationId xmlns:a16="http://schemas.microsoft.com/office/drawing/2014/main" id="{99491523-ECB6-4828-A197-84BA50A60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5" y="2653436"/>
            <a:ext cx="3026230" cy="302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B52E06E1-4B04-4FAD-9C28-96E1D081AB3B}"/>
              </a:ext>
            </a:extLst>
          </p:cNvPr>
          <p:cNvCxnSpPr>
            <a:cxnSpLocks/>
          </p:cNvCxnSpPr>
          <p:nvPr/>
        </p:nvCxnSpPr>
        <p:spPr>
          <a:xfrm>
            <a:off x="9124951" y="3017112"/>
            <a:ext cx="2601685" cy="217918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60A53BAB-3C17-4810-9756-71A80717E2BA}"/>
              </a:ext>
            </a:extLst>
          </p:cNvPr>
          <p:cNvCxnSpPr>
            <a:cxnSpLocks/>
          </p:cNvCxnSpPr>
          <p:nvPr/>
        </p:nvCxnSpPr>
        <p:spPr>
          <a:xfrm flipH="1">
            <a:off x="9470571" y="3017112"/>
            <a:ext cx="2013857" cy="217918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1BE30DA2-23A0-4CD8-BFB4-1F38C534D79A}"/>
              </a:ext>
            </a:extLst>
          </p:cNvPr>
          <p:cNvSpPr txBox="1"/>
          <p:nvPr/>
        </p:nvSpPr>
        <p:spPr>
          <a:xfrm>
            <a:off x="783771" y="5943600"/>
            <a:ext cx="11114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+mj-lt"/>
              </a:rPr>
              <a:t>Для переработки неудобна смесь влажных и твердых бытовых отходов.</a:t>
            </a:r>
          </a:p>
        </p:txBody>
      </p:sp>
    </p:spTree>
    <p:extLst>
      <p:ext uri="{BB962C8B-B14F-4D97-AF65-F5344CB8AC3E}">
        <p14:creationId xmlns:p14="http://schemas.microsoft.com/office/powerpoint/2010/main" val="41998702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F1CE51-247D-48F6-ACFF-4AAD05A30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1" y="1050925"/>
            <a:ext cx="9388929" cy="154531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06600"/>
                </a:solidFill>
              </a:rPr>
              <a:t>Мусор из бумаги, металлов, пластика и стекла надо собирать в разные контейнеры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195249FC-B738-4CDA-B574-190D847A5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928" y="2256818"/>
            <a:ext cx="9127671" cy="441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id="{C74E20A7-FDC2-4819-8700-95E1A948A48D}"/>
              </a:ext>
            </a:extLst>
          </p:cNvPr>
          <p:cNvSpPr/>
          <p:nvPr/>
        </p:nvSpPr>
        <p:spPr>
          <a:xfrm>
            <a:off x="293914" y="1690688"/>
            <a:ext cx="979715" cy="905555"/>
          </a:xfrm>
          <a:prstGeom prst="ellipse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/>
              <a:t>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93870F-E62D-47FC-8F16-96A029129003}"/>
              </a:ext>
            </a:extLst>
          </p:cNvPr>
          <p:cNvSpPr txBox="1"/>
          <p:nvPr/>
        </p:nvSpPr>
        <p:spPr>
          <a:xfrm>
            <a:off x="941615" y="219859"/>
            <a:ext cx="108585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+mj-lt"/>
              </a:rPr>
              <a:t>Люди научились перерабатывать стекло, бумагу, металл, алюминий, асфальт, железо, ткани и пластик</a:t>
            </a:r>
          </a:p>
        </p:txBody>
      </p:sp>
    </p:spTree>
    <p:extLst>
      <p:ext uri="{BB962C8B-B14F-4D97-AF65-F5344CB8AC3E}">
        <p14:creationId xmlns:p14="http://schemas.microsoft.com/office/powerpoint/2010/main" val="35277554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C2CBDF-76E1-48F1-9B06-258CE9116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571" y="0"/>
            <a:ext cx="11865429" cy="777875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Упражнение в сортировке отходов по материалу</a:t>
            </a: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225016D4-10E0-43B5-8856-330D82D01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164" y="1439373"/>
            <a:ext cx="7603671" cy="397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1F9F28-B2C1-445E-8D5B-F7A66883C318}"/>
              </a:ext>
            </a:extLst>
          </p:cNvPr>
          <p:cNvSpPr txBox="1"/>
          <p:nvPr/>
        </p:nvSpPr>
        <p:spPr>
          <a:xfrm>
            <a:off x="979714" y="777875"/>
            <a:ext cx="9846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1. </a:t>
            </a:r>
            <a:r>
              <a:rPr lang="ru-RU" sz="2400" dirty="0">
                <a:latin typeface="+mj-lt"/>
              </a:rPr>
              <a:t>Почему пищевые отходы надо собирать отдельно ото всех остальных?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A050C1-20C1-4636-8F09-8A4FF6EED60D}"/>
              </a:ext>
            </a:extLst>
          </p:cNvPr>
          <p:cNvSpPr txBox="1"/>
          <p:nvPr/>
        </p:nvSpPr>
        <p:spPr>
          <a:xfrm>
            <a:off x="816429" y="5698671"/>
            <a:ext cx="102706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+mj-lt"/>
              </a:rPr>
              <a:t>2. Что ты положишь в каждый контейнер. Приведи по 3 – 5 примеров.</a:t>
            </a:r>
          </a:p>
          <a:p>
            <a:r>
              <a:rPr lang="ru-RU" sz="2400" dirty="0">
                <a:latin typeface="+mj-lt"/>
              </a:rPr>
              <a:t>3. Какой знак нарисован на контейнерах? Что он означает?</a:t>
            </a:r>
          </a:p>
        </p:txBody>
      </p:sp>
    </p:spTree>
    <p:extLst>
      <p:ext uri="{BB962C8B-B14F-4D97-AF65-F5344CB8AC3E}">
        <p14:creationId xmlns:p14="http://schemas.microsoft.com/office/powerpoint/2010/main" val="531959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7FC9CD-7CD7-484D-81A9-4F4683E28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201840"/>
            <a:ext cx="10521043" cy="1153432"/>
          </a:xfrm>
        </p:spPr>
        <p:txBody>
          <a:bodyPr>
            <a:normAutofit/>
          </a:bodyPr>
          <a:lstStyle/>
          <a:p>
            <a:pPr algn="ctr"/>
            <a:r>
              <a:rPr lang="ru-RU" sz="3600" dirty="0"/>
              <a:t>Сортированные отходы перерабатывают на разных заводах. Сортировка бережет труд многих людей.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2B69A7-9EB2-4B0B-8A6E-9CCD5AEC5CBC}"/>
              </a:ext>
            </a:extLst>
          </p:cNvPr>
          <p:cNvSpPr txBox="1"/>
          <p:nvPr/>
        </p:nvSpPr>
        <p:spPr>
          <a:xfrm>
            <a:off x="2922814" y="1959429"/>
            <a:ext cx="64497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+mj-lt"/>
              </a:rPr>
              <a:t>ВОПРОСЫ ПО ТЕМЕ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802FE8-386A-4D48-995E-395A2D9E6F6A}"/>
              </a:ext>
            </a:extLst>
          </p:cNvPr>
          <p:cNvSpPr txBox="1"/>
          <p:nvPr/>
        </p:nvSpPr>
        <p:spPr>
          <a:xfrm>
            <a:off x="1142999" y="2710543"/>
            <a:ext cx="10270671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dirty="0">
                <a:latin typeface="+mj-lt"/>
              </a:rPr>
              <a:t>Чем полезна переработка мусора?</a:t>
            </a:r>
          </a:p>
          <a:p>
            <a:pPr marL="342900" indent="-342900">
              <a:buAutoNum type="arabicPeriod"/>
            </a:pPr>
            <a:r>
              <a:rPr lang="ru-RU" sz="2400" dirty="0">
                <a:latin typeface="+mj-lt"/>
              </a:rPr>
              <a:t>Почему говорят, что переработка отходов спасает природу и Землю?</a:t>
            </a:r>
          </a:p>
          <a:p>
            <a:pPr marL="342900" indent="-342900">
              <a:buAutoNum type="arabicPeriod"/>
            </a:pPr>
            <a:r>
              <a:rPr lang="ru-RU" sz="2400" dirty="0">
                <a:latin typeface="+mj-lt"/>
              </a:rPr>
              <a:t>Почему мусор нужно сортировать?</a:t>
            </a:r>
          </a:p>
          <a:p>
            <a:pPr marL="342900" indent="-342900">
              <a:buAutoNum type="arabicPeriod"/>
            </a:pPr>
            <a:r>
              <a:rPr lang="ru-RU" sz="2400" dirty="0">
                <a:latin typeface="+mj-lt"/>
              </a:rPr>
              <a:t>Сколько разных упаковок выбрасывают в твоей семье за день?</a:t>
            </a:r>
          </a:p>
          <a:p>
            <a:pPr marL="342900" indent="-342900">
              <a:buAutoNum type="arabicPeriod"/>
            </a:pPr>
            <a:r>
              <a:rPr lang="ru-RU" sz="2400" dirty="0">
                <a:latin typeface="+mj-lt"/>
              </a:rPr>
              <a:t>Зачем делают отдельные мусоросборники для пластиковых пакетов (бутылок)?</a:t>
            </a:r>
          </a:p>
          <a:p>
            <a:pPr marL="342900" indent="-342900">
              <a:buAutoNum type="arabicPeriod"/>
            </a:pPr>
            <a:r>
              <a:rPr lang="ru-RU" sz="2400" dirty="0">
                <a:latin typeface="+mj-lt"/>
              </a:rPr>
              <a:t>Почему надо стараться обходиться без лишних пакетов?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54376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37E0C7-ABEE-482D-8E35-FDC81913C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513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Задание: </a:t>
            </a:r>
            <a:r>
              <a:rPr lang="ru-RU" sz="2400" b="1" dirty="0"/>
              <a:t>Собери разные отходы в свои контейнеры, соедини отходы с контейнерами, подбери карандаши под цвет контейнеров.</a:t>
            </a: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91A0FBE6-A22C-4AB4-9D59-D9D65E5A88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296" y="2782594"/>
            <a:ext cx="6519407" cy="4075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extLst>
              <a:ext uri="{FF2B5EF4-FFF2-40B4-BE49-F238E27FC236}">
                <a16:creationId xmlns:a16="http://schemas.microsoft.com/office/drawing/2014/main" id="{D2514253-1AE6-40AD-B499-4951F3B51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74" y="4604252"/>
            <a:ext cx="1547955" cy="142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AAAFEFCF-7F04-4FFF-A102-B63BA7C15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465" y="2691903"/>
            <a:ext cx="1079491" cy="1079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1A44D78C-DD79-4133-9269-6AFBBAC66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5987" y="5117620"/>
            <a:ext cx="1093447" cy="1093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D54C2663-BBCB-46EC-9299-F7AD932DA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304" y="1245376"/>
            <a:ext cx="1343742" cy="1259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6">
            <a:extLst>
              <a:ext uri="{FF2B5EF4-FFF2-40B4-BE49-F238E27FC236}">
                <a16:creationId xmlns:a16="http://schemas.microsoft.com/office/drawing/2014/main" id="{AE61A9C2-C7F6-4EA3-A44D-E3DAC2358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9800" y="3459379"/>
            <a:ext cx="1208314" cy="1592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BE93D40C-34E7-4F8F-A51F-81D88FEF9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671" y="3051445"/>
            <a:ext cx="1204377" cy="120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8">
            <a:extLst>
              <a:ext uri="{FF2B5EF4-FFF2-40B4-BE49-F238E27FC236}">
                <a16:creationId xmlns:a16="http://schemas.microsoft.com/office/drawing/2014/main" id="{93544925-F005-4D22-B01D-792C294C0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6280" y="1032007"/>
            <a:ext cx="1525360" cy="175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4">
            <a:extLst>
              <a:ext uri="{FF2B5EF4-FFF2-40B4-BE49-F238E27FC236}">
                <a16:creationId xmlns:a16="http://schemas.microsoft.com/office/drawing/2014/main" id="{5FBF5F00-6F07-4702-983C-09D6CEED7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72" y="1245376"/>
            <a:ext cx="1259758" cy="1259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>
            <a:extLst>
              <a:ext uri="{FF2B5EF4-FFF2-40B4-BE49-F238E27FC236}">
                <a16:creationId xmlns:a16="http://schemas.microsoft.com/office/drawing/2014/main" id="{E4DF8D40-80B9-4E83-A82A-F5FF7EA25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09" y="831580"/>
            <a:ext cx="1600125" cy="16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>
            <a:extLst>
              <a:ext uri="{FF2B5EF4-FFF2-40B4-BE49-F238E27FC236}">
                <a16:creationId xmlns:a16="http://schemas.microsoft.com/office/drawing/2014/main" id="{81079773-FA22-4FA9-B67A-6732A7BC8C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380" y="1385513"/>
            <a:ext cx="1806566" cy="1535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2855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F960F-96CC-4902-91A4-6C2669BAB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9414" y="2766218"/>
            <a:ext cx="8044543" cy="1325563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СПАСИБО ЗА ВНИМАНИЕ! </a:t>
            </a:r>
          </a:p>
        </p:txBody>
      </p:sp>
    </p:spTree>
    <p:extLst>
      <p:ext uri="{BB962C8B-B14F-4D97-AF65-F5344CB8AC3E}">
        <p14:creationId xmlns:p14="http://schemas.microsoft.com/office/powerpoint/2010/main" val="61273008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604</Words>
  <Application>Microsoft Office PowerPoint</Application>
  <PresentationFormat>Широкоэкранный</PresentationFormat>
  <Paragraphs>60</Paragraphs>
  <Slides>16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Тема Office</vt:lpstr>
      <vt:lpstr>22 Апреля. Тема: Сортировка отходов по материалу.</vt:lpstr>
      <vt:lpstr>Презентация PowerPoint</vt:lpstr>
      <vt:lpstr>Отходы природы и человека</vt:lpstr>
      <vt:lpstr>Отходы человека</vt:lpstr>
      <vt:lpstr>МУСОР – твердые бытовые отходы – ТБО.</vt:lpstr>
      <vt:lpstr>Подготовка бытовых отходов к переработке</vt:lpstr>
      <vt:lpstr> Опасные и ядовитые отходы - есть в обычной жизни. Например, в энергосберегающих лампочках, термометрах для измерения температуры есть опасное вещество – ртуть. Эти предметы нельзя просто выбросить, потому что если ядовитая ртуть испарится, все живые существа тяжело заболеют. Такие отходы сдают в специальные пункты сбора.</vt:lpstr>
      <vt:lpstr>Презентация PowerPoint</vt:lpstr>
      <vt:lpstr>Сколько времени нужно, чтобы отходы переработались, разложились?</vt:lpstr>
      <vt:lpstr>УТИЛИЗАЦИЯ – получение из отходов пользы.</vt:lpstr>
      <vt:lpstr>СОРТИРОВКА БЫТОВЫХ ОТХОДОВ</vt:lpstr>
      <vt:lpstr>Мусор из бумаги, металлов, пластика и стекла надо собирать в разные контейнеры</vt:lpstr>
      <vt:lpstr>Упражнение в сортировке отходов по материалу</vt:lpstr>
      <vt:lpstr>Сортированные отходы перерабатывают на разных заводах. Сортировка бережет труд многих людей.</vt:lpstr>
      <vt:lpstr>Задание: Собери разные отходы в свои контейнеры, соедини отходы с контейнерами, подбери карандаши под цвет контейнеров.</vt:lpstr>
      <vt:lpstr>СПАСИБО ЗА ВНИМАНИЕ!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22 Апреля. Тема: Сортировка отходов по материалу.</dc:title>
  <dc:creator>Нина</dc:creator>
  <cp:lastModifiedBy>Нина</cp:lastModifiedBy>
  <cp:revision>21</cp:revision>
  <dcterms:created xsi:type="dcterms:W3CDTF">2020-04-21T06:50:48Z</dcterms:created>
  <dcterms:modified xsi:type="dcterms:W3CDTF">2020-04-23T05:51:23Z</dcterms:modified>
</cp:coreProperties>
</file>