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74" r:id="rId2"/>
    <p:sldId id="272" r:id="rId3"/>
    <p:sldId id="258" r:id="rId4"/>
    <p:sldId id="260" r:id="rId5"/>
    <p:sldId id="259" r:id="rId6"/>
    <p:sldId id="275" r:id="rId7"/>
    <p:sldId id="273" r:id="rId8"/>
    <p:sldId id="261" r:id="rId9"/>
    <p:sldId id="278" r:id="rId10"/>
    <p:sldId id="262" r:id="rId11"/>
    <p:sldId id="283" r:id="rId12"/>
    <p:sldId id="263" r:id="rId13"/>
    <p:sldId id="279" r:id="rId14"/>
    <p:sldId id="264" r:id="rId15"/>
    <p:sldId id="282" r:id="rId16"/>
    <p:sldId id="265" r:id="rId17"/>
    <p:sldId id="280" r:id="rId18"/>
    <p:sldId id="268" r:id="rId19"/>
    <p:sldId id="269" r:id="rId20"/>
    <p:sldId id="271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3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359A0-93F9-4C56-9297-049EB4BAAED5}" type="datetimeFigureOut">
              <a:rPr lang="ru-RU" smtClean="0"/>
              <a:pPr/>
              <a:t>17.10.2023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809E7-DB84-429E-932C-F10F545B6C1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359A0-93F9-4C56-9297-049EB4BAAED5}" type="datetimeFigureOut">
              <a:rPr lang="ru-RU" smtClean="0"/>
              <a:pPr/>
              <a:t>17.10.2023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809E7-DB84-429E-932C-F10F545B6C1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359A0-93F9-4C56-9297-049EB4BAAED5}" type="datetimeFigureOut">
              <a:rPr lang="ru-RU" smtClean="0"/>
              <a:pPr/>
              <a:t>17.10.2023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809E7-DB84-429E-932C-F10F545B6C1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359A0-93F9-4C56-9297-049EB4BAAED5}" type="datetimeFigureOut">
              <a:rPr lang="ru-RU" smtClean="0"/>
              <a:pPr/>
              <a:t>17.10.2023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809E7-DB84-429E-932C-F10F545B6C1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359A0-93F9-4C56-9297-049EB4BAAED5}" type="datetimeFigureOut">
              <a:rPr lang="ru-RU" smtClean="0"/>
              <a:pPr/>
              <a:t>17.10.2023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809E7-DB84-429E-932C-F10F545B6C1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359A0-93F9-4C56-9297-049EB4BAAED5}" type="datetimeFigureOut">
              <a:rPr lang="ru-RU" smtClean="0"/>
              <a:pPr/>
              <a:t>17.10.2023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809E7-DB84-429E-932C-F10F545B6C1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359A0-93F9-4C56-9297-049EB4BAAED5}" type="datetimeFigureOut">
              <a:rPr lang="ru-RU" smtClean="0"/>
              <a:pPr/>
              <a:t>17.10.2023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809E7-DB84-429E-932C-F10F545B6C1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359A0-93F9-4C56-9297-049EB4BAAED5}" type="datetimeFigureOut">
              <a:rPr lang="ru-RU" smtClean="0"/>
              <a:pPr/>
              <a:t>17.10.2023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809E7-DB84-429E-932C-F10F545B6C1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359A0-93F9-4C56-9297-049EB4BAAED5}" type="datetimeFigureOut">
              <a:rPr lang="ru-RU" smtClean="0"/>
              <a:pPr/>
              <a:t>17.10.2023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D8809E7-DB84-429E-932C-F10F545B6C1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359A0-93F9-4C56-9297-049EB4BAAED5}" type="datetimeFigureOut">
              <a:rPr lang="ru-RU" smtClean="0"/>
              <a:pPr/>
              <a:t>17.10.2023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809E7-DB84-429E-932C-F10F545B6C1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359A0-93F9-4C56-9297-049EB4BAAED5}" type="datetimeFigureOut">
              <a:rPr lang="ru-RU" smtClean="0"/>
              <a:pPr/>
              <a:t>17.10.2023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809E7-DB84-429E-932C-F10F545B6C1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2B359A0-93F9-4C56-9297-049EB4BAAED5}" type="datetimeFigureOut">
              <a:rPr lang="ru-RU" smtClean="0"/>
              <a:pPr/>
              <a:t>17.10.2023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D8809E7-DB84-429E-932C-F10F545B6C1C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71472" y="857232"/>
            <a:ext cx="7772400" cy="3714776"/>
          </a:xfrm>
        </p:spPr>
        <p:txBody>
          <a:bodyPr/>
          <a:lstStyle/>
          <a:p>
            <a:pPr algn="ctr"/>
            <a:r>
              <a:rPr lang="ru-RU" sz="6600" dirty="0" smtClean="0">
                <a:solidFill>
                  <a:schemeClr val="accent4">
                    <a:lumMod val="50000"/>
                  </a:schemeClr>
                </a:solidFill>
              </a:rPr>
              <a:t>Урок русского языка</a:t>
            </a:r>
            <a:br>
              <a:rPr lang="ru-RU" sz="6600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ru-RU" sz="6600" dirty="0" smtClean="0">
                <a:solidFill>
                  <a:schemeClr val="accent4">
                    <a:lumMod val="50000"/>
                  </a:schemeClr>
                </a:solidFill>
              </a:rPr>
              <a:t>в 4 «Г» классе. </a:t>
            </a:r>
            <a:endParaRPr lang="ru-RU" sz="6600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71472" y="357166"/>
            <a:ext cx="7772400" cy="2143140"/>
          </a:xfrm>
        </p:spPr>
        <p:txBody>
          <a:bodyPr/>
          <a:lstStyle/>
          <a:p>
            <a:r>
              <a:rPr lang="ru-RU" sz="6600" dirty="0" smtClean="0">
                <a:solidFill>
                  <a:schemeClr val="accent4">
                    <a:lumMod val="50000"/>
                  </a:schemeClr>
                </a:solidFill>
              </a:rPr>
              <a:t>Девиз урока:</a:t>
            </a:r>
            <a:endParaRPr lang="ru-RU" sz="660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571472" y="2928934"/>
            <a:ext cx="7772400" cy="1509712"/>
          </a:xfrm>
        </p:spPr>
        <p:txBody>
          <a:bodyPr>
            <a:noAutofit/>
          </a:bodyPr>
          <a:lstStyle/>
          <a:p>
            <a:r>
              <a:rPr lang="ru-RU" sz="4800" b="1" i="1" dirty="0" smtClean="0"/>
              <a:t>Ум и сердце в работу вложи, каждой минутой в труде дорожи</a:t>
            </a:r>
            <a:endParaRPr lang="ru-RU" sz="4800" b="1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357166"/>
            <a:ext cx="7772400" cy="1928826"/>
          </a:xfrm>
        </p:spPr>
        <p:txBody>
          <a:bodyPr/>
          <a:lstStyle/>
          <a:p>
            <a:r>
              <a:rPr lang="ru-RU" sz="6600" dirty="0" smtClean="0">
                <a:solidFill>
                  <a:schemeClr val="accent4">
                    <a:lumMod val="75000"/>
                  </a:schemeClr>
                </a:solidFill>
              </a:rPr>
              <a:t>Орфографическая минутка</a:t>
            </a:r>
            <a:endParaRPr lang="ru-RU" sz="66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85720" y="2714620"/>
            <a:ext cx="8643998" cy="3571900"/>
          </a:xfrm>
        </p:spPr>
        <p:txBody>
          <a:bodyPr>
            <a:noAutofit/>
          </a:bodyPr>
          <a:lstStyle/>
          <a:p>
            <a:r>
              <a:rPr lang="ru-RU" sz="6000" i="1" dirty="0" smtClean="0"/>
              <a:t>Со…</a:t>
            </a:r>
            <a:r>
              <a:rPr lang="ru-RU" sz="6000" i="1" dirty="0" err="1" smtClean="0"/>
              <a:t>нце</a:t>
            </a:r>
            <a:r>
              <a:rPr lang="ru-RU" sz="6000" i="1" dirty="0" smtClean="0"/>
              <a:t> , сне…</a:t>
            </a:r>
            <a:r>
              <a:rPr lang="ru-RU" sz="6000" i="1" dirty="0" err="1" smtClean="0"/>
              <a:t>ки</a:t>
            </a:r>
            <a:r>
              <a:rPr lang="ru-RU" sz="6000" i="1" dirty="0" smtClean="0"/>
              <a:t>, п…</a:t>
            </a:r>
            <a:r>
              <a:rPr lang="ru-RU" sz="6000" i="1" dirty="0" err="1" smtClean="0"/>
              <a:t>йзаж</a:t>
            </a:r>
            <a:r>
              <a:rPr lang="ru-RU" sz="6000" i="1" dirty="0" smtClean="0"/>
              <a:t>, </a:t>
            </a:r>
            <a:r>
              <a:rPr lang="ru-RU" sz="6000" i="1" dirty="0" err="1" smtClean="0"/>
              <a:t>цв</a:t>
            </a:r>
            <a:r>
              <a:rPr lang="ru-RU" sz="6000" i="1" dirty="0" smtClean="0"/>
              <a:t>…тут, м…</a:t>
            </a:r>
            <a:r>
              <a:rPr lang="ru-RU" sz="6000" i="1" dirty="0" err="1" smtClean="0"/>
              <a:t>рское</a:t>
            </a:r>
            <a:r>
              <a:rPr lang="ru-RU" sz="5400" i="1" dirty="0" smtClean="0"/>
              <a:t>              </a:t>
            </a:r>
          </a:p>
          <a:p>
            <a:endParaRPr lang="ru-RU" sz="4000" i="1" dirty="0" smtClean="0"/>
          </a:p>
          <a:p>
            <a:r>
              <a:rPr lang="ru-RU" sz="4000" i="1" dirty="0" smtClean="0"/>
              <a:t>                </a:t>
            </a:r>
          </a:p>
          <a:p>
            <a:r>
              <a:rPr lang="ru-RU" sz="4000" i="1" dirty="0" smtClean="0"/>
              <a:t>     </a:t>
            </a:r>
            <a:endParaRPr lang="ru-RU" sz="4000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357166"/>
            <a:ext cx="7772400" cy="2107712"/>
          </a:xfrm>
        </p:spPr>
        <p:txBody>
          <a:bodyPr/>
          <a:lstStyle/>
          <a:p>
            <a:r>
              <a:rPr lang="ru-RU" sz="6600" dirty="0" smtClean="0">
                <a:solidFill>
                  <a:schemeClr val="accent4">
                    <a:lumMod val="75000"/>
                  </a:schemeClr>
                </a:solidFill>
              </a:rPr>
              <a:t>Орфографическая минутка </a:t>
            </a:r>
            <a:endParaRPr lang="ru-RU" sz="66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57158" y="2704664"/>
            <a:ext cx="8501122" cy="3581856"/>
          </a:xfrm>
        </p:spPr>
        <p:txBody>
          <a:bodyPr>
            <a:noAutofit/>
          </a:bodyPr>
          <a:lstStyle/>
          <a:p>
            <a:r>
              <a:rPr lang="ru-RU" sz="6000" i="1" dirty="0" smtClean="0"/>
              <a:t>Со</a:t>
            </a:r>
            <a:r>
              <a:rPr lang="ru-RU" sz="6000" i="1" u="sng" dirty="0" smtClean="0">
                <a:solidFill>
                  <a:srgbClr val="FF0000"/>
                </a:solidFill>
              </a:rPr>
              <a:t>л</a:t>
            </a:r>
            <a:r>
              <a:rPr lang="ru-RU" sz="6000" i="1" dirty="0" smtClean="0"/>
              <a:t>нце , сне</a:t>
            </a:r>
            <a:r>
              <a:rPr lang="ru-RU" sz="6000" i="1" u="sng" dirty="0" smtClean="0">
                <a:solidFill>
                  <a:srgbClr val="FF0000"/>
                </a:solidFill>
              </a:rPr>
              <a:t>ж</a:t>
            </a:r>
            <a:r>
              <a:rPr lang="ru-RU" sz="6000" i="1" dirty="0" smtClean="0"/>
              <a:t>ки, п</a:t>
            </a:r>
            <a:r>
              <a:rPr lang="ru-RU" sz="6000" i="1" u="sng" dirty="0" smtClean="0">
                <a:solidFill>
                  <a:srgbClr val="FF0000"/>
                </a:solidFill>
              </a:rPr>
              <a:t>е</a:t>
            </a:r>
            <a:r>
              <a:rPr lang="ru-RU" sz="6000" i="1" dirty="0" smtClean="0"/>
              <a:t>йзаж</a:t>
            </a:r>
            <a:r>
              <a:rPr lang="ru-RU" sz="6000" i="1" smtClean="0"/>
              <a:t>, цв</a:t>
            </a:r>
            <a:r>
              <a:rPr lang="ru-RU" sz="6000" i="1" u="sng" smtClean="0">
                <a:solidFill>
                  <a:srgbClr val="FF0000"/>
                </a:solidFill>
              </a:rPr>
              <a:t>е</a:t>
            </a:r>
            <a:r>
              <a:rPr lang="ru-RU" sz="6000" i="1" smtClean="0"/>
              <a:t>тут, </a:t>
            </a:r>
            <a:r>
              <a:rPr lang="ru-RU" sz="6000" i="1" dirty="0" smtClean="0"/>
              <a:t>м</a:t>
            </a:r>
            <a:r>
              <a:rPr lang="ru-RU" sz="6000" i="1" u="sng" dirty="0" smtClean="0">
                <a:solidFill>
                  <a:srgbClr val="FF0000"/>
                </a:solidFill>
              </a:rPr>
              <a:t>о</a:t>
            </a:r>
            <a:r>
              <a:rPr lang="ru-RU" sz="6000" i="1" dirty="0" smtClean="0"/>
              <a:t>рское               </a:t>
            </a:r>
          </a:p>
          <a:p>
            <a:endParaRPr lang="ru-RU" sz="4000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928662" y="857232"/>
            <a:ext cx="7343772" cy="1143008"/>
          </a:xfrm>
        </p:spPr>
        <p:txBody>
          <a:bodyPr/>
          <a:lstStyle/>
          <a:p>
            <a:pPr algn="ctr"/>
            <a:r>
              <a:rPr lang="ru-RU" sz="6600" dirty="0" err="1" smtClean="0">
                <a:solidFill>
                  <a:schemeClr val="accent4">
                    <a:lumMod val="75000"/>
                  </a:schemeClr>
                </a:solidFill>
              </a:rPr>
              <a:t>Блиц-турнир</a:t>
            </a:r>
            <a:endParaRPr lang="ru-RU" sz="66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285720" y="2143116"/>
            <a:ext cx="8017032" cy="1785950"/>
          </a:xfrm>
        </p:spPr>
        <p:txBody>
          <a:bodyPr>
            <a:noAutofit/>
          </a:bodyPr>
          <a:lstStyle/>
          <a:p>
            <a:pPr algn="ctr"/>
            <a:r>
              <a:rPr lang="ru-RU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Всё о предложении</a:t>
            </a:r>
            <a:endParaRPr lang="ru-RU" sz="4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54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266" name="Picture 2" descr="http://xn--80aamvfrenmk0d2c.xn--p1ai/upload/information_system_1/9/4/0/item_940/information_items_9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32" y="3929066"/>
            <a:ext cx="4286280" cy="270464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857232"/>
            <a:ext cx="7714056" cy="3939920"/>
          </a:xfrm>
        </p:spPr>
        <p:txBody>
          <a:bodyPr>
            <a:normAutofit lnSpcReduction="10000"/>
          </a:bodyPr>
          <a:lstStyle/>
          <a:p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Наступила поздняя осень. </a:t>
            </a:r>
          </a:p>
          <a:p>
            <a:endParaRPr lang="ru-RU" sz="4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Наступила  поздняя осень перелётные птицы улетели на юг. </a:t>
            </a:r>
            <a:endParaRPr lang="ru-RU" sz="4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308304" y="2420888"/>
            <a:ext cx="10081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и </a:t>
            </a:r>
            <a:endParaRPr lang="ru-RU" sz="4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8596" y="714356"/>
            <a:ext cx="7851648" cy="4071966"/>
          </a:xfrm>
        </p:spPr>
        <p:txBody>
          <a:bodyPr>
            <a:noAutofit/>
          </a:bodyPr>
          <a:lstStyle/>
          <a:p>
            <a:pPr algn="ctr"/>
            <a:r>
              <a:rPr lang="ru-RU" sz="6600" dirty="0" smtClean="0">
                <a:solidFill>
                  <a:schemeClr val="accent2">
                    <a:lumMod val="75000"/>
                  </a:schemeClr>
                </a:solidFill>
              </a:rPr>
              <a:t>Тема:</a:t>
            </a:r>
            <a:br>
              <a:rPr lang="ru-RU" sz="6600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7200" dirty="0" smtClean="0">
                <a:solidFill>
                  <a:schemeClr val="accent2">
                    <a:lumMod val="75000"/>
                  </a:schemeClr>
                </a:solidFill>
              </a:rPr>
              <a:t>Сложное предложение</a:t>
            </a:r>
            <a:endParaRPr lang="ru-RU" sz="72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0"/>
            <a:ext cx="7772400" cy="1285884"/>
          </a:xfrm>
        </p:spPr>
        <p:txBody>
          <a:bodyPr/>
          <a:lstStyle/>
          <a:p>
            <a:pPr algn="ctr"/>
            <a:r>
              <a:rPr lang="ru-RU" sz="4800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ru-RU" sz="4800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ru-RU" sz="4000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br>
              <a:rPr lang="ru-RU" sz="4000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ru-RU" sz="4000" dirty="0" smtClean="0">
                <a:solidFill>
                  <a:schemeClr val="accent4">
                    <a:lumMod val="75000"/>
                  </a:schemeClr>
                </a:solidFill>
              </a:rPr>
              <a:t>Выпишите сложное предложение:</a:t>
            </a:r>
            <a:endParaRPr lang="ru-RU" sz="48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14282" y="1571612"/>
            <a:ext cx="8715436" cy="5072098"/>
          </a:xfrm>
        </p:spPr>
        <p:txBody>
          <a:bodyPr>
            <a:noAutofit/>
          </a:bodyPr>
          <a:lstStyle/>
          <a:p>
            <a:r>
              <a:rPr lang="ru-RU" sz="40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. Небо потемнело и налетел вихрь.</a:t>
            </a:r>
          </a:p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40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. Вода в реке пенилась и шумела. 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0"/>
            <a:ext cx="7772400" cy="1285884"/>
          </a:xfrm>
        </p:spPr>
        <p:txBody>
          <a:bodyPr/>
          <a:lstStyle/>
          <a:p>
            <a:pPr algn="ctr"/>
            <a:r>
              <a:rPr lang="ru-RU" sz="4800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ru-RU" sz="4800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ru-RU" sz="4000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br>
              <a:rPr lang="ru-RU" sz="4000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ru-RU" sz="4000" dirty="0" smtClean="0">
                <a:solidFill>
                  <a:schemeClr val="accent4">
                    <a:lumMod val="75000"/>
                  </a:schemeClr>
                </a:solidFill>
              </a:rPr>
              <a:t>Выпишите сложное предложение:</a:t>
            </a:r>
            <a:endParaRPr lang="ru-RU" sz="48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14282" y="1571612"/>
            <a:ext cx="8715436" cy="5072098"/>
          </a:xfrm>
        </p:spPr>
        <p:txBody>
          <a:bodyPr>
            <a:noAutofit/>
          </a:bodyPr>
          <a:lstStyle/>
          <a:p>
            <a:r>
              <a:rPr lang="ru-RU" sz="40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. Небо потемнело</a:t>
            </a:r>
            <a:r>
              <a:rPr lang="ru-RU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и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налетел вихрь.</a:t>
            </a:r>
          </a:p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40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. Вода в реке пенилась </a:t>
            </a:r>
            <a:r>
              <a:rPr lang="ru-RU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шумела. 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857232"/>
            <a:ext cx="7772400" cy="1362456"/>
          </a:xfrm>
        </p:spPr>
        <p:txBody>
          <a:bodyPr/>
          <a:lstStyle/>
          <a:p>
            <a:r>
              <a:rPr lang="ru-RU" sz="6600" dirty="0" smtClean="0">
                <a:solidFill>
                  <a:schemeClr val="accent4">
                    <a:lumMod val="75000"/>
                  </a:schemeClr>
                </a:solidFill>
              </a:rPr>
              <a:t>Физкультминутка</a:t>
            </a:r>
            <a:endParaRPr lang="ru-RU" sz="6600" dirty="0">
              <a:solidFill>
                <a:schemeClr val="accent4">
                  <a:lumMod val="75000"/>
                </a:schemeClr>
              </a:solidFill>
            </a:endParaRPr>
          </a:p>
        </p:txBody>
      </p:sp>
      <p:pic>
        <p:nvPicPr>
          <p:cNvPr id="11266" name="Picture 2" descr="https://gas-kvas.com/uploads/posts/2023-02/1676708876_gas-kvas-com-p-risunok-zaryadka-v-detskom-sadu-3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5984" y="2357430"/>
            <a:ext cx="4500594" cy="424411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Содержимое 2"/>
          <p:cNvSpPr>
            <a:spLocks noGrp="1"/>
          </p:cNvSpPr>
          <p:nvPr>
            <p:ph idx="4294967295"/>
          </p:nvPr>
        </p:nvSpPr>
        <p:spPr>
          <a:xfrm>
            <a:off x="457200" y="857232"/>
            <a:ext cx="8229600" cy="5467368"/>
          </a:xfrm>
        </p:spPr>
        <p:txBody>
          <a:bodyPr>
            <a:normAutofit/>
          </a:bodyPr>
          <a:lstStyle/>
          <a:p>
            <a:pPr algn="ctr" eaLnBrk="1" hangingPunct="1">
              <a:buNone/>
            </a:pPr>
            <a:r>
              <a:rPr lang="ru-RU" dirty="0" smtClean="0"/>
              <a:t>   </a:t>
            </a:r>
            <a:r>
              <a:rPr lang="ru-RU" sz="4400" b="1" dirty="0" smtClean="0">
                <a:solidFill>
                  <a:schemeClr val="accent3">
                    <a:lumMod val="75000"/>
                  </a:schemeClr>
                </a:solidFill>
              </a:rPr>
              <a:t>Правила работы в парах</a:t>
            </a:r>
            <a:endParaRPr lang="ru-RU" sz="36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algn="ctr" eaLnBrk="1" hangingPunct="1">
              <a:buNone/>
            </a:pPr>
            <a:endParaRPr lang="ru-RU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eaLnBrk="1" hangingPunct="1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Работайте дружно</a:t>
            </a:r>
          </a:p>
          <a:p>
            <a:pPr eaLnBrk="1" hangingPunct="1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Спокойно высказывайте своё мнение</a:t>
            </a:r>
          </a:p>
          <a:p>
            <a:pPr eaLnBrk="1" hangingPunct="1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Уважайте мнение другого.</a:t>
            </a:r>
          </a:p>
          <a:p>
            <a:pPr eaLnBrk="1" hangingPunct="1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Терпеливо выслушивайте мнение других</a:t>
            </a:r>
          </a:p>
          <a:p>
            <a:pPr eaLnBrk="1" hangingPunct="1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Вместе находите правильное решение. 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14290"/>
            <a:ext cx="7772400" cy="1071570"/>
          </a:xfrm>
        </p:spPr>
        <p:txBody>
          <a:bodyPr/>
          <a:lstStyle/>
          <a:p>
            <a:r>
              <a:rPr lang="ru-RU" sz="6600" dirty="0" smtClean="0">
                <a:solidFill>
                  <a:schemeClr val="accent4">
                    <a:lumMod val="75000"/>
                  </a:schemeClr>
                </a:solidFill>
              </a:rPr>
              <a:t>Парная работа</a:t>
            </a:r>
            <a:endParaRPr lang="ru-RU" sz="66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85720" y="1428736"/>
            <a:ext cx="8572560" cy="5143536"/>
          </a:xfrm>
        </p:spPr>
        <p:txBody>
          <a:bodyPr>
            <a:noAutofit/>
          </a:bodyPr>
          <a:lstStyle/>
          <a:p>
            <a:r>
              <a:rPr lang="ru-RU" sz="36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а) Ласточки улетели в тёплые страны и гнездо опустело.</a:t>
            </a:r>
          </a:p>
          <a:p>
            <a:r>
              <a:rPr lang="ru-RU" sz="36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б) С крыши слетел воробей юркнул в гнездо и зачирикал. </a:t>
            </a:r>
          </a:p>
          <a:p>
            <a:r>
              <a:rPr lang="ru-RU" sz="36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в) Осень пришла но солнце ещё греет землю своими лучами.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14290"/>
            <a:ext cx="7772400" cy="1071570"/>
          </a:xfrm>
        </p:spPr>
        <p:txBody>
          <a:bodyPr/>
          <a:lstStyle/>
          <a:p>
            <a:r>
              <a:rPr lang="ru-RU" sz="6600" dirty="0" smtClean="0">
                <a:solidFill>
                  <a:schemeClr val="accent4">
                    <a:lumMod val="75000"/>
                  </a:schemeClr>
                </a:solidFill>
              </a:rPr>
              <a:t>Парная работа</a:t>
            </a:r>
            <a:endParaRPr lang="ru-RU" sz="66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00034" y="1428736"/>
            <a:ext cx="8358246" cy="5000660"/>
          </a:xfrm>
        </p:spPr>
        <p:txBody>
          <a:bodyPr>
            <a:noAutofit/>
          </a:bodyPr>
          <a:lstStyle/>
          <a:p>
            <a:r>
              <a:rPr lang="ru-RU" sz="36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а) Ласточки улетели в тёплые страны</a:t>
            </a:r>
            <a:r>
              <a:rPr lang="ru-RU" sz="36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и</a:t>
            </a:r>
            <a:r>
              <a:rPr lang="ru-RU" sz="36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гнездо опустело.</a:t>
            </a:r>
          </a:p>
          <a:p>
            <a:r>
              <a:rPr lang="ru-RU" sz="36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б) С крыши слетел воробей, юркнул в гнездо </a:t>
            </a:r>
            <a:r>
              <a:rPr lang="ru-RU" sz="36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</a:t>
            </a:r>
            <a:r>
              <a:rPr lang="ru-RU" sz="36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зачирикал. </a:t>
            </a:r>
          </a:p>
          <a:p>
            <a:r>
              <a:rPr lang="ru-RU" sz="36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в) Осень пришла</a:t>
            </a:r>
            <a:r>
              <a:rPr lang="ru-RU" sz="36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но </a:t>
            </a:r>
            <a:r>
              <a:rPr lang="ru-RU" sz="36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солнце ещё греет землю своими лучами.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85728"/>
            <a:ext cx="8501122" cy="1928826"/>
          </a:xfrm>
        </p:spPr>
        <p:txBody>
          <a:bodyPr/>
          <a:lstStyle/>
          <a:p>
            <a:pPr algn="ctr"/>
            <a:r>
              <a:rPr lang="ru-RU" sz="6600" dirty="0" smtClean="0">
                <a:solidFill>
                  <a:schemeClr val="accent4">
                    <a:lumMod val="75000"/>
                  </a:schemeClr>
                </a:solidFill>
              </a:rPr>
              <a:t>Проверка парной работы по ключу</a:t>
            </a:r>
            <a:endParaRPr lang="ru-RU" sz="66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3367542"/>
          </a:xfrm>
        </p:spPr>
        <p:txBody>
          <a:bodyPr>
            <a:normAutofit/>
          </a:bodyPr>
          <a:lstStyle/>
          <a:p>
            <a:r>
              <a:rPr lang="ru-RU" sz="4300" b="1" dirty="0" smtClean="0"/>
              <a:t>а) </a:t>
            </a:r>
            <a:r>
              <a:rPr lang="ru-RU" sz="4300" dirty="0" smtClean="0"/>
              <a:t>[ - = ] ,и [- = ].</a:t>
            </a:r>
          </a:p>
          <a:p>
            <a:r>
              <a:rPr lang="ru-RU" sz="4300" b="1" dirty="0" smtClean="0"/>
              <a:t>б) </a:t>
            </a:r>
            <a:r>
              <a:rPr lang="ru-RU" sz="4300" dirty="0" smtClean="0"/>
              <a:t>О,О и О.</a:t>
            </a:r>
          </a:p>
          <a:p>
            <a:r>
              <a:rPr lang="ru-RU" sz="4300" b="1" dirty="0" smtClean="0"/>
              <a:t>в</a:t>
            </a:r>
            <a:r>
              <a:rPr lang="ru-RU" sz="4300" b="1" smtClean="0"/>
              <a:t>) </a:t>
            </a:r>
            <a:r>
              <a:rPr lang="ru-RU" sz="4300" dirty="0" smtClean="0"/>
              <a:t>[ -  = ], но [ - = ].</a:t>
            </a:r>
          </a:p>
          <a:p>
            <a:endParaRPr lang="ru-RU" dirty="0"/>
          </a:p>
        </p:txBody>
      </p:sp>
      <p:pic>
        <p:nvPicPr>
          <p:cNvPr id="4" name="Picture 6" descr="j023213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16" y="3000372"/>
            <a:ext cx="2066925" cy="212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4282" y="142852"/>
            <a:ext cx="8643998" cy="6382492"/>
          </a:xfrm>
        </p:spPr>
        <p:txBody>
          <a:bodyPr>
            <a:normAutofit/>
          </a:bodyPr>
          <a:lstStyle/>
          <a:p>
            <a:pPr algn="ctr"/>
            <a:endParaRPr lang="ru-RU" sz="4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4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ОЦЕНИ свою работу!</a:t>
            </a:r>
            <a:endParaRPr lang="ru-RU" sz="44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https://thumbs.dreamstime.com/b/%D1%81%D1%87%D0%B0%D1%81%D1%82-%D0%B8%D0%B2%D1%8B%D0%B9-%D0%BA-%D0%BD%D0%B5%D1%81%D1%87%D0%B0%D1%81%D1%82%D0%BD%D1%8B%D0%BC-smileys-39762115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700808"/>
            <a:ext cx="8319298" cy="2585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539552" y="4509120"/>
          <a:ext cx="8064895" cy="1800200"/>
        </p:xfrm>
        <a:graphic>
          <a:graphicData uri="http://schemas.openxmlformats.org/drawingml/2006/table">
            <a:tbl>
              <a:tblPr/>
              <a:tblGrid>
                <a:gridCol w="2687955"/>
                <a:gridCol w="2688470"/>
                <a:gridCol w="2688470"/>
              </a:tblGrid>
              <a:tr h="18002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У меня всё получилось</a:t>
                      </a:r>
                      <a:r>
                        <a:rPr lang="ru-RU" sz="36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!</a:t>
                      </a:r>
                    </a:p>
                  </a:txBody>
                  <a:tcPr marL="42165" marR="42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Испытывал затруднение.</a:t>
                      </a:r>
                      <a:r>
                        <a:rPr lang="ru-RU" sz="3200" b="1" dirty="0">
                          <a:latin typeface="Times New Roman"/>
                          <a:ea typeface="Times New Roman"/>
                          <a:cs typeface="Times New Roman"/>
                        </a:rPr>
                        <a:t>     </a:t>
                      </a:r>
                      <a:endParaRPr lang="ru-RU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165" marR="42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Не смог выполнить.</a:t>
                      </a:r>
                      <a:endParaRPr lang="ru-RU" sz="105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165" marR="42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57158" y="714356"/>
            <a:ext cx="8501122" cy="5857916"/>
          </a:xfrm>
        </p:spPr>
        <p:txBody>
          <a:bodyPr>
            <a:normAutofit fontScale="40000" lnSpcReduction="20000"/>
          </a:bodyPr>
          <a:lstStyle/>
          <a:p>
            <a:pPr lvl="0" algn="ctr"/>
            <a:r>
              <a:rPr lang="ru-RU" sz="8000" b="1" dirty="0" smtClean="0">
                <a:solidFill>
                  <a:schemeClr val="accent3">
                    <a:lumMod val="50000"/>
                  </a:schemeClr>
                </a:solidFill>
              </a:rPr>
              <a:t>Самостоятельная работа. </a:t>
            </a:r>
          </a:p>
          <a:p>
            <a:pPr lvl="0"/>
            <a:endParaRPr lang="ru-RU" sz="6000" b="1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lvl="0"/>
            <a:r>
              <a:rPr lang="ru-RU" sz="6000" b="1" dirty="0" smtClean="0">
                <a:solidFill>
                  <a:schemeClr val="accent3">
                    <a:lumMod val="50000"/>
                  </a:schemeClr>
                </a:solidFill>
              </a:rPr>
              <a:t>1. Прочитайте текст.</a:t>
            </a:r>
          </a:p>
          <a:p>
            <a:r>
              <a:rPr lang="ru-RU" sz="6000" b="1" dirty="0" smtClean="0"/>
              <a:t> </a:t>
            </a:r>
            <a:endParaRPr lang="ru-RU" sz="6000" dirty="0" smtClean="0"/>
          </a:p>
          <a:p>
            <a:r>
              <a:rPr lang="ru-RU" sz="6000" i="1" dirty="0" smtClean="0"/>
              <a:t>   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Лето кончилось. В зелёной листве берёз появились жёлтые пряди. Ласточки собираются в огромные стаи и скоро они полетят в тёплые страны. Грачи разгуливают по лугам добывают разных жучков и червячков. </a:t>
            </a:r>
            <a:endParaRPr lang="ru-RU" sz="6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6000" dirty="0" smtClean="0"/>
              <a:t> </a:t>
            </a:r>
          </a:p>
          <a:p>
            <a:pPr lvl="0"/>
            <a:r>
              <a:rPr lang="ru-RU" sz="6000" b="1" dirty="0" smtClean="0">
                <a:solidFill>
                  <a:schemeClr val="accent3">
                    <a:lumMod val="50000"/>
                  </a:schemeClr>
                </a:solidFill>
              </a:rPr>
              <a:t>2. Выпишите  только сложное предложение. Расставьте знаки препинания. Подчеркните грамматическую основу в сложном предложении. </a:t>
            </a:r>
            <a:endParaRPr lang="ru-RU" sz="6000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algn="ctr"/>
            <a:endParaRPr lang="ru-RU" sz="6000" b="1" dirty="0" smtClean="0"/>
          </a:p>
          <a:p>
            <a:pPr algn="ctr"/>
            <a:r>
              <a:rPr lang="ru-RU" sz="6600" b="1" dirty="0" smtClean="0"/>
              <a:t>  </a:t>
            </a:r>
            <a:endParaRPr lang="ru-RU" sz="6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85720" y="857232"/>
            <a:ext cx="8017032" cy="5429288"/>
          </a:xfrm>
        </p:spPr>
        <p:txBody>
          <a:bodyPr/>
          <a:lstStyle/>
          <a:p>
            <a:pPr algn="ctr"/>
            <a:r>
              <a:rPr lang="ru-RU" sz="4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Дополнительное задание</a:t>
            </a:r>
          </a:p>
          <a:p>
            <a:r>
              <a:rPr lang="ru-RU" sz="36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1. Разберите по составу слова: </a:t>
            </a:r>
          </a:p>
          <a:p>
            <a:endParaRPr lang="ru-RU" sz="36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полетели, деревьев, позолотили, дорожки, листья</a:t>
            </a:r>
          </a:p>
          <a:p>
            <a:endParaRPr lang="ru-RU" sz="3600" b="1" dirty="0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6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2. Используя данные слова, составьте </a:t>
            </a:r>
            <a:r>
              <a:rPr lang="ru-RU" sz="3600" b="1" u="sng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сложное </a:t>
            </a:r>
            <a:r>
              <a:rPr lang="ru-RU" sz="36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предложение</a:t>
            </a:r>
            <a:endParaRPr lang="ru-RU" sz="36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85728"/>
            <a:ext cx="7772400" cy="1362456"/>
          </a:xfrm>
        </p:spPr>
        <p:txBody>
          <a:bodyPr/>
          <a:lstStyle/>
          <a:p>
            <a:pPr algn="ctr"/>
            <a:r>
              <a:rPr lang="ru-RU" sz="6600" dirty="0" smtClean="0">
                <a:solidFill>
                  <a:schemeClr val="accent4">
                    <a:lumMod val="75000"/>
                  </a:schemeClr>
                </a:solidFill>
              </a:rPr>
              <a:t>Тестирование</a:t>
            </a:r>
            <a:endParaRPr lang="ru-RU" sz="66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14282" y="2071678"/>
            <a:ext cx="7772400" cy="3429024"/>
          </a:xfrm>
        </p:spPr>
        <p:txBody>
          <a:bodyPr>
            <a:normAutofit lnSpcReduction="10000"/>
          </a:bodyPr>
          <a:lstStyle/>
          <a:p>
            <a:r>
              <a:rPr lang="ru-RU" sz="4300" dirty="0" smtClean="0">
                <a:latin typeface="Times New Roman" pitchFamily="18" charset="0"/>
                <a:cs typeface="Times New Roman" pitchFamily="18" charset="0"/>
              </a:rPr>
              <a:t>Прочитайте вопрос. Выберите из ответов один правильный. </a:t>
            </a:r>
          </a:p>
          <a:p>
            <a:r>
              <a:rPr lang="ru-RU" sz="4300" dirty="0" smtClean="0">
                <a:latin typeface="Times New Roman" pitchFamily="18" charset="0"/>
                <a:cs typeface="Times New Roman" pitchFamily="18" charset="0"/>
              </a:rPr>
              <a:t>Запишите в клеточку букву, соответствующую наиболее полному ответу.</a:t>
            </a:r>
          </a:p>
          <a:p>
            <a:endParaRPr lang="ru-RU" dirty="0"/>
          </a:p>
        </p:txBody>
      </p:sp>
      <p:pic>
        <p:nvPicPr>
          <p:cNvPr id="4" name="Picture 4" descr="j029213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40537" y="3357562"/>
            <a:ext cx="2303463" cy="316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428604"/>
            <a:ext cx="7772400" cy="1362456"/>
          </a:xfrm>
        </p:spPr>
        <p:txBody>
          <a:bodyPr/>
          <a:lstStyle/>
          <a:p>
            <a:pPr algn="ctr"/>
            <a:r>
              <a:rPr lang="ru-RU" sz="6600" dirty="0" smtClean="0">
                <a:solidFill>
                  <a:schemeClr val="accent4">
                    <a:lumMod val="75000"/>
                  </a:schemeClr>
                </a:solidFill>
              </a:rPr>
              <a:t>Проверка</a:t>
            </a:r>
            <a:endParaRPr lang="ru-RU" sz="66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000" b="1" i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УМНИЦА</a:t>
            </a:r>
            <a:endParaRPr lang="ru-RU" sz="6000" b="1" i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9" descr="j034334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000108"/>
            <a:ext cx="1752600" cy="161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8" descr="j034334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0430" y="4357694"/>
            <a:ext cx="2808288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357166"/>
            <a:ext cx="7772400" cy="1362456"/>
          </a:xfrm>
        </p:spPr>
        <p:txBody>
          <a:bodyPr/>
          <a:lstStyle/>
          <a:p>
            <a:pPr algn="ctr"/>
            <a:r>
              <a:rPr lang="ru-RU" sz="6600" dirty="0" smtClean="0">
                <a:solidFill>
                  <a:schemeClr val="accent4">
                    <a:lumMod val="75000"/>
                  </a:schemeClr>
                </a:solidFill>
              </a:rPr>
              <a:t>Домашнее задание</a:t>
            </a:r>
            <a:endParaRPr lang="ru-RU" sz="66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143116"/>
            <a:ext cx="8327928" cy="3643338"/>
          </a:xfrm>
        </p:spPr>
        <p:txBody>
          <a:bodyPr/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Повторить все правила</a:t>
            </a:r>
          </a:p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 с. 25,29,31,33. </a:t>
            </a:r>
          </a:p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Выполнить задание на карточке. </a:t>
            </a:r>
          </a:p>
          <a:p>
            <a:endParaRPr lang="ru-RU" sz="4000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Яркая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1003</TotalTime>
  <Words>325</Words>
  <Application>Microsoft Office PowerPoint</Application>
  <PresentationFormat>Экран (4:3)</PresentationFormat>
  <Paragraphs>74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Поток</vt:lpstr>
      <vt:lpstr>Урок русского языка в 4 «Г» классе. </vt:lpstr>
      <vt:lpstr>Девиз урока:</vt:lpstr>
      <vt:lpstr>Орфографическая минутка</vt:lpstr>
      <vt:lpstr>Орфографическая минутка </vt:lpstr>
      <vt:lpstr>Блиц-турнир</vt:lpstr>
      <vt:lpstr>Слайд 6</vt:lpstr>
      <vt:lpstr>Тема: Сложное предложение</vt:lpstr>
      <vt:lpstr>   Выпишите сложное предложение:</vt:lpstr>
      <vt:lpstr>   Выпишите сложное предложение:</vt:lpstr>
      <vt:lpstr>Физкультминутка</vt:lpstr>
      <vt:lpstr>Слайд 11</vt:lpstr>
      <vt:lpstr>Парная работа</vt:lpstr>
      <vt:lpstr>Парная работа</vt:lpstr>
      <vt:lpstr>Проверка парной работы по ключу</vt:lpstr>
      <vt:lpstr>Слайд 15</vt:lpstr>
      <vt:lpstr>Слайд 16</vt:lpstr>
      <vt:lpstr>Слайд 17</vt:lpstr>
      <vt:lpstr>Тестирование</vt:lpstr>
      <vt:lpstr>Проверка</vt:lpstr>
      <vt:lpstr>Домашнее задание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Урок русского языка «Сложное предложение»</dc:title>
  <dc:creator>Admin</dc:creator>
  <cp:lastModifiedBy>Пользователь</cp:lastModifiedBy>
  <cp:revision>77</cp:revision>
  <dcterms:created xsi:type="dcterms:W3CDTF">2011-05-15T09:51:11Z</dcterms:created>
  <dcterms:modified xsi:type="dcterms:W3CDTF">2023-10-17T15:28:03Z</dcterms:modified>
</cp:coreProperties>
</file>