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5" r:id="rId6"/>
    <p:sldId id="258" r:id="rId7"/>
    <p:sldId id="269" r:id="rId8"/>
    <p:sldId id="267" r:id="rId9"/>
    <p:sldId id="266" r:id="rId10"/>
    <p:sldId id="268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37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волонтёры с ОВЗ</a:t>
            </a:r>
          </a:p>
        </c:rich>
      </c:tx>
      <c:layout/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волонтёры с ОВЗ</c:v>
                </c:pt>
              </c:strCache>
            </c:strRef>
          </c:tx>
          <c:dPt>
            <c:idx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CE8-4892-8414-9AEE76714452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CE8-4892-8414-9AEE76714452}"/>
              </c:ext>
            </c:extLst>
          </c:dPt>
          <c:dPt>
            <c:idx val="2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CE8-4892-8414-9AEE76714452}"/>
              </c:ext>
            </c:extLst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CE8-4892-8414-9AEE76714452}"/>
              </c:ext>
            </c:extLst>
          </c:dPt>
          <c:dLbls>
            <c:dLbl>
              <c:idx val="0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9.9646426031726493E-2"/>
                      <c:h val="8.4451460142067877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6CE8-4892-8414-9AEE76714452}"/>
                </c:ext>
              </c:extLst>
            </c:dLbl>
            <c:dLbl>
              <c:idx val="1"/>
              <c:layout>
                <c:manualLayout>
                  <c:x val="-0.13886211627647049"/>
                  <c:y val="3.8619343852736646E-2"/>
                </c:manualLayout>
              </c:layout>
              <c:tx>
                <c:rich>
                  <a:bodyPr/>
                  <a:lstStyle/>
                  <a:p>
                    <a:r>
                      <a:rPr lang="en-US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8%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2793315342137787"/>
                      <c:h val="5.9194948697711136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6CE8-4892-8414-9AEE76714452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12%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5107683946745629"/>
                      <c:h val="6.1562746645619566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6CE8-4892-8414-9AEE76714452}"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2022г</c:v>
                </c:pt>
                <c:pt idx="1">
                  <c:v>2023г</c:v>
                </c:pt>
                <c:pt idx="2">
                  <c:v>2024г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8</c:v>
                </c:pt>
                <c:pt idx="2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CE8-4892-8414-9AEE76714452}"/>
            </c:ext>
          </c:extLst>
        </c:ser>
        <c:dLbls/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D7F4A6-D802-4834-A185-A395422FAA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0ADB18F-2CD0-4FDB-955D-B8FAECDFA6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FC5A4B-C800-4D29-A5C2-22D528D8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B1EDEB1-55A3-4B5A-B025-F88218DDE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F6CCF12-7438-4255-A92B-A618AC30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6534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6E0F87F-62A1-4CE0-9FF8-663FDAC0E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A493B18-E893-46F4-978F-DDFE76257D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FE5DB1A-E2C7-4218-9DFD-B3CBFFA59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90A6F48-71BC-4140-BDC0-DEBEDBBEF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7FE93F8-BE9F-4FAC-A5DF-1C1CDDCEE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17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AEF7-9944-4871-9F74-0D62C10D1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297A1B4-545B-4FB1-B7BC-AFC1691949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DB729DD-A217-4F42-B832-671A5A9BE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DC8E729-584D-479C-81C8-1527E9936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A8E10A9-AC9A-495B-83AD-4C19BC992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1683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C595BD-AB3B-4183-8819-A857AC5DC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21988D1-DF28-40BE-9CAD-78C38A00BA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AB3634A-1981-40D6-8915-0E9F3EAACF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F479CD-736B-4CE7-BB85-0ADE47AD9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598F310-31F8-4570-BDB5-D526F45A8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DB487E0-C883-40BC-948E-90CBD07DF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1932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E10A10-B049-4AB1-83B7-5D84E9CB5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06096F7-A227-4B1E-8720-B02BB8038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EACB707-280C-4E5C-BB21-68021DEF37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8287CDD-E42C-43B6-80BC-62D7908ED5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B806E8B-07CD-4D7B-8890-1220B474C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AF32201F-F456-492A-8444-07D6F329D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19729B7-D2BA-4B6C-A9B9-5EDAF4399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94F73A15-8345-4999-96D3-A4B665E99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8492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668ED6-C908-4ED6-8619-ABBE1E738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3AE7377-9206-41CA-B417-93413B2FB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E01F1F7-17E5-4972-933B-C30027A4D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973FD40-9435-4AF1-A801-17A669166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6238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8EDC950-2306-4E00-9ECC-E5ECF115F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F366EAA-B4D5-49DF-95C1-7EF1D6CDB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A2EB153-697E-4FD6-B604-BCCCE73F4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9354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CC28B3-DE4E-4522-8F7A-9E210C2B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44D72C3-4680-42E1-940C-436AE51B2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4E5918A-00A9-43C0-861A-E9BCA2207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BF67707-300E-4614-B49C-DAEA62F8C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12A8F0B-02B7-4BC4-A9A6-34CE6486C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814C230-F373-43A7-BC5B-FA747915D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719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076F9E-A76A-4663-A6C1-31A849D1F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C187E86-DFF5-46DD-BE56-871669E5A2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BE409D2-C76F-46F9-8F14-C504E2178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3466732-1925-4881-8888-6A7BC2379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C7E141D-71D7-4303-9FDC-A80B89E82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24C869B-9EE7-4F8C-BFDA-8EFECBA1D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135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5A7A77-2EBA-4444-B07C-C720CE4CE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E021BA9-34D1-45D9-BF80-440C3B9F82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70FCD1E-04D4-458F-9F2B-B2EA5A553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D12A9DA-4824-48AC-89CE-4321C481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C02BFCA-BF01-4A12-B9A5-0D11DA3F5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797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FB17D23-DF0C-4D9D-85B4-FB70FF1459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7B79CBE-C468-4A10-A496-7EE1B11E14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8AA0A24-950D-46B4-9C23-DAF578B01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D6A86CE-FE53-41C4-89B3-C539C358B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402005E-34DF-49EA-87C2-3279C9C86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934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0F99D7-B468-4E90-B5EE-3419F8436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8CDD7DA-B1F5-4708-B04F-B2CBAC27D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B66A910-3299-409A-9882-262CE667A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8DF8A-79AB-40B2-9F64-64A8BAE36FDB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A3592D0-3E32-4931-9A67-EA6C0B3D8B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F3398A0-161A-40EA-AB20-E4120ACF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5A2B0-0068-4488-9204-3663AEACA6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74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B519AEE-ABC5-442F-BA79-B830A15592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18ECCB2-AA8C-40B8-8B8F-6DB34E4426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638" y="22647"/>
            <a:ext cx="1848414" cy="1108094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731D2996-E584-4071-A888-29E2265AA1C5}"/>
              </a:ext>
            </a:extLst>
          </p:cNvPr>
          <p:cNvSpPr txBox="1">
            <a:spLocks/>
          </p:cNvSpPr>
          <p:nvPr/>
        </p:nvSpPr>
        <p:spPr>
          <a:xfrm>
            <a:off x="435007" y="2677194"/>
            <a:ext cx="10724224" cy="13377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единого воспитательного пространства для обучающихся с ОВЗ, через </a:t>
            </a:r>
            <a:r>
              <a:rPr lang="ru-RU" sz="3600" kern="12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вовлечение их в деятельность смешанного инклюзивного волонтерского отряда «Добровольцы села Городок»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C5C136A-66C0-4393-BF57-8CFDFE266067}"/>
              </a:ext>
            </a:extLst>
          </p:cNvPr>
          <p:cNvSpPr txBox="1"/>
          <p:nvPr/>
        </p:nvSpPr>
        <p:spPr>
          <a:xfrm>
            <a:off x="7530861" y="4272569"/>
            <a:ext cx="43563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Карпова Наталья Владимировна</a:t>
            </a:r>
          </a:p>
          <a:p>
            <a:endParaRPr lang="ru-RU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Советник директора по воспитанию и взаимодействию с детскими общественными объединениями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7F297C6-608F-46F9-A4C0-380912A04CA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48500" y="22647"/>
            <a:ext cx="1492689" cy="60356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A9E11F5-2DAA-436F-8169-4068D3604D8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196740" y="118043"/>
            <a:ext cx="1272951" cy="45383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155589F6-DAE7-45E4-B1B3-E594C35E640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709031" y="73499"/>
            <a:ext cx="1199932" cy="54292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2B2E022-9ACA-4E36-8F08-5BA3B497BE5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983377" y="-25654"/>
            <a:ext cx="962812" cy="68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6774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>
            <a:extLst>
              <a:ext uri="{FF2B5EF4-FFF2-40B4-BE49-F238E27FC236}">
                <a16:creationId xmlns:a16="http://schemas.microsoft.com/office/drawing/2014/main" xmlns="" id="{BF4028F7-49F7-4041-99D1-4153615A035C}"/>
              </a:ext>
            </a:extLst>
          </p:cNvPr>
          <p:cNvGrpSpPr>
            <a:grpSpLocks/>
          </p:cNvGrpSpPr>
          <p:nvPr/>
        </p:nvGrpSpPr>
        <p:grpSpPr bwMode="auto">
          <a:xfrm>
            <a:off x="557586" y="1677138"/>
            <a:ext cx="11480534" cy="1187101"/>
            <a:chOff x="1250" y="1296"/>
            <a:chExt cx="3968" cy="334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xmlns="" id="{15035C63-689B-4DD3-9026-F729C4E782B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422" y="1296"/>
              <a:ext cx="3724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Text Box 4">
              <a:extLst>
                <a:ext uri="{FF2B5EF4-FFF2-40B4-BE49-F238E27FC236}">
                  <a16:creationId xmlns:a16="http://schemas.microsoft.com/office/drawing/2014/main" xmlns="" id="{FD59114A-CC7A-429A-9635-468EB69CED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09" y="1340"/>
              <a:ext cx="3609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000" kern="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ru-RU" sz="2400" kern="100" dirty="0">
                  <a:solidFill>
                    <a:schemeClr val="accent2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rPr>
                <a:t>Волонтёрство позволяет создать условия для формирования в детях нравственных качеств, которые признаются значимыми в обществе. </a:t>
              </a:r>
              <a:r>
                <a:rPr lang="ru-RU" sz="2400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" name="Group 55">
              <a:extLst>
                <a:ext uri="{FF2B5EF4-FFF2-40B4-BE49-F238E27FC236}">
                  <a16:creationId xmlns:a16="http://schemas.microsoft.com/office/drawing/2014/main" xmlns="" id="{F38BBBF6-FC66-4F2F-BE59-0E04DAC324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50" y="1324"/>
              <a:ext cx="338" cy="298"/>
              <a:chOff x="1396" y="1276"/>
              <a:chExt cx="338" cy="298"/>
            </a:xfrm>
          </p:grpSpPr>
          <p:grpSp>
            <p:nvGrpSpPr>
              <p:cNvPr id="8" name="Group 56">
                <a:extLst>
                  <a:ext uri="{FF2B5EF4-FFF2-40B4-BE49-F238E27FC236}">
                    <a16:creationId xmlns:a16="http://schemas.microsoft.com/office/drawing/2014/main" xmlns="" id="{02BF03A8-F8B4-40C2-9D2F-88899310DF0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396" y="1276"/>
                <a:ext cx="338" cy="298"/>
                <a:chOff x="1396" y="1276"/>
                <a:chExt cx="338" cy="298"/>
              </a:xfrm>
            </p:grpSpPr>
            <p:pic>
              <p:nvPicPr>
                <p:cNvPr id="10" name="Picture 57" descr="Picture2">
                  <a:extLst>
                    <a:ext uri="{FF2B5EF4-FFF2-40B4-BE49-F238E27FC236}">
                      <a16:creationId xmlns:a16="http://schemas.microsoft.com/office/drawing/2014/main" xmlns="" id="{DC47D372-6390-489C-B512-A7BB0A155F6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1" name="Oval 58">
                  <a:extLst>
                    <a:ext uri="{FF2B5EF4-FFF2-40B4-BE49-F238E27FC236}">
                      <a16:creationId xmlns:a16="http://schemas.microsoft.com/office/drawing/2014/main" xmlns="" id="{5F701C77-7926-436D-A07B-A7B605ADC1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" name="Oval 59">
                  <a:extLst>
                    <a:ext uri="{FF2B5EF4-FFF2-40B4-BE49-F238E27FC236}">
                      <a16:creationId xmlns:a16="http://schemas.microsoft.com/office/drawing/2014/main" xmlns="" id="{CCFC93F0-5E96-4390-AF78-7DD666136F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396" y="1276"/>
                  <a:ext cx="338" cy="266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13" name="Picture 60" descr="Picture1">
                  <a:extLst>
                    <a:ext uri="{FF2B5EF4-FFF2-40B4-BE49-F238E27FC236}">
                      <a16:creationId xmlns:a16="http://schemas.microsoft.com/office/drawing/2014/main" xmlns="" id="{75C0A90D-4E52-4BCD-B9D4-92B5311CB19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9" name="Text Box 61">
                <a:extLst>
                  <a:ext uri="{FF2B5EF4-FFF2-40B4-BE49-F238E27FC236}">
                    <a16:creationId xmlns:a16="http://schemas.microsoft.com/office/drawing/2014/main" xmlns="" id="{CC1305C0-D517-4D9D-BC23-F87BB1AAFC39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1485" y="1292"/>
                <a:ext cx="117" cy="1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36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</a:p>
            </p:txBody>
          </p:sp>
        </p:grpSp>
      </p:grpSp>
      <p:grpSp>
        <p:nvGrpSpPr>
          <p:cNvPr id="14" name="Group 93">
            <a:extLst>
              <a:ext uri="{FF2B5EF4-FFF2-40B4-BE49-F238E27FC236}">
                <a16:creationId xmlns:a16="http://schemas.microsoft.com/office/drawing/2014/main" xmlns="" id="{8F6EEDF0-6C3F-49AC-9ED6-255B82C1AE57}"/>
              </a:ext>
            </a:extLst>
          </p:cNvPr>
          <p:cNvGrpSpPr>
            <a:grpSpLocks/>
          </p:cNvGrpSpPr>
          <p:nvPr/>
        </p:nvGrpSpPr>
        <p:grpSpPr bwMode="auto">
          <a:xfrm>
            <a:off x="594998" y="3086505"/>
            <a:ext cx="11234805" cy="1155938"/>
            <a:chOff x="1263" y="1776"/>
            <a:chExt cx="3199" cy="346"/>
          </a:xfrm>
        </p:grpSpPr>
        <p:sp>
          <p:nvSpPr>
            <p:cNvPr id="15" name="AutoShape 13">
              <a:extLst>
                <a:ext uri="{FF2B5EF4-FFF2-40B4-BE49-F238E27FC236}">
                  <a16:creationId xmlns:a16="http://schemas.microsoft.com/office/drawing/2014/main" xmlns="" id="{EECB5853-CB0F-4324-9470-7F0D8F770B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422" y="177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21">
              <a:extLst>
                <a:ext uri="{FF2B5EF4-FFF2-40B4-BE49-F238E27FC236}">
                  <a16:creationId xmlns:a16="http://schemas.microsoft.com/office/drawing/2014/main" xmlns="" id="{5B342327-4684-45DB-ACCB-3518C394F39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25" y="1824"/>
              <a:ext cx="26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7" name="Group 62">
              <a:extLst>
                <a:ext uri="{FF2B5EF4-FFF2-40B4-BE49-F238E27FC236}">
                  <a16:creationId xmlns:a16="http://schemas.microsoft.com/office/drawing/2014/main" xmlns="" id="{CCE7CDDA-FD02-40BA-B22B-8A3D4F1E5D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63" y="1806"/>
              <a:ext cx="271" cy="316"/>
              <a:chOff x="1409" y="1758"/>
              <a:chExt cx="271" cy="316"/>
            </a:xfrm>
          </p:grpSpPr>
          <p:grpSp>
            <p:nvGrpSpPr>
              <p:cNvPr id="18" name="Group 63">
                <a:extLst>
                  <a:ext uri="{FF2B5EF4-FFF2-40B4-BE49-F238E27FC236}">
                    <a16:creationId xmlns:a16="http://schemas.microsoft.com/office/drawing/2014/main" xmlns="" id="{08506EFA-A877-4F75-B794-53AAC0F9D43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09" y="1758"/>
                <a:ext cx="271" cy="316"/>
                <a:chOff x="1410" y="1258"/>
                <a:chExt cx="271" cy="316"/>
              </a:xfrm>
            </p:grpSpPr>
            <p:pic>
              <p:nvPicPr>
                <p:cNvPr id="20" name="Picture 64" descr="Picture2">
                  <a:extLst>
                    <a:ext uri="{FF2B5EF4-FFF2-40B4-BE49-F238E27FC236}">
                      <a16:creationId xmlns:a16="http://schemas.microsoft.com/office/drawing/2014/main" xmlns="" id="{5B1BBD8C-FFC5-4A07-836A-2685404EF41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1" name="Oval 65">
                  <a:extLst>
                    <a:ext uri="{FF2B5EF4-FFF2-40B4-BE49-F238E27FC236}">
                      <a16:creationId xmlns:a16="http://schemas.microsoft.com/office/drawing/2014/main" xmlns="" id="{D067D71C-5077-41D9-AD5F-0D11061502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/>
                    </a:gs>
                    <a:gs pos="100000">
                      <a:srgbClr val="FCF71A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2" name="Oval 66">
                  <a:extLst>
                    <a:ext uri="{FF2B5EF4-FFF2-40B4-BE49-F238E27FC236}">
                      <a16:creationId xmlns:a16="http://schemas.microsoft.com/office/drawing/2014/main" xmlns="" id="{8A2E1BE9-C51C-40D5-AF14-7650BCC527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0" y="1258"/>
                  <a:ext cx="269" cy="287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23" name="Picture 67" descr="Picture1">
                  <a:extLst>
                    <a:ext uri="{FF2B5EF4-FFF2-40B4-BE49-F238E27FC236}">
                      <a16:creationId xmlns:a16="http://schemas.microsoft.com/office/drawing/2014/main" xmlns="" id="{5D54AF88-262B-42FC-8F84-F298122FF11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Text Box 68">
                <a:extLst>
                  <a:ext uri="{FF2B5EF4-FFF2-40B4-BE49-F238E27FC236}">
                    <a16:creationId xmlns:a16="http://schemas.microsoft.com/office/drawing/2014/main" xmlns="" id="{E637321D-6E0C-4652-9013-A8AA8B35387E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1478" y="1797"/>
                <a:ext cx="111" cy="1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32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</p:txBody>
          </p:sp>
        </p:grpSp>
      </p:grpSp>
      <p:grpSp>
        <p:nvGrpSpPr>
          <p:cNvPr id="24" name="Group 94">
            <a:extLst>
              <a:ext uri="{FF2B5EF4-FFF2-40B4-BE49-F238E27FC236}">
                <a16:creationId xmlns:a16="http://schemas.microsoft.com/office/drawing/2014/main" xmlns="" id="{291E07AC-A5AB-4943-8BEA-26B2FFA1EC30}"/>
              </a:ext>
            </a:extLst>
          </p:cNvPr>
          <p:cNvGrpSpPr>
            <a:grpSpLocks/>
          </p:cNvGrpSpPr>
          <p:nvPr/>
        </p:nvGrpSpPr>
        <p:grpSpPr bwMode="auto">
          <a:xfrm>
            <a:off x="596262" y="4464708"/>
            <a:ext cx="11233541" cy="1226197"/>
            <a:chOff x="1267" y="2247"/>
            <a:chExt cx="3195" cy="345"/>
          </a:xfrm>
        </p:grpSpPr>
        <p:sp>
          <p:nvSpPr>
            <p:cNvPr id="25" name="AutoShape 23">
              <a:extLst>
                <a:ext uri="{FF2B5EF4-FFF2-40B4-BE49-F238E27FC236}">
                  <a16:creationId xmlns:a16="http://schemas.microsoft.com/office/drawing/2014/main" xmlns="" id="{B00C0C7E-2D71-4EBC-BCFD-AA1B9AD8DC2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422" y="224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Text Box 31">
              <a:extLst>
                <a:ext uri="{FF2B5EF4-FFF2-40B4-BE49-F238E27FC236}">
                  <a16:creationId xmlns:a16="http://schemas.microsoft.com/office/drawing/2014/main" xmlns="" id="{686199C0-7136-48B2-8445-6C9109E77CA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48" y="2295"/>
              <a:ext cx="2864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Ребёнок с ОВЗ или инвалидностью как объект и как субъект волонтёрской деятельности.</a:t>
              </a:r>
              <a:endParaRPr lang="en-US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27" name="Group 69">
              <a:extLst>
                <a:ext uri="{FF2B5EF4-FFF2-40B4-BE49-F238E27FC236}">
                  <a16:creationId xmlns:a16="http://schemas.microsoft.com/office/drawing/2014/main" xmlns="" id="{90BDFA31-17D0-4C43-9EF6-EEE80C7972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67" y="2294"/>
              <a:ext cx="281" cy="298"/>
              <a:chOff x="1413" y="2246"/>
              <a:chExt cx="281" cy="298"/>
            </a:xfrm>
          </p:grpSpPr>
          <p:sp>
            <p:nvSpPr>
              <p:cNvPr id="28" name="Text Box 70">
                <a:extLst>
                  <a:ext uri="{FF2B5EF4-FFF2-40B4-BE49-F238E27FC236}">
                    <a16:creationId xmlns:a16="http://schemas.microsoft.com/office/drawing/2014/main" xmlns="" id="{AEDA2611-8837-4F46-AB8F-B492C284FB9D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1435" y="226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  <p:grpSp>
            <p:nvGrpSpPr>
              <p:cNvPr id="29" name="Group 71">
                <a:extLst>
                  <a:ext uri="{FF2B5EF4-FFF2-40B4-BE49-F238E27FC236}">
                    <a16:creationId xmlns:a16="http://schemas.microsoft.com/office/drawing/2014/main" xmlns="" id="{15CFA018-6357-469F-B518-F1CCF2433E6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13" y="2246"/>
                <a:ext cx="281" cy="298"/>
                <a:chOff x="1412" y="1276"/>
                <a:chExt cx="281" cy="298"/>
              </a:xfrm>
            </p:grpSpPr>
            <p:pic>
              <p:nvPicPr>
                <p:cNvPr id="31" name="Picture 72" descr="Picture2">
                  <a:extLst>
                    <a:ext uri="{FF2B5EF4-FFF2-40B4-BE49-F238E27FC236}">
                      <a16:creationId xmlns:a16="http://schemas.microsoft.com/office/drawing/2014/main" xmlns="" id="{BE2F7B84-759B-4AF9-829C-67B4791245C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2" name="Oval 73">
                  <a:extLst>
                    <a:ext uri="{FF2B5EF4-FFF2-40B4-BE49-F238E27FC236}">
                      <a16:creationId xmlns:a16="http://schemas.microsoft.com/office/drawing/2014/main" xmlns="" id="{2830026E-3CC4-4657-BD51-17C0ECD488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/>
                    </a:gs>
                    <a:gs pos="100000">
                      <a:srgbClr val="10E47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33" name="Oval 74">
                  <a:extLst>
                    <a:ext uri="{FF2B5EF4-FFF2-40B4-BE49-F238E27FC236}">
                      <a16:creationId xmlns:a16="http://schemas.microsoft.com/office/drawing/2014/main" xmlns="" id="{14CDDCC8-56EE-4FB9-A429-6D717EE538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2" y="1278"/>
                  <a:ext cx="281" cy="258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34" name="Picture 75" descr="Picture1">
                  <a:extLst>
                    <a:ext uri="{FF2B5EF4-FFF2-40B4-BE49-F238E27FC236}">
                      <a16:creationId xmlns:a16="http://schemas.microsoft.com/office/drawing/2014/main" xmlns="" id="{ADBD700F-0F1E-46C2-AADA-7539903F42E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0" name="Text Box 76">
                <a:extLst>
                  <a:ext uri="{FF2B5EF4-FFF2-40B4-BE49-F238E27FC236}">
                    <a16:creationId xmlns:a16="http://schemas.microsoft.com/office/drawing/2014/main" xmlns="" id="{F573AD56-CE4D-4D8F-BD05-CD6328048DE2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1492" y="2276"/>
                <a:ext cx="188" cy="1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32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</a:p>
            </p:txBody>
          </p:sp>
        </p:grpSp>
      </p:grpSp>
      <p:grpSp>
        <p:nvGrpSpPr>
          <p:cNvPr id="46" name="Group 96">
            <a:extLst>
              <a:ext uri="{FF2B5EF4-FFF2-40B4-BE49-F238E27FC236}">
                <a16:creationId xmlns:a16="http://schemas.microsoft.com/office/drawing/2014/main" xmlns="" id="{066A95D3-33C9-4D03-B38A-95A37086A956}"/>
              </a:ext>
            </a:extLst>
          </p:cNvPr>
          <p:cNvGrpSpPr>
            <a:grpSpLocks/>
          </p:cNvGrpSpPr>
          <p:nvPr/>
        </p:nvGrpSpPr>
        <p:grpSpPr bwMode="auto">
          <a:xfrm>
            <a:off x="594650" y="5744221"/>
            <a:ext cx="11235153" cy="1028168"/>
            <a:chOff x="1263" y="3207"/>
            <a:chExt cx="3195" cy="345"/>
          </a:xfrm>
        </p:grpSpPr>
        <p:sp>
          <p:nvSpPr>
            <p:cNvPr id="47" name="AutoShape 43">
              <a:extLst>
                <a:ext uri="{FF2B5EF4-FFF2-40B4-BE49-F238E27FC236}">
                  <a16:creationId xmlns:a16="http://schemas.microsoft.com/office/drawing/2014/main" xmlns="" id="{3F8726BF-155D-429F-890D-57D0C1B1A8C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418" y="320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Text Box 52">
              <a:extLst>
                <a:ext uri="{FF2B5EF4-FFF2-40B4-BE49-F238E27FC236}">
                  <a16:creationId xmlns:a16="http://schemas.microsoft.com/office/drawing/2014/main" xmlns="" id="{362D7BAC-679C-4124-90A0-8C2B1C33BD5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21" y="3255"/>
              <a:ext cx="2633" cy="2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kern="100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В</a:t>
              </a:r>
              <a:r>
                <a:rPr lang="ru-RU" sz="2400" kern="100" dirty="0">
                  <a:solidFill>
                    <a:schemeClr val="accent2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rPr>
                <a:t>олонтерское движение в школе, как социальном институте- готовит детей с ОВЗ к жизни.</a:t>
              </a:r>
              <a:endParaRPr lang="en-US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9" name="Group 85">
              <a:extLst>
                <a:ext uri="{FF2B5EF4-FFF2-40B4-BE49-F238E27FC236}">
                  <a16:creationId xmlns:a16="http://schemas.microsoft.com/office/drawing/2014/main" xmlns="" id="{909C711A-A81D-487F-ADB4-C2EDB186F9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63" y="3250"/>
              <a:ext cx="261" cy="302"/>
              <a:chOff x="1409" y="3202"/>
              <a:chExt cx="261" cy="302"/>
            </a:xfrm>
          </p:grpSpPr>
          <p:grpSp>
            <p:nvGrpSpPr>
              <p:cNvPr id="50" name="Group 86">
                <a:extLst>
                  <a:ext uri="{FF2B5EF4-FFF2-40B4-BE49-F238E27FC236}">
                    <a16:creationId xmlns:a16="http://schemas.microsoft.com/office/drawing/2014/main" xmlns="" id="{CC89D8F7-8877-4BFB-9D87-2598F4FEA4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09" y="3202"/>
                <a:ext cx="261" cy="302"/>
                <a:chOff x="1410" y="1272"/>
                <a:chExt cx="261" cy="302"/>
              </a:xfrm>
            </p:grpSpPr>
            <p:pic>
              <p:nvPicPr>
                <p:cNvPr id="52" name="Picture 87" descr="Picture2">
                  <a:extLst>
                    <a:ext uri="{FF2B5EF4-FFF2-40B4-BE49-F238E27FC236}">
                      <a16:creationId xmlns:a16="http://schemas.microsoft.com/office/drawing/2014/main" xmlns="" id="{9DC7C1F8-F8C9-442D-A1B7-B92EE085D82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3" name="Oval 88">
                  <a:extLst>
                    <a:ext uri="{FF2B5EF4-FFF2-40B4-BE49-F238E27FC236}">
                      <a16:creationId xmlns:a16="http://schemas.microsoft.com/office/drawing/2014/main" xmlns="" id="{DE8DE6BC-9260-44A1-80F3-727ABC8F81F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7" y="1280"/>
                  <a:ext cx="254" cy="25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4D98E3"/>
                    </a:gs>
                    <a:gs pos="100000">
                      <a:srgbClr val="4D98E3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4" name="Oval 89">
                  <a:extLst>
                    <a:ext uri="{FF2B5EF4-FFF2-40B4-BE49-F238E27FC236}">
                      <a16:creationId xmlns:a16="http://schemas.microsoft.com/office/drawing/2014/main" xmlns="" id="{5B87D324-0DAF-4850-8594-9D4EB4C575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flipH="1">
                  <a:off x="1410" y="1272"/>
                  <a:ext cx="260" cy="291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55" name="Picture 90" descr="Picture1">
                  <a:extLst>
                    <a:ext uri="{FF2B5EF4-FFF2-40B4-BE49-F238E27FC236}">
                      <a16:creationId xmlns:a16="http://schemas.microsoft.com/office/drawing/2014/main" xmlns="" id="{F3AA7C6A-E3C4-47A5-B9DA-F1B64D58734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1" name="Text Box 91">
                <a:extLst>
                  <a:ext uri="{FF2B5EF4-FFF2-40B4-BE49-F238E27FC236}">
                    <a16:creationId xmlns:a16="http://schemas.microsoft.com/office/drawing/2014/main" xmlns="" id="{3E52BE59-F396-4DBC-B79E-C9352EA5A7B4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1480" y="3221"/>
                <a:ext cx="111" cy="1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ru-RU" sz="32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endParaRPr lang="en-US" sz="32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9EAE3B0-4960-4337-ADED-E796641CCE3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58" name="Заголовок 58">
            <a:extLst>
              <a:ext uri="{FF2B5EF4-FFF2-40B4-BE49-F238E27FC236}">
                <a16:creationId xmlns:a16="http://schemas.microsoft.com/office/drawing/2014/main" xmlns="" id="{F7AEDE10-A725-45E9-8655-AE8F3F1DA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690" y="76669"/>
            <a:ext cx="7839635" cy="225103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ТЕЗИСЫ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126B88F0-5309-47A2-A437-DFA62FF6120C}"/>
              </a:ext>
            </a:extLst>
          </p:cNvPr>
          <p:cNvSpPr txBox="1"/>
          <p:nvPr/>
        </p:nvSpPr>
        <p:spPr>
          <a:xfrm>
            <a:off x="1670332" y="3076636"/>
            <a:ext cx="99091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Эффективная социализация – </a:t>
            </a:r>
            <a:r>
              <a:rPr lang="ru-RU" sz="2400" kern="100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волонтёрство</a:t>
            </a:r>
            <a:r>
              <a:rPr lang="ru-RU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компенсирует дефициты развития, поддерживает самостоятельность и инициативу. 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1668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16871E78-4847-4348-A892-2F087734F3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CC8AE89E-1096-43C8-9396-59D71163BA42}"/>
              </a:ext>
            </a:extLst>
          </p:cNvPr>
          <p:cNvSpPr txBox="1"/>
          <p:nvPr/>
        </p:nvSpPr>
        <p:spPr>
          <a:xfrm>
            <a:off x="149276" y="1596319"/>
            <a:ext cx="676642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Концепции развития добровольчества (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волонтерства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в Российской Федерации до 2025 года в качестве одного из направлений выделено инклюзивное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волонтерство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Инклюзивное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волонтерство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это особое направление волонтерской деятельности, которое, с одной стороны, направлено на помощь людям с ограниченными возможностями здоровья, а с другой – на их интеграцию в социально значимую деятельность.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Ребёнок с ОВЗ или инвалидностью как объект и как субъект волонтёрской деятельности.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51F339A-430E-400A-A901-65AE56FA23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95275" y="2627790"/>
            <a:ext cx="5113537" cy="28763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011A34B-3E93-4468-982E-C7609E8E7EE1}"/>
              </a:ext>
            </a:extLst>
          </p:cNvPr>
          <p:cNvSpPr txBox="1"/>
          <p:nvPr/>
        </p:nvSpPr>
        <p:spPr>
          <a:xfrm>
            <a:off x="1677880" y="786607"/>
            <a:ext cx="102537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Приоритетным направлением государственной политики в сфере образования является создание условий для детей инвалидов и детей с особыми возможностями здоровья. </a:t>
            </a:r>
          </a:p>
        </p:txBody>
      </p:sp>
    </p:spTree>
    <p:extLst>
      <p:ext uri="{BB962C8B-B14F-4D97-AF65-F5344CB8AC3E}">
        <p14:creationId xmlns:p14="http://schemas.microsoft.com/office/powerpoint/2010/main" xmlns="" val="1640469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16871E78-4847-4348-A892-2F087734F3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CC8AE89E-1096-43C8-9396-59D71163BA42}"/>
              </a:ext>
            </a:extLst>
          </p:cNvPr>
          <p:cNvSpPr txBox="1"/>
          <p:nvPr/>
        </p:nvSpPr>
        <p:spPr>
          <a:xfrm>
            <a:off x="221942" y="1203784"/>
            <a:ext cx="115143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единого воспитательного пространства для обучающихся с ограниченными возможностями здоровья (ОВЗ) является крайне важной задачей в современной образовательной среде. Вовлечение таких учащихся в деятельность смешанного инклюзивного волонтерского отряда открывает новые горизонты для развития и социализации. Это пространство, где каждый участник, независимо от физических или интеллектуальных ограничений, чувствует свою значимость и принадлежность.</a:t>
            </a:r>
            <a:r>
              <a:rPr lang="ru-RU" sz="20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Волонтёрство позволяет создать условия для формирования в детях нравственных качеств, которые признаются значимыми в обществе. </a:t>
            </a:r>
            <a:endParaRPr lang="ru-RU" sz="20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F423907-4CEF-4D80-A072-9384C3DE9D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678" y="3429000"/>
            <a:ext cx="4344140" cy="325810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F7AB397-046B-4522-A6D4-4CADCED04F2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2327" y="3445148"/>
            <a:ext cx="6907731" cy="324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3397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16871E78-4847-4348-A892-2F087734F3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378" y="-25197"/>
            <a:ext cx="1848414" cy="1108094"/>
          </a:xfrm>
          <a:prstGeom prst="rect">
            <a:avLst/>
          </a:prstGeom>
        </p:spPr>
      </p:pic>
      <p:sp>
        <p:nvSpPr>
          <p:cNvPr id="59" name="Заголовок 58">
            <a:extLst>
              <a:ext uri="{FF2B5EF4-FFF2-40B4-BE49-F238E27FC236}">
                <a16:creationId xmlns:a16="http://schemas.microsoft.com/office/drawing/2014/main" xmlns="" id="{3FC19C99-67CC-44C3-A1CD-4D00CA07CF99}"/>
              </a:ext>
            </a:extLst>
          </p:cNvPr>
          <p:cNvSpPr txBox="1">
            <a:spLocks/>
          </p:cNvSpPr>
          <p:nvPr/>
        </p:nvSpPr>
        <p:spPr>
          <a:xfrm>
            <a:off x="861135" y="918808"/>
            <a:ext cx="10873158" cy="141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ru-RU" sz="44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МБОУ Городокская СОШ № 2 имени Героя Советского Союза </a:t>
            </a:r>
            <a:r>
              <a:rPr lang="ru-RU" sz="4400" b="0" i="0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Г.С.Корнева</a:t>
            </a:r>
            <a:r>
              <a:rPr lang="ru-RU" sz="44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Минусинского района </a:t>
            </a:r>
          </a:p>
          <a:p>
            <a:pPr algn="ctr">
              <a:lnSpc>
                <a:spcPct val="120000"/>
              </a:lnSpc>
            </a:pPr>
            <a:r>
              <a:rPr lang="ru-RU" sz="44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обучается всего 270 учеников из них </a:t>
            </a:r>
            <a:r>
              <a:rPr lang="ru-RU" sz="4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</a:t>
            </a:r>
            <a:r>
              <a:rPr lang="ru-RU" sz="44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ребенок с ОВЗ и 10 детей- инвалидов. 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CC8AE89E-1096-43C8-9396-59D71163BA42}"/>
              </a:ext>
            </a:extLst>
          </p:cNvPr>
          <p:cNvSpPr txBox="1"/>
          <p:nvPr/>
        </p:nvSpPr>
        <p:spPr>
          <a:xfrm>
            <a:off x="5647192" y="2256540"/>
            <a:ext cx="6315954" cy="2118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волонтёрском отряде школы в 2024 году задействовано свыше 20%  из них учащихся с ОВЗ-12%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Своё существование отряд начал с 2018 года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25">
            <a:extLst>
              <a:ext uri="{FF2B5EF4-FFF2-40B4-BE49-F238E27FC236}">
                <a16:creationId xmlns:a16="http://schemas.microsoft.com/office/drawing/2014/main" xmlns="" id="{43CD042F-5FB3-4FA0-A60C-A808F92428C1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714564128"/>
              </p:ext>
            </p:extLst>
          </p:nvPr>
        </p:nvGraphicFramePr>
        <p:xfrm>
          <a:off x="135472" y="2332976"/>
          <a:ext cx="3953666" cy="3864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" name="Объект 34" descr="Расширение бизнеса со сплошной заливкой">
            <a:extLst>
              <a:ext uri="{FF2B5EF4-FFF2-40B4-BE49-F238E27FC236}">
                <a16:creationId xmlns:a16="http://schemas.microsoft.com/office/drawing/2014/main" xmlns="" id="{51A42B43-9CF6-4AE1-A59C-FF49056693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787052" y="4625267"/>
            <a:ext cx="914400" cy="914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721465F-3275-4E3B-A48E-792A40A40829}"/>
              </a:ext>
            </a:extLst>
          </p:cNvPr>
          <p:cNvSpPr txBox="1"/>
          <p:nvPr/>
        </p:nvSpPr>
        <p:spPr>
          <a:xfrm>
            <a:off x="6206970" y="4625267"/>
            <a:ext cx="5849557" cy="1258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kern="12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роцент вовлечённости в волонтёрскую деятельность учащихся с ОВЗ с каждым годом увеличивается.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7098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9EAE3B0-4960-4337-ADED-E796641C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59" name="Заголовок 58">
            <a:extLst>
              <a:ext uri="{FF2B5EF4-FFF2-40B4-BE49-F238E27FC236}">
                <a16:creationId xmlns:a16="http://schemas.microsoft.com/office/drawing/2014/main" xmlns="" id="{74ABB4FB-C9C1-4F7D-8BD9-30A8A473C8D4}"/>
              </a:ext>
            </a:extLst>
          </p:cNvPr>
          <p:cNvSpPr txBox="1">
            <a:spLocks/>
          </p:cNvSpPr>
          <p:nvPr/>
        </p:nvSpPr>
        <p:spPr>
          <a:xfrm>
            <a:off x="149275" y="791263"/>
            <a:ext cx="5826527" cy="1816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endParaRPr lang="ru-RU" sz="2000" b="0" i="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ru-RU" sz="20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9AE873A2-F77D-4AE1-804D-1A4A5E34F007}"/>
              </a:ext>
            </a:extLst>
          </p:cNvPr>
          <p:cNvSpPr txBox="1"/>
          <p:nvPr/>
        </p:nvSpPr>
        <p:spPr>
          <a:xfrm>
            <a:off x="5350912" y="577969"/>
            <a:ext cx="676560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Инклюзивный волонтерский отряд «Добровольцы села Городок» позволяет создать атмосферу поддержки и взаимопомощи. </a:t>
            </a:r>
            <a:r>
              <a:rPr lang="ru-RU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Эффективная социализация – </a:t>
            </a:r>
            <a:r>
              <a:rPr lang="ru-RU" sz="2400" kern="100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волонтёрство</a:t>
            </a:r>
            <a:r>
              <a:rPr lang="ru-RU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компенсирует дефициты развития, поддерживает самостоятельность и инициативу. 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Взаимодействие с ребятами без ограничений способствует развитию коммуникационных навыков и укреплению уверенности в себе у обучающихся с ОВЗ. 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совместных проектах, организации мероприятий и акциях не только обогащает опыт самих волонтеров, но и формирует уважение к разнообразию, воспитывает толерантность и чувство ответственности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97DEF4F-B21C-4B9B-BEAE-500AEA3ACE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788" y="1733908"/>
            <a:ext cx="5316044" cy="363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815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C57D1F3-79D8-4B83-BFCB-0B6299BC5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143" y="113121"/>
            <a:ext cx="10715433" cy="1847654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CBEF4C-A491-48C7-8A0D-FF5A223E112E}"/>
              </a:ext>
            </a:extLst>
          </p:cNvPr>
          <p:cNvSpPr txBox="1"/>
          <p:nvPr/>
        </p:nvSpPr>
        <p:spPr>
          <a:xfrm>
            <a:off x="4270341" y="1056443"/>
            <a:ext cx="2041682" cy="2347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Отряд имеет свою эмблему и свой стиль одежды.</a:t>
            </a:r>
            <a:endParaRPr lang="ru-RU" sz="2400" kern="12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BA80E60-FB42-4008-9428-70E974EF7A2F}"/>
              </a:ext>
            </a:extLst>
          </p:cNvPr>
          <p:cNvSpPr/>
          <p:nvPr/>
        </p:nvSpPr>
        <p:spPr>
          <a:xfrm>
            <a:off x="1980385" y="3016192"/>
            <a:ext cx="1668637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  <a:endParaRPr lang="ru-RU" sz="2000" dirty="0">
              <a:solidFill>
                <a:schemeClr val="bg1"/>
              </a:solidFill>
            </a:endParaRPr>
          </a:p>
        </p:txBody>
      </p: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xmlns="" id="{33227A41-40F9-429F-AC75-197BCFCB48CD}"/>
              </a:ext>
            </a:extLst>
          </p:cNvPr>
          <p:cNvCxnSpPr>
            <a:cxnSpLocks/>
          </p:cNvCxnSpPr>
          <p:nvPr/>
        </p:nvCxnSpPr>
        <p:spPr>
          <a:xfrm>
            <a:off x="3689090" y="3951905"/>
            <a:ext cx="581252" cy="463593"/>
          </a:xfrm>
          <a:prstGeom prst="straightConnector1">
            <a:avLst/>
          </a:prstGeom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xmlns="" id="{116AF502-6355-4694-AD4C-CA55004C4545}"/>
              </a:ext>
            </a:extLst>
          </p:cNvPr>
          <p:cNvCxnSpPr>
            <a:cxnSpLocks/>
            <a:endCxn id="50" idx="7"/>
          </p:cNvCxnSpPr>
          <p:nvPr/>
        </p:nvCxnSpPr>
        <p:spPr>
          <a:xfrm flipH="1">
            <a:off x="1259969" y="3233865"/>
            <a:ext cx="703160" cy="9900"/>
          </a:xfrm>
          <a:prstGeom prst="straightConnector1">
            <a:avLst/>
          </a:prstGeom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xmlns="" id="{A2AED61F-C7C2-4C50-8BC8-AB8EBF8632BC}"/>
              </a:ext>
            </a:extLst>
          </p:cNvPr>
          <p:cNvCxnSpPr>
            <a:cxnSpLocks/>
            <a:stCxn id="4" idx="2"/>
          </p:cNvCxnSpPr>
          <p:nvPr/>
        </p:nvCxnSpPr>
        <p:spPr>
          <a:xfrm flipH="1">
            <a:off x="2814703" y="3930592"/>
            <a:ext cx="1" cy="1345395"/>
          </a:xfrm>
          <a:prstGeom prst="straightConnector1">
            <a:avLst/>
          </a:prstGeom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7BC11CC5-0DE9-4362-8157-26858DAC76F5}"/>
              </a:ext>
            </a:extLst>
          </p:cNvPr>
          <p:cNvCxnSpPr>
            <a:cxnSpLocks/>
          </p:cNvCxnSpPr>
          <p:nvPr/>
        </p:nvCxnSpPr>
        <p:spPr>
          <a:xfrm flipH="1">
            <a:off x="1471574" y="3951905"/>
            <a:ext cx="506198" cy="372939"/>
          </a:xfrm>
          <a:prstGeom prst="straightConnector1">
            <a:avLst/>
          </a:prstGeom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xmlns="" id="{BE04CCAD-C357-4270-AB01-CDB86E5750F9}"/>
              </a:ext>
            </a:extLst>
          </p:cNvPr>
          <p:cNvCxnSpPr>
            <a:cxnSpLocks/>
          </p:cNvCxnSpPr>
          <p:nvPr/>
        </p:nvCxnSpPr>
        <p:spPr>
          <a:xfrm>
            <a:off x="3689090" y="3233865"/>
            <a:ext cx="581252" cy="195135"/>
          </a:xfrm>
          <a:prstGeom prst="straightConnector1">
            <a:avLst/>
          </a:prstGeom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9" name="Стрелка: вправо 48">
            <a:extLst>
              <a:ext uri="{FF2B5EF4-FFF2-40B4-BE49-F238E27FC236}">
                <a16:creationId xmlns:a16="http://schemas.microsoft.com/office/drawing/2014/main" xmlns="" id="{04343C2D-156C-4BD1-A148-BE690492D2BF}"/>
              </a:ext>
            </a:extLst>
          </p:cNvPr>
          <p:cNvSpPr/>
          <p:nvPr/>
        </p:nvSpPr>
        <p:spPr>
          <a:xfrm>
            <a:off x="3069563" y="1248466"/>
            <a:ext cx="978408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>
            <a:extLst>
              <a:ext uri="{FF2B5EF4-FFF2-40B4-BE49-F238E27FC236}">
                <a16:creationId xmlns:a16="http://schemas.microsoft.com/office/drawing/2014/main" xmlns="" id="{D6274ED7-0E93-46C0-A93D-27D0C383F933}"/>
              </a:ext>
            </a:extLst>
          </p:cNvPr>
          <p:cNvSpPr/>
          <p:nvPr/>
        </p:nvSpPr>
        <p:spPr>
          <a:xfrm>
            <a:off x="0" y="3058281"/>
            <a:ext cx="1476145" cy="1266563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Детский сад</a:t>
            </a:r>
            <a:endParaRPr lang="ru-RU" dirty="0"/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xmlns="" id="{EE828238-1CB8-4FC1-9EDD-E33DCDD41698}"/>
              </a:ext>
            </a:extLst>
          </p:cNvPr>
          <p:cNvSpPr/>
          <p:nvPr/>
        </p:nvSpPr>
        <p:spPr>
          <a:xfrm>
            <a:off x="3558767" y="4455891"/>
            <a:ext cx="2430608" cy="843666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Движение первых</a:t>
            </a:r>
            <a:endParaRPr lang="ru-RU" dirty="0"/>
          </a:p>
        </p:txBody>
      </p:sp>
      <p:sp>
        <p:nvSpPr>
          <p:cNvPr id="52" name="Овал 51">
            <a:extLst>
              <a:ext uri="{FF2B5EF4-FFF2-40B4-BE49-F238E27FC236}">
                <a16:creationId xmlns:a16="http://schemas.microsoft.com/office/drawing/2014/main" xmlns="" id="{71436854-6DE6-432F-B0F7-34C8BDA80CFE}"/>
              </a:ext>
            </a:extLst>
          </p:cNvPr>
          <p:cNvSpPr/>
          <p:nvPr/>
        </p:nvSpPr>
        <p:spPr>
          <a:xfrm>
            <a:off x="78381" y="4403649"/>
            <a:ext cx="2193233" cy="898370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Молодёжный центр</a:t>
            </a:r>
            <a:endParaRPr lang="ru-RU" dirty="0"/>
          </a:p>
        </p:txBody>
      </p:sp>
      <p:sp>
        <p:nvSpPr>
          <p:cNvPr id="53" name="Овал 52">
            <a:extLst>
              <a:ext uri="{FF2B5EF4-FFF2-40B4-BE49-F238E27FC236}">
                <a16:creationId xmlns:a16="http://schemas.microsoft.com/office/drawing/2014/main" xmlns="" id="{725943CF-43A7-4354-9974-589E1326BE87}"/>
              </a:ext>
            </a:extLst>
          </p:cNvPr>
          <p:cNvSpPr/>
          <p:nvPr/>
        </p:nvSpPr>
        <p:spPr>
          <a:xfrm>
            <a:off x="1745465" y="5296546"/>
            <a:ext cx="2430607" cy="990556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сельская администрация </a:t>
            </a:r>
            <a:endParaRPr lang="ru-RU" dirty="0"/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xmlns="" id="{9A8ECEA8-4890-4172-A40D-7B39EC257C92}"/>
              </a:ext>
            </a:extLst>
          </p:cNvPr>
          <p:cNvSpPr/>
          <p:nvPr/>
        </p:nvSpPr>
        <p:spPr>
          <a:xfrm>
            <a:off x="4270342" y="2964360"/>
            <a:ext cx="1451727" cy="1193834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СДК </a:t>
            </a:r>
            <a:endParaRPr lang="ru-RU" dirty="0"/>
          </a:p>
        </p:txBody>
      </p: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xmlns="" id="{8EB8F6D6-C91B-4DDC-84A2-C74F62988F9A}"/>
              </a:ext>
            </a:extLst>
          </p:cNvPr>
          <p:cNvSpPr/>
          <p:nvPr/>
        </p:nvSpPr>
        <p:spPr>
          <a:xfrm>
            <a:off x="6898570" y="4034018"/>
            <a:ext cx="1800521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 ДЕЯТЕЛЬНОСТИ</a:t>
            </a:r>
            <a:endParaRPr lang="ru-RU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1" name="Прямоугольник 130">
            <a:extLst>
              <a:ext uri="{FF2B5EF4-FFF2-40B4-BE49-F238E27FC236}">
                <a16:creationId xmlns:a16="http://schemas.microsoft.com/office/drawing/2014/main" xmlns="" id="{07F1A8FD-9B49-430B-B2CC-8E0B6EAB151B}"/>
              </a:ext>
            </a:extLst>
          </p:cNvPr>
          <p:cNvSpPr/>
          <p:nvPr/>
        </p:nvSpPr>
        <p:spPr>
          <a:xfrm>
            <a:off x="9417377" y="2687147"/>
            <a:ext cx="2358424" cy="41280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событийное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2" name="Прямоугольник 131">
            <a:extLst>
              <a:ext uri="{FF2B5EF4-FFF2-40B4-BE49-F238E27FC236}">
                <a16:creationId xmlns:a16="http://schemas.microsoft.com/office/drawing/2014/main" xmlns="" id="{B8967B1C-733E-4971-8C03-B2887E71D00B}"/>
              </a:ext>
            </a:extLst>
          </p:cNvPr>
          <p:cNvSpPr/>
          <p:nvPr/>
        </p:nvSpPr>
        <p:spPr>
          <a:xfrm>
            <a:off x="9417376" y="3408369"/>
            <a:ext cx="2358424" cy="46613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социальное</a:t>
            </a:r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34" name="Прямоугольник 133">
            <a:extLst>
              <a:ext uri="{FF2B5EF4-FFF2-40B4-BE49-F238E27FC236}">
                <a16:creationId xmlns:a16="http://schemas.microsoft.com/office/drawing/2014/main" xmlns="" id="{35AD659C-5352-44B5-9273-3CBF7DFE41A6}"/>
              </a:ext>
            </a:extLst>
          </p:cNvPr>
          <p:cNvSpPr/>
          <p:nvPr/>
        </p:nvSpPr>
        <p:spPr>
          <a:xfrm>
            <a:off x="9417377" y="4180292"/>
            <a:ext cx="2358424" cy="46359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культурное</a:t>
            </a:r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36" name="Прямоугольник 135">
            <a:extLst>
              <a:ext uri="{FF2B5EF4-FFF2-40B4-BE49-F238E27FC236}">
                <a16:creationId xmlns:a16="http://schemas.microsoft.com/office/drawing/2014/main" xmlns="" id="{9A46BCAC-C44B-4CD7-8347-12C2673AAB94}"/>
              </a:ext>
            </a:extLst>
          </p:cNvPr>
          <p:cNvSpPr/>
          <p:nvPr/>
        </p:nvSpPr>
        <p:spPr>
          <a:xfrm>
            <a:off x="9417376" y="4976598"/>
            <a:ext cx="2358424" cy="46359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800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экологическое </a:t>
            </a:r>
            <a:endParaRPr lang="ru-RU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7" name="Прямоугольник 136">
            <a:extLst>
              <a:ext uri="{FF2B5EF4-FFF2-40B4-BE49-F238E27FC236}">
                <a16:creationId xmlns:a16="http://schemas.microsoft.com/office/drawing/2014/main" xmlns="" id="{B23BCF24-EA2F-485E-A043-EC4C69E4F3A5}"/>
              </a:ext>
            </a:extLst>
          </p:cNvPr>
          <p:cNvSpPr/>
          <p:nvPr/>
        </p:nvSpPr>
        <p:spPr>
          <a:xfrm>
            <a:off x="9417376" y="5745983"/>
            <a:ext cx="2358424" cy="46359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школьное</a:t>
            </a:r>
          </a:p>
        </p:txBody>
      </p:sp>
      <p:cxnSp>
        <p:nvCxnSpPr>
          <p:cNvPr id="139" name="Прямая со стрелкой 138">
            <a:extLst>
              <a:ext uri="{FF2B5EF4-FFF2-40B4-BE49-F238E27FC236}">
                <a16:creationId xmlns:a16="http://schemas.microsoft.com/office/drawing/2014/main" xmlns="" id="{78670624-06AD-433E-972F-2D76465D9559}"/>
              </a:ext>
            </a:extLst>
          </p:cNvPr>
          <p:cNvCxnSpPr>
            <a:cxnSpLocks/>
          </p:cNvCxnSpPr>
          <p:nvPr/>
        </p:nvCxnSpPr>
        <p:spPr>
          <a:xfrm flipV="1">
            <a:off x="8699091" y="3133999"/>
            <a:ext cx="718285" cy="12696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 стрелкой 145">
            <a:extLst>
              <a:ext uri="{FF2B5EF4-FFF2-40B4-BE49-F238E27FC236}">
                <a16:creationId xmlns:a16="http://schemas.microsoft.com/office/drawing/2014/main" xmlns="" id="{1407CB57-6DDD-4167-8A2E-DD72B5C7DC2A}"/>
              </a:ext>
            </a:extLst>
          </p:cNvPr>
          <p:cNvCxnSpPr>
            <a:cxnSpLocks/>
          </p:cNvCxnSpPr>
          <p:nvPr/>
        </p:nvCxnSpPr>
        <p:spPr>
          <a:xfrm flipV="1">
            <a:off x="8722835" y="3874501"/>
            <a:ext cx="694541" cy="5813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Прямая со стрелкой 151">
            <a:extLst>
              <a:ext uri="{FF2B5EF4-FFF2-40B4-BE49-F238E27FC236}">
                <a16:creationId xmlns:a16="http://schemas.microsoft.com/office/drawing/2014/main" xmlns="" id="{3C392BE0-B917-4650-AF33-4C4980362463}"/>
              </a:ext>
            </a:extLst>
          </p:cNvPr>
          <p:cNvCxnSpPr>
            <a:cxnSpLocks/>
            <a:endCxn id="134" idx="1"/>
          </p:cNvCxnSpPr>
          <p:nvPr/>
        </p:nvCxnSpPr>
        <p:spPr>
          <a:xfrm flipV="1">
            <a:off x="8804635" y="4412089"/>
            <a:ext cx="612742" cy="43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Прямая со стрелкой 155">
            <a:extLst>
              <a:ext uri="{FF2B5EF4-FFF2-40B4-BE49-F238E27FC236}">
                <a16:creationId xmlns:a16="http://schemas.microsoft.com/office/drawing/2014/main" xmlns="" id="{F0E8B955-2B68-445D-B71C-65E0D4D8F410}"/>
              </a:ext>
            </a:extLst>
          </p:cNvPr>
          <p:cNvCxnSpPr>
            <a:cxnSpLocks/>
          </p:cNvCxnSpPr>
          <p:nvPr/>
        </p:nvCxnSpPr>
        <p:spPr>
          <a:xfrm>
            <a:off x="8722835" y="4491218"/>
            <a:ext cx="694541" cy="515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Прямая со стрелкой 159">
            <a:extLst>
              <a:ext uri="{FF2B5EF4-FFF2-40B4-BE49-F238E27FC236}">
                <a16:creationId xmlns:a16="http://schemas.microsoft.com/office/drawing/2014/main" xmlns="" id="{6A2F1092-45D8-4054-BFAD-D17F886CBA4D}"/>
              </a:ext>
            </a:extLst>
          </p:cNvPr>
          <p:cNvCxnSpPr>
            <a:cxnSpLocks/>
            <a:stCxn id="72" idx="3"/>
          </p:cNvCxnSpPr>
          <p:nvPr/>
        </p:nvCxnSpPr>
        <p:spPr>
          <a:xfrm>
            <a:off x="8699091" y="4491218"/>
            <a:ext cx="708860" cy="1164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AB1F5251-38CC-486D-824D-A851BDF5BB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C9FAF262-7284-440F-9AF2-E0AC996B88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pic>
        <p:nvPicPr>
          <p:cNvPr id="35" name="Объект 6">
            <a:extLst>
              <a:ext uri="{FF2B5EF4-FFF2-40B4-BE49-F238E27FC236}">
                <a16:creationId xmlns:a16="http://schemas.microsoft.com/office/drawing/2014/main" xmlns="" id="{42BDD49F-8A6C-4200-917C-93C6175DC2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7778" y="868649"/>
            <a:ext cx="2193843" cy="220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2597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9EAE3B0-4960-4337-ADED-E796641C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59" name="Заголовок 58">
            <a:extLst>
              <a:ext uri="{FF2B5EF4-FFF2-40B4-BE49-F238E27FC236}">
                <a16:creationId xmlns:a16="http://schemas.microsoft.com/office/drawing/2014/main" xmlns="" id="{74ABB4FB-C9C1-4F7D-8BD9-30A8A473C8D4}"/>
              </a:ext>
            </a:extLst>
          </p:cNvPr>
          <p:cNvSpPr txBox="1">
            <a:spLocks/>
          </p:cNvSpPr>
          <p:nvPr/>
        </p:nvSpPr>
        <p:spPr>
          <a:xfrm>
            <a:off x="149275" y="791263"/>
            <a:ext cx="5826527" cy="1816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endParaRPr lang="ru-RU" sz="2000" b="0" i="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ru-RU" sz="20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42F8394-69E2-4400-9287-577B7C4ECCEC}"/>
              </a:ext>
            </a:extLst>
          </p:cNvPr>
          <p:cNvSpPr txBox="1"/>
          <p:nvPr/>
        </p:nvSpPr>
        <p:spPr>
          <a:xfrm>
            <a:off x="1" y="1047565"/>
            <a:ext cx="12109142" cy="2283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kern="12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мероприятия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kern="12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Оказание адресной помощи пожилым людям и семьям военнослужащих-участников СВО; уборка памятника; уборка берега реки; субботники; взаимопомощь в школе; посещение детского сада с игровыми программами; участие в различных районных, краевых и всероссийских акциях и конкурсах.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186B750-BACD-4BF8-9352-28B6D2EAA0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165" y="3707333"/>
            <a:ext cx="3970069" cy="297755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3E91AB1-365B-4DC4-BDD7-DA19F05550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37903" y="3670259"/>
            <a:ext cx="4068932" cy="30516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64A2D725-C007-495A-AD4C-EF7FB0923C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6129" y="3664746"/>
            <a:ext cx="4512129" cy="30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7307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9EAE3B0-4960-4337-ADED-E796641C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59" name="Заголовок 58">
            <a:extLst>
              <a:ext uri="{FF2B5EF4-FFF2-40B4-BE49-F238E27FC236}">
                <a16:creationId xmlns:a16="http://schemas.microsoft.com/office/drawing/2014/main" xmlns="" id="{74ABB4FB-C9C1-4F7D-8BD9-30A8A473C8D4}"/>
              </a:ext>
            </a:extLst>
          </p:cNvPr>
          <p:cNvSpPr txBox="1">
            <a:spLocks/>
          </p:cNvSpPr>
          <p:nvPr/>
        </p:nvSpPr>
        <p:spPr>
          <a:xfrm>
            <a:off x="149275" y="791263"/>
            <a:ext cx="5826527" cy="1816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endParaRPr lang="ru-RU" sz="2000" b="0" i="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ru-RU" sz="20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9F8CD84-3AC4-42CD-A6FE-DA6D6624E889}"/>
              </a:ext>
            </a:extLst>
          </p:cNvPr>
          <p:cNvSpPr txBox="1"/>
          <p:nvPr/>
        </p:nvSpPr>
        <p:spPr>
          <a:xfrm>
            <a:off x="15278" y="1526959"/>
            <a:ext cx="44028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организованных и проведённых мероприятий в рамках деятельности волонтёрского отряда.</a:t>
            </a:r>
          </a:p>
        </p:txBody>
      </p:sp>
      <p:graphicFrame>
        <p:nvGraphicFramePr>
          <p:cNvPr id="10" name="Таблица 39">
            <a:extLst>
              <a:ext uri="{FF2B5EF4-FFF2-40B4-BE49-F238E27FC236}">
                <a16:creationId xmlns:a16="http://schemas.microsoft.com/office/drawing/2014/main" xmlns="" id="{0516392F-850D-40B4-8E72-522B1EF96A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54848465"/>
              </p:ext>
            </p:extLst>
          </p:nvPr>
        </p:nvGraphicFramePr>
        <p:xfrm>
          <a:off x="275209" y="3096618"/>
          <a:ext cx="4142929" cy="3313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7908">
                  <a:extLst>
                    <a:ext uri="{9D8B030D-6E8A-4147-A177-3AD203B41FA5}">
                      <a16:colId xmlns:a16="http://schemas.microsoft.com/office/drawing/2014/main" xmlns="" val="3429784037"/>
                    </a:ext>
                  </a:extLst>
                </a:gridCol>
                <a:gridCol w="1815021">
                  <a:extLst>
                    <a:ext uri="{9D8B030D-6E8A-4147-A177-3AD203B41FA5}">
                      <a16:colId xmlns:a16="http://schemas.microsoft.com/office/drawing/2014/main" xmlns="" val="2984391783"/>
                    </a:ext>
                  </a:extLst>
                </a:gridCol>
              </a:tblGrid>
              <a:tr h="667940">
                <a:tc>
                  <a:txBody>
                    <a:bodyPr/>
                    <a:lstStyle/>
                    <a:p>
                      <a:r>
                        <a:rPr lang="ru-RU" dirty="0"/>
                        <a:t>Год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количество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4932695"/>
                  </a:ext>
                </a:extLst>
              </a:tr>
              <a:tr h="88170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31212742"/>
                  </a:ext>
                </a:extLst>
              </a:tr>
              <a:tr h="88170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8474602"/>
                  </a:ext>
                </a:extLst>
              </a:tr>
              <a:tr h="88170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190466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470B254-940B-4913-8783-CD64862E2E0B}"/>
              </a:ext>
            </a:extLst>
          </p:cNvPr>
          <p:cNvSpPr txBox="1"/>
          <p:nvPr/>
        </p:nvSpPr>
        <p:spPr>
          <a:xfrm>
            <a:off x="6008651" y="514905"/>
            <a:ext cx="4147403" cy="2847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Лучший волонтёрский отряд Минусинского района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2020-21года -1 место,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2022 год-2 место,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2023 год-1 место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2024г -1 место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4C1D0E8-6E03-481D-8A49-D9F95BACEE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5968" y="1880510"/>
            <a:ext cx="2277111" cy="30361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6C03E91-2E7E-48B6-935B-88C438DCEA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69444" y="1122891"/>
            <a:ext cx="2293686" cy="325944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4C29309-391F-4358-8E38-D9DE9FD843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8270" y="3495970"/>
            <a:ext cx="2260661" cy="319152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79C2E51C-0EEC-4C5B-86D6-E8B2A233063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78931" y="3429000"/>
            <a:ext cx="2518846" cy="335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8424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9EAE3B0-4960-4337-ADED-E796641C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59" name="Заголовок 58">
            <a:extLst>
              <a:ext uri="{FF2B5EF4-FFF2-40B4-BE49-F238E27FC236}">
                <a16:creationId xmlns:a16="http://schemas.microsoft.com/office/drawing/2014/main" xmlns="" id="{74ABB4FB-C9C1-4F7D-8BD9-30A8A473C8D4}"/>
              </a:ext>
            </a:extLst>
          </p:cNvPr>
          <p:cNvSpPr txBox="1">
            <a:spLocks/>
          </p:cNvSpPr>
          <p:nvPr/>
        </p:nvSpPr>
        <p:spPr>
          <a:xfrm>
            <a:off x="149275" y="791263"/>
            <a:ext cx="5826527" cy="1816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endParaRPr lang="ru-RU" sz="2000" b="0" i="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ru-RU" sz="20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3D645B5-C1C2-43DA-BC10-C4AF696B0F52}"/>
              </a:ext>
            </a:extLst>
          </p:cNvPr>
          <p:cNvSpPr txBox="1"/>
          <p:nvPr/>
        </p:nvSpPr>
        <p:spPr>
          <a:xfrm>
            <a:off x="2789807" y="791263"/>
            <a:ext cx="60945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Победители грантовых конкурсов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3A86167-C3CC-4D88-8E08-4D2C79250E7C}"/>
              </a:ext>
            </a:extLst>
          </p:cNvPr>
          <p:cNvSpPr txBox="1"/>
          <p:nvPr/>
        </p:nvSpPr>
        <p:spPr>
          <a:xfrm>
            <a:off x="304060" y="1624036"/>
            <a:ext cx="543979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период существования отряда реализованы 12 проектов конкурса «Территория Красноярский край»</a:t>
            </a:r>
          </a:p>
          <a:p>
            <a:pPr algn="ctr"/>
            <a:r>
              <a:rPr lang="ru-RU" sz="1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были направлены на оказание помощи </a:t>
            </a:r>
            <a:r>
              <a:rPr lang="ru-RU" sz="1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населению,сохранению</a:t>
            </a:r>
            <a:r>
              <a:rPr lang="ru-RU" sz="1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исторической памяти и </a:t>
            </a:r>
            <a:r>
              <a:rPr lang="ru-RU" sz="1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взаимодествию</a:t>
            </a:r>
            <a:r>
              <a:rPr lang="ru-RU" sz="1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родителями детей с ОВЗ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EC8D176-B33E-467B-827E-F974FE9B9351}"/>
              </a:ext>
            </a:extLst>
          </p:cNvPr>
          <p:cNvSpPr txBox="1"/>
          <p:nvPr/>
        </p:nvSpPr>
        <p:spPr>
          <a:xfrm>
            <a:off x="7013358" y="1699292"/>
            <a:ext cx="502936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и в 2024 году отряд стал победителем всероссийского конкурса «Добро не уходит на каникулы» . Проекты были направлены на развитие отряда и благоустройство школьной территории.</a:t>
            </a: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E9356E4-7506-428E-8230-0A5899740A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6716" y="3429000"/>
            <a:ext cx="3367058" cy="224645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C9315FD6-48E3-44B4-9F53-EE50EFD53A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2533" y="3414493"/>
            <a:ext cx="3839467" cy="255864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6AB4DD1-45D4-4189-90AE-63105200139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24643" y="3414493"/>
            <a:ext cx="4502317" cy="337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4253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9EAE3B0-4960-4337-ADED-E796641C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11559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3FF0C377-50F0-447E-A533-5105491D2A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9276" y="47845"/>
            <a:ext cx="1848414" cy="1108094"/>
          </a:xfrm>
          <a:prstGeom prst="rect">
            <a:avLst/>
          </a:prstGeom>
        </p:spPr>
      </p:pic>
      <p:sp>
        <p:nvSpPr>
          <p:cNvPr id="59" name="Заголовок 58">
            <a:extLst>
              <a:ext uri="{FF2B5EF4-FFF2-40B4-BE49-F238E27FC236}">
                <a16:creationId xmlns:a16="http://schemas.microsoft.com/office/drawing/2014/main" xmlns="" id="{74ABB4FB-C9C1-4F7D-8BD9-30A8A473C8D4}"/>
              </a:ext>
            </a:extLst>
          </p:cNvPr>
          <p:cNvSpPr txBox="1">
            <a:spLocks/>
          </p:cNvSpPr>
          <p:nvPr/>
        </p:nvSpPr>
        <p:spPr>
          <a:xfrm>
            <a:off x="149275" y="791263"/>
            <a:ext cx="5826527" cy="1816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endParaRPr lang="ru-RU" sz="2000" b="0" i="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ru-RU" sz="20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9267083-ABF8-4F42-8FF3-BFF38B7FB200}"/>
              </a:ext>
            </a:extLst>
          </p:cNvPr>
          <p:cNvSpPr txBox="1"/>
          <p:nvPr/>
        </p:nvSpPr>
        <p:spPr>
          <a:xfrm>
            <a:off x="310612" y="1042415"/>
            <a:ext cx="11319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образом, создание единого воспитательного пространства через вовлечение в волонтерскую деятельность становится не просто возможностью, а необходимостью для формирования гармоничного и отзывчивого общества. Это шаг к будущему, где каждый человек, независимо от своих особенностей, имеет право на полноценную жизнь и активное участие в социуме.</a:t>
            </a:r>
            <a:r>
              <a:rPr lang="ru-RU" sz="2400" kern="1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В</a:t>
            </a:r>
            <a:r>
              <a:rPr lang="ru-RU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олонтерское движение в школе, как социальном институте- готовит детей с ОВЗ к жизни.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99A918B-FD60-4F54-AC42-B4F150D176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26018" y="3397442"/>
            <a:ext cx="6216707" cy="322103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F0C983DD-907F-4825-A80A-CAB40CC9A6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899" y="3429000"/>
            <a:ext cx="5578072" cy="324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44634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665</Words>
  <Application>Microsoft Office PowerPoint</Application>
  <PresentationFormat>Произвольный</PresentationFormat>
  <Paragraphs>85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ТЕЗИСЫ</vt:lpstr>
      <vt:lpstr>Слайд 3</vt:lpstr>
      <vt:lpstr>Слайд 4</vt:lpstr>
      <vt:lpstr>Слайд 5</vt:lpstr>
      <vt:lpstr>Слайд 6</vt:lpstr>
      <vt:lpstr>    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Еремина Валерия Ивановна</dc:creator>
  <cp:lastModifiedBy>GMR</cp:lastModifiedBy>
  <cp:revision>34</cp:revision>
  <dcterms:created xsi:type="dcterms:W3CDTF">2024-10-03T03:07:05Z</dcterms:created>
  <dcterms:modified xsi:type="dcterms:W3CDTF">2026-03-24T17:09:41Z</dcterms:modified>
</cp:coreProperties>
</file>