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98" r:id="rId3"/>
    <p:sldId id="299" r:id="rId4"/>
    <p:sldId id="300" r:id="rId5"/>
    <p:sldId id="301" r:id="rId6"/>
    <p:sldId id="308" r:id="rId7"/>
    <p:sldId id="302" r:id="rId8"/>
    <p:sldId id="303" r:id="rId9"/>
    <p:sldId id="304" r:id="rId10"/>
    <p:sldId id="305" r:id="rId11"/>
    <p:sldId id="309" r:id="rId12"/>
    <p:sldId id="306" r:id="rId13"/>
    <p:sldId id="295" r:id="rId14"/>
    <p:sldId id="310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CC00"/>
    <a:srgbClr val="FF0000"/>
    <a:srgbClr val="3333FF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0" autoAdjust="0"/>
    <p:restoredTop sz="94660"/>
  </p:normalViewPr>
  <p:slideViewPr>
    <p:cSldViewPr>
      <p:cViewPr varScale="1">
        <p:scale>
          <a:sx n="58" d="100"/>
          <a:sy n="58" d="100"/>
        </p:scale>
        <p:origin x="-1444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ECCBF-B851-4837-9AC4-A93B657CA043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A5543-089B-4D1B-BE75-6FB692D1FF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62E61-D87F-41EC-ADB9-5164B9D735F9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5A620-C2B8-4B3D-9B38-8752B5FC1A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F69A5-8B38-4D22-AA4B-ACB17EF2A01C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CF3E-35AF-4A3A-A72E-885F61BB50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2A9AB-6602-4D28-8C3F-8ED0CF0D39C8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B18A5-739C-4C0E-B801-634EF00143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8B1A4-DEED-47A8-9B33-74AB7C7BA89D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51888-4C89-4755-AD01-F49AF18FD1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AE9BE-2D8E-4A2B-9CF4-08132BF94A00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151C3-BD16-48D5-B782-86586B162B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90D5F-3706-4622-A531-C46AFEB79A02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500DF-380F-4A56-B169-C636904B7F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5DDC1-C5D6-41A1-8BDB-37385767D5D3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6785C-C93C-4DBA-9E55-7668F71827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3E1C6-47B0-4910-A14B-6B81848CC7E3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EE521-9DEE-487E-A4D0-995E1D3B61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1AD19-83E2-4F63-BC12-C902C5F79A5C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46EA3-5475-4F44-9E39-9262BA8A17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0E0A4-1ED8-4C68-ACFE-563E0627E774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ADB4B-BD30-4CB3-AAA6-5E5FDD2DEC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BA3CAF-D576-49FE-B6FF-9AFAB50AEAED}" type="datetimeFigureOut">
              <a:rPr lang="ru-RU"/>
              <a:pPr>
                <a:defRPr/>
              </a:pPr>
              <a:t>03.11.2021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AF8E14-DE62-4E15-ADC8-509A18FB73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910670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8496300" cy="5616575"/>
          </a:xfrm>
          <a:prstGeom prst="rect">
            <a:avLst/>
          </a:prstGeom>
          <a:noFill/>
        </p:spPr>
      </p:pic>
      <p:sp>
        <p:nvSpPr>
          <p:cNvPr id="13313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488315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/>
            </a:r>
            <a:br>
              <a:rPr lang="ru-RU" b="1" smtClean="0">
                <a:solidFill>
                  <a:srgbClr val="FF0000"/>
                </a:solidFill>
              </a:rPr>
            </a:br>
            <a:r>
              <a:rPr lang="ru-RU" b="1" smtClean="0">
                <a:solidFill>
                  <a:srgbClr val="FF0000"/>
                </a:solidFill>
              </a:rPr>
              <a:t>Физическая нагрузка и отдых, </a:t>
            </a:r>
            <a:br>
              <a:rPr lang="ru-RU" b="1" smtClean="0">
                <a:solidFill>
                  <a:srgbClr val="FF0000"/>
                </a:solidFill>
              </a:rPr>
            </a:br>
            <a:r>
              <a:rPr lang="ru-RU" b="1" smtClean="0">
                <a:solidFill>
                  <a:srgbClr val="FF0000"/>
                </a:solidFill>
              </a:rPr>
              <a:t>как факторы влияния </a:t>
            </a:r>
            <a:br>
              <a:rPr lang="ru-RU" b="1" smtClean="0">
                <a:solidFill>
                  <a:srgbClr val="FF0000"/>
                </a:solidFill>
              </a:rPr>
            </a:br>
            <a:r>
              <a:rPr lang="ru-RU" b="1" smtClean="0">
                <a:solidFill>
                  <a:srgbClr val="FF0000"/>
                </a:solidFill>
              </a:rPr>
              <a:t>на физическое развитие.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Содержимое 2"/>
          <p:cNvSpPr>
            <a:spLocks noGrp="1"/>
          </p:cNvSpPr>
          <p:nvPr>
            <p:ph idx="1"/>
          </p:nvPr>
        </p:nvSpPr>
        <p:spPr>
          <a:xfrm>
            <a:off x="468313" y="620713"/>
            <a:ext cx="8229600" cy="27368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   </a:t>
            </a:r>
            <a:r>
              <a:rPr lang="ru-RU" sz="4000" b="1" smtClean="0">
                <a:solidFill>
                  <a:srgbClr val="FF0000"/>
                </a:solidFill>
              </a:rPr>
              <a:t>НАГРУЗКА</a:t>
            </a:r>
            <a:r>
              <a:rPr lang="ru-RU" sz="4000" smtClean="0">
                <a:solidFill>
                  <a:srgbClr val="FF0000"/>
                </a:solidFill>
              </a:rPr>
              <a:t> -</a:t>
            </a:r>
            <a:r>
              <a:rPr lang="ru-RU" sz="4000" smtClean="0"/>
              <a:t> </a:t>
            </a:r>
            <a:r>
              <a:rPr lang="ru-RU" smtClean="0"/>
              <a:t>это определенная величина воздействия физических упражнений на организм занимающихся, которая сопровождается повышенным уровнем функционирования организма</a:t>
            </a:r>
          </a:p>
        </p:txBody>
      </p:sp>
      <p:pic>
        <p:nvPicPr>
          <p:cNvPr id="14338" name="Picture 2" descr="http://www.itar-tass.com/data/Newses/MainPhoto/82570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3644900"/>
            <a:ext cx="4200525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Внешняя сторона нагрузки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интенсивность</a:t>
            </a:r>
          </a:p>
          <a:p>
            <a:pPr eaLnBrk="1" hangingPunct="1"/>
            <a:r>
              <a:rPr lang="ru-RU" smtClean="0"/>
              <a:t>объем</a:t>
            </a:r>
          </a:p>
        </p:txBody>
      </p:sp>
      <p:pic>
        <p:nvPicPr>
          <p:cNvPr id="15363" name="Picture 2" descr="http://www.inmsk.ru/images/34654/79/3465479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2636838"/>
            <a:ext cx="5465763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Внутренняя сторона нагрузки</a:t>
            </a:r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395288" y="1341438"/>
            <a:ext cx="8229600" cy="16129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    Функциональные изменения, которые происходят в организме вследствие влияния внешних сторон </a:t>
            </a:r>
          </a:p>
        </p:txBody>
      </p:sp>
      <p:pic>
        <p:nvPicPr>
          <p:cNvPr id="16387" name="Picture 2" descr="Постер Культуризм UT0096918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3284538"/>
            <a:ext cx="221932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Соревнования по спортивной гимнастике. Кубок мира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 t="13907"/>
          <a:stretch>
            <a:fillRect/>
          </a:stretch>
        </p:blipFill>
        <p:spPr bwMode="auto">
          <a:xfrm>
            <a:off x="5580063" y="2852738"/>
            <a:ext cx="2838450" cy="378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" descr="Лёгкая атлетика.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4149725"/>
            <a:ext cx="3779837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Объем нагрузки</a:t>
            </a: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3024188"/>
          </a:xfrm>
        </p:spPr>
        <p:txBody>
          <a:bodyPr/>
          <a:lstStyle/>
          <a:p>
            <a:pPr eaLnBrk="1" hangingPunct="1"/>
            <a:r>
              <a:rPr lang="ru-RU" smtClean="0"/>
              <a:t>длительность выполнения физических упражнений</a:t>
            </a:r>
          </a:p>
          <a:p>
            <a:pPr eaLnBrk="1" hangingPunct="1"/>
            <a:r>
              <a:rPr lang="ru-RU" smtClean="0"/>
              <a:t>суммарное количество физической работы, выполненное в течение определенного времени (за одно занятие, неделю, месяц, период и т.д.).</a:t>
            </a:r>
          </a:p>
        </p:txBody>
      </p:sp>
      <p:pic>
        <p:nvPicPr>
          <p:cNvPr id="17412" name="Picture 2" descr="Лёгкая атлетика.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3716338"/>
            <a:ext cx="4567237" cy="292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70C0"/>
                </a:solidFill>
              </a:rPr>
              <a:t>Критерии оценки  внешней стороны нагрузки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ru-RU" smtClean="0"/>
              <a:t>количество повторений упражнений,           количество занятий,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ru-RU" smtClean="0"/>
              <a:t>суммарное время, затраченное на работу, суммарный километраж, суммарный вес отягощений и др. </a:t>
            </a:r>
          </a:p>
        </p:txBody>
      </p:sp>
      <p:pic>
        <p:nvPicPr>
          <p:cNvPr id="18435" name="Picture 2" descr="Лёгкая атлетика.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3813175"/>
            <a:ext cx="4494212" cy="299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Интенсивность нагрузки</a:t>
            </a:r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20447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 – это сила воздействия физической работы на организм человека в данный момент, ее напряженность и степень концентрации объема нагрузки во времени.</a:t>
            </a:r>
          </a:p>
        </p:txBody>
      </p:sp>
      <p:pic>
        <p:nvPicPr>
          <p:cNvPr id="19459" name="Picture 2" descr="Лёгкая атлетика. Фото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4284663" y="3789363"/>
            <a:ext cx="46386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Лёгкая атлетика.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789363"/>
            <a:ext cx="41052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Суббота. Москва. Лужники. Победный финиш Антонины КРИВОШАПКИ в эстафете 4х400 м. Фото Александра ФЕДОРОВА, &quot;СЭ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357563"/>
            <a:ext cx="4379913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70C0"/>
                </a:solidFill>
              </a:rPr>
              <a:t>Критерии интенсивности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>
                <a:solidFill>
                  <a:srgbClr val="0070C0"/>
                </a:solidFill>
              </a:rPr>
              <a:t>внешней стороны нагрузки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скорость передвижения </a:t>
            </a:r>
          </a:p>
          <a:p>
            <a:pPr eaLnBrk="1" hangingPunct="1"/>
            <a:r>
              <a:rPr lang="ru-RU" smtClean="0"/>
              <a:t>темп игры </a:t>
            </a:r>
          </a:p>
          <a:p>
            <a:pPr eaLnBrk="1" hangingPunct="1"/>
            <a:r>
              <a:rPr lang="ru-RU" smtClean="0"/>
              <a:t>Процент упражнений, выполненных с относительно                                                         большей                                               интенсивностью; </a:t>
            </a:r>
          </a:p>
          <a:p>
            <a:pPr eaLnBrk="1" hangingPunct="1"/>
            <a:r>
              <a:rPr lang="ru-RU" smtClean="0"/>
              <a:t>моторная плотность                                          занятия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t2.gstatic.com/images?q=tbn:ANd9GcQd7nTMWbl4qAEKpCE27zGsGBdDXsr_lXl8V4Gcdk07TdRLDKEf3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4076700"/>
            <a:ext cx="252095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Показателей интенсивности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минимальные, средние, максимальные значения ЧСС,</a:t>
            </a:r>
          </a:p>
          <a:p>
            <a:pPr eaLnBrk="1" hangingPunct="1"/>
            <a:r>
              <a:rPr lang="ru-RU" smtClean="0"/>
              <a:t> величина энергетических затрат в единицу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    времени, </a:t>
            </a:r>
          </a:p>
          <a:p>
            <a:pPr eaLnBrk="1" hangingPunct="1"/>
            <a:r>
              <a:rPr lang="ru-RU" smtClean="0"/>
              <a:t>величина сердечного выброса, </a:t>
            </a:r>
          </a:p>
          <a:p>
            <a:pPr eaLnBrk="1" hangingPunct="1"/>
            <a:r>
              <a:rPr lang="ru-RU" smtClean="0"/>
              <a:t>скорость накопления и                           количество лактата в крови                               и др.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70C0"/>
                </a:solidFill>
              </a:rPr>
              <a:t>Факторы, регулирующие интенсивность нагрузки 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25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• скорость передвижения;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• величина ускорения;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• координационная сложность;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• темп выполнения упражнений (количество повторений в единицу времени);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• относительная величина напряжения (в процентах от личного рекорда в конкретном упражнении);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70C0"/>
                </a:solidFill>
              </a:rPr>
              <a:t>Факторы, регулирующие интенсивность нагрузки </a:t>
            </a:r>
            <a:endParaRPr lang="ru-RU" dirty="0"/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• амплитуда движений;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• сопротивление окружающей среды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  (рельеф местности и др.);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• величина дополнительного отягощения; </a:t>
            </a:r>
          </a:p>
          <a:p>
            <a:pPr eaLnBrk="1" hangingPunct="1">
              <a:buFont typeface="Arial" charset="0"/>
              <a:buNone/>
            </a:pPr>
            <a:r>
              <a:rPr lang="ru-RU" smtClean="0"/>
              <a:t>• психическая напряженность во время выполнения упражнения.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Содержимое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2160588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smtClean="0"/>
              <a:t>  </a:t>
            </a:r>
            <a:r>
              <a:rPr lang="ru-RU" sz="4000" b="1" smtClean="0">
                <a:solidFill>
                  <a:srgbClr val="FF0000"/>
                </a:solidFill>
              </a:rPr>
              <a:t> Отдых </a:t>
            </a:r>
            <a:r>
              <a:rPr lang="ru-RU" smtClean="0"/>
              <a:t>— время препровождение, целью которого является восстановление сил, достижение работоспособного состояния организма.</a:t>
            </a:r>
          </a:p>
        </p:txBody>
      </p:sp>
      <p:pic>
        <p:nvPicPr>
          <p:cNvPr id="24578" name="Picture 6" descr="http://isiarussia.ru/img/kurs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2924175"/>
            <a:ext cx="4767263" cy="35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2" descr="http://www.7ways.com.ua/images/articles/pitanie-v-pohode-shampigniony.jpg"/>
          <p:cNvPicPr>
            <a:picLocks noChangeAspect="1" noChangeArrowheads="1"/>
          </p:cNvPicPr>
          <p:nvPr/>
        </p:nvPicPr>
        <p:blipFill>
          <a:blip r:embed="rId3"/>
          <a:srcRect l="25012" b="10208"/>
          <a:stretch>
            <a:fillRect/>
          </a:stretch>
        </p:blipFill>
        <p:spPr bwMode="auto">
          <a:xfrm>
            <a:off x="395288" y="2924175"/>
            <a:ext cx="36703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Пассивный отдых</a:t>
            </a:r>
          </a:p>
        </p:txBody>
      </p:sp>
      <p:sp>
        <p:nvSpPr>
          <p:cNvPr id="25602" name="Содержимое 2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15414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   представляет собой относительный покой, отсутствие активной двигательной деятельности. </a:t>
            </a:r>
          </a:p>
        </p:txBody>
      </p:sp>
      <p:pic>
        <p:nvPicPr>
          <p:cNvPr id="25603" name="Picture 2" descr="http://vsemumiru.ru/wp-content/uploads/2011/03/nest03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4932363" y="2708275"/>
            <a:ext cx="385445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http://podarokpris.ru/wp-content/uploads/2012/06/clou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284538"/>
            <a:ext cx="42862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70C0"/>
                </a:solidFill>
              </a:rPr>
              <a:t>Активный отдых</a:t>
            </a:r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182880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/>
              <a:t>    предполагает переключение на  другую деятельность, отличную и менее нагрузочную, чем та, которая привела к утомлению. </a:t>
            </a:r>
          </a:p>
        </p:txBody>
      </p:sp>
      <p:pic>
        <p:nvPicPr>
          <p:cNvPr id="26627" name="Picture 2" descr="http://ifl.wl.dvfu.ru/wp-content/gallery/konkurs_ivanchuk_igor/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67175" y="3141663"/>
            <a:ext cx="4429125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http://daypic.ru/wp-content/uploads/2011/08/1173.jpg"/>
          <p:cNvPicPr>
            <a:picLocks noChangeAspect="1" noChangeArrowheads="1"/>
          </p:cNvPicPr>
          <p:nvPr/>
        </p:nvPicPr>
        <p:blipFill>
          <a:blip r:embed="rId3"/>
          <a:srcRect l="29272"/>
          <a:stretch>
            <a:fillRect/>
          </a:stretch>
        </p:blipFill>
        <p:spPr bwMode="auto">
          <a:xfrm>
            <a:off x="611188" y="3644900"/>
            <a:ext cx="2957512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245</Words>
  <Application>Microsoft Office PowerPoint</Application>
  <PresentationFormat>Экран (4:3)</PresentationFormat>
  <Paragraphs>43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</vt:lpstr>
      <vt:lpstr>Тема Office</vt:lpstr>
      <vt:lpstr> Физическая нагрузка и отдых,  как факторы влияния  на физическое развитие.</vt:lpstr>
      <vt:lpstr>Слайд 2</vt:lpstr>
      <vt:lpstr>Внешняя сторона нагрузки</vt:lpstr>
      <vt:lpstr>Внутренняя сторона нагрузки</vt:lpstr>
      <vt:lpstr>Объем нагрузки</vt:lpstr>
      <vt:lpstr>Критерии оценки  внешней стороны нагрузки</vt:lpstr>
      <vt:lpstr>Интенсивность нагрузки</vt:lpstr>
      <vt:lpstr>Критерии интенсивности внешней стороны нагрузки</vt:lpstr>
      <vt:lpstr>Показателей интенсивности</vt:lpstr>
      <vt:lpstr>Факторы, регулирующие интенсивность нагрузки  </vt:lpstr>
      <vt:lpstr>Факторы, регулирующие интенсивность нагрузки </vt:lpstr>
      <vt:lpstr>Слайд 12</vt:lpstr>
      <vt:lpstr>Пассивный отдых</vt:lpstr>
      <vt:lpstr>Активный отдых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Физическое воспитание – важнейший способ физического, социального и  духовного развития ученической молодежи </dc:title>
  <cp:lastModifiedBy>Екатерина</cp:lastModifiedBy>
  <cp:revision>32</cp:revision>
  <dcterms:modified xsi:type="dcterms:W3CDTF">2021-11-03T18:03:37Z</dcterms:modified>
</cp:coreProperties>
</file>