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3" r:id="rId3"/>
    <p:sldId id="269" r:id="rId4"/>
    <p:sldId id="272" r:id="rId5"/>
    <p:sldId id="275" r:id="rId6"/>
    <p:sldId id="301" r:id="rId7"/>
    <p:sldId id="276" r:id="rId8"/>
    <p:sldId id="313" r:id="rId9"/>
    <p:sldId id="291" r:id="rId10"/>
    <p:sldId id="283" r:id="rId11"/>
    <p:sldId id="304" r:id="rId12"/>
    <p:sldId id="302" r:id="rId13"/>
    <p:sldId id="286" r:id="rId14"/>
    <p:sldId id="294" r:id="rId15"/>
    <p:sldId id="297" r:id="rId16"/>
    <p:sldId id="308" r:id="rId17"/>
    <p:sldId id="310" r:id="rId18"/>
    <p:sldId id="314" r:id="rId1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72" autoAdjust="0"/>
    <p:restoredTop sz="94590" autoAdjust="0"/>
  </p:normalViewPr>
  <p:slideViewPr>
    <p:cSldViewPr>
      <p:cViewPr varScale="1">
        <p:scale>
          <a:sx n="99" d="100"/>
          <a:sy n="99" d="100"/>
        </p:scale>
        <p:origin x="-240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Заголовок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Овал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Дата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16.01.2026</a:t>
            </a:fld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одержимое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16.01.2026</a:t>
            </a:fld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6" name="Нижний колонтитул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16.01.2026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16.01.2026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16.01.2026</a:t>
            </a:fld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2" name="Содержимое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4" name="Содержимое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10" name="Прямая соединительная линия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16.01.2026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16.01.2026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Содержимое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1" name="Заголовок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Дата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16.01.2026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Дата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16.01.2026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16.01.2026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16.01.2026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16.01.2026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3.png"/><Relationship Id="rId4" Type="http://schemas.openxmlformats.org/officeDocument/2006/relationships/image" Target="../media/image1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audio" Target="../media/audio5.wav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audio" Target="../media/audio6.wav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audio" Target="../media/audio7.wav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5.png"/><Relationship Id="rId4" Type="http://schemas.openxmlformats.org/officeDocument/2006/relationships/image" Target="../media/image2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audio" Target="../media/audio8.wav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audio" Target="../media/audio9.wav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audio" Target="../media/audio6.wav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30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audio" Target="../media/audio6.wav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4.png"/><Relationship Id="rId5" Type="http://schemas.openxmlformats.org/officeDocument/2006/relationships/image" Target="../media/image33.png"/><Relationship Id="rId4" Type="http://schemas.openxmlformats.org/officeDocument/2006/relationships/image" Target="../media/image32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audio" Target="../media/audio6.wav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6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audio" Target="../media/audio6.wav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39.jpeg"/><Relationship Id="rId4" Type="http://schemas.openxmlformats.org/officeDocument/2006/relationships/image" Target="../media/image38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audio" Target="../media/audio10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1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audio" Target="../media/audio11.wav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355976" y="2708920"/>
            <a:ext cx="4464496" cy="1080120"/>
          </a:xfrm>
        </p:spPr>
        <p:txBody>
          <a:bodyPr/>
          <a:lstStyle/>
          <a:p>
            <a:pPr algn="r"/>
            <a:r>
              <a:rPr lang="ru-RU" dirty="0" smtClean="0"/>
              <a:t>Автор работы:</a:t>
            </a:r>
          </a:p>
          <a:p>
            <a:pPr algn="r"/>
            <a:r>
              <a:rPr lang="ru-RU" dirty="0" smtClean="0"/>
              <a:t>Кононенко Дмитрий Алексеевич, 9 класс,15 лет;</a:t>
            </a:r>
          </a:p>
          <a:p>
            <a:pPr lvl="0" algn="r">
              <a:buClr>
                <a:srgbClr val="F3A447"/>
              </a:buClr>
            </a:pPr>
            <a:r>
              <a:rPr lang="ru-RU" dirty="0" err="1" smtClean="0"/>
              <a:t>Саукина</a:t>
            </a:r>
            <a:r>
              <a:rPr lang="ru-RU" dirty="0" smtClean="0"/>
              <a:t> Дарья Николаевна, </a:t>
            </a:r>
          </a:p>
          <a:p>
            <a:pPr lvl="0" algn="r">
              <a:buClr>
                <a:srgbClr val="F3A447"/>
              </a:buClr>
            </a:pPr>
            <a:r>
              <a:rPr lang="ru-RU" dirty="0" smtClean="0">
                <a:solidFill>
                  <a:srgbClr val="FEFAC9"/>
                </a:solidFill>
              </a:rPr>
              <a:t>9 класс,</a:t>
            </a:r>
            <a:r>
              <a:rPr lang="ru-RU" dirty="0" smtClean="0"/>
              <a:t>15 лет</a:t>
            </a:r>
          </a:p>
          <a:p>
            <a:pPr algn="r"/>
            <a:r>
              <a:rPr lang="ru-RU" dirty="0" smtClean="0"/>
              <a:t>Куратор: учитель русского языка и литературы</a:t>
            </a:r>
          </a:p>
          <a:p>
            <a:pPr algn="r"/>
            <a:r>
              <a:rPr lang="ru-RU" dirty="0" smtClean="0"/>
              <a:t>Куликова Елена Владимировна</a:t>
            </a:r>
          </a:p>
          <a:p>
            <a:r>
              <a:rPr lang="ru-RU" dirty="0" err="1" smtClean="0"/>
              <a:t>Степанёвка</a:t>
            </a:r>
            <a:endParaRPr lang="ru-RU" dirty="0" smtClean="0"/>
          </a:p>
          <a:p>
            <a:r>
              <a:rPr lang="ru-RU" dirty="0" smtClean="0"/>
              <a:t>2021</a:t>
            </a: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57200" y="2"/>
            <a:ext cx="8305800" cy="2782796"/>
          </a:xfrm>
        </p:spPr>
        <p:txBody>
          <a:bodyPr/>
          <a:lstStyle/>
          <a:p>
            <a:pPr>
              <a:tabLst>
                <a:tab pos="704850" algn="l"/>
                <a:tab pos="6031230" algn="l"/>
              </a:tabLst>
            </a:pPr>
            <a:r>
              <a:rPr lang="ru-RU" sz="2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20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Бузиновская</a:t>
            </a:r>
            <a:r>
              <a:rPr lang="ru-RU" sz="2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СШ» – филиал МКОУ «Октябрьский лицей» Калачёвского муниципального района Волгоградской области</a:t>
            </a:r>
            <a:br>
              <a:rPr lang="ru-RU" sz="2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 smtClean="0">
                <a:solidFill>
                  <a:schemeClr val="bg1"/>
                </a:solidFill>
                <a:effectLst/>
                <a:latin typeface="Times New Roman"/>
                <a:cs typeface="Times New Roman"/>
              </a:rPr>
              <a:t>Р</a:t>
            </a:r>
            <a:r>
              <a:rPr lang="ru-RU" sz="2000" dirty="0" smtClean="0">
                <a:solidFill>
                  <a:schemeClr val="bg1"/>
                </a:solidFill>
                <a:effectLst/>
                <a:latin typeface="Times New Roman"/>
                <a:ea typeface="Times New Roman"/>
                <a:cs typeface="Times New Roman"/>
              </a:rPr>
              <a:t>егиональный этап  </a:t>
            </a:r>
            <a:r>
              <a:rPr lang="ru-RU" sz="2000" dirty="0">
                <a:solidFill>
                  <a:schemeClr val="bg1"/>
                </a:solidFill>
                <a:effectLst/>
                <a:latin typeface="Times New Roman"/>
                <a:ea typeface="Times New Roman"/>
                <a:cs typeface="Times New Roman"/>
              </a:rPr>
              <a:t>Всероссийского конкурса</a:t>
            </a:r>
            <a:r>
              <a:rPr lang="ru-RU" sz="1800" dirty="0">
                <a:solidFill>
                  <a:schemeClr val="bg1"/>
                </a:solidFill>
                <a:effectLst/>
                <a:latin typeface="Cambria"/>
                <a:ea typeface="Times New Roman"/>
                <a:cs typeface="Times New Roman"/>
              </a:rPr>
              <a:t/>
            </a:r>
            <a:br>
              <a:rPr lang="ru-RU" sz="1800" dirty="0">
                <a:solidFill>
                  <a:schemeClr val="bg1"/>
                </a:solidFill>
                <a:effectLst/>
                <a:latin typeface="Cambria"/>
                <a:ea typeface="Times New Roman"/>
                <a:cs typeface="Times New Roman"/>
              </a:rPr>
            </a:br>
            <a:r>
              <a:rPr lang="ru-RU" sz="2000" dirty="0">
                <a:solidFill>
                  <a:schemeClr val="bg1"/>
                </a:solidFill>
                <a:effectLst/>
                <a:latin typeface="Times New Roman"/>
                <a:ea typeface="Times New Roman"/>
                <a:cs typeface="Times New Roman"/>
              </a:rPr>
              <a:t>"Моя малая родина: природа, культура, этнос"</a:t>
            </a:r>
            <a:r>
              <a:rPr lang="ru-RU" sz="1800" dirty="0">
                <a:solidFill>
                  <a:schemeClr val="bg1"/>
                </a:solidFill>
                <a:effectLst/>
                <a:latin typeface="Cambria"/>
                <a:ea typeface="Times New Roman"/>
                <a:cs typeface="Times New Roman"/>
              </a:rPr>
              <a:t/>
            </a:r>
            <a:br>
              <a:rPr lang="ru-RU" sz="1800" dirty="0">
                <a:solidFill>
                  <a:schemeClr val="bg1"/>
                </a:solidFill>
                <a:effectLst/>
                <a:latin typeface="Cambria"/>
                <a:ea typeface="Times New Roman"/>
                <a:cs typeface="Times New Roman"/>
              </a:rPr>
            </a:br>
            <a:r>
              <a:rPr lang="ru-RU" sz="2000" b="1" dirty="0">
                <a:solidFill>
                  <a:schemeClr val="bg1"/>
                </a:solidFill>
                <a:effectLst/>
                <a:latin typeface="Times New Roman"/>
                <a:ea typeface="Times New Roman"/>
              </a:rPr>
              <a:t>Номинация</a:t>
            </a:r>
            <a:r>
              <a:rPr lang="ru-RU" sz="2000" b="1">
                <a:solidFill>
                  <a:schemeClr val="bg1"/>
                </a:solidFill>
                <a:effectLst/>
                <a:latin typeface="Times New Roman"/>
                <a:ea typeface="Times New Roman"/>
              </a:rPr>
              <a:t>  </a:t>
            </a:r>
            <a:r>
              <a:rPr lang="ru-RU" sz="2000" b="1" smtClean="0">
                <a:solidFill>
                  <a:schemeClr val="bg1"/>
                </a:solidFill>
                <a:effectLst/>
                <a:latin typeface="Times New Roman"/>
                <a:ea typeface="Times New Roman"/>
              </a:rPr>
              <a:t>«Населенные пункты»</a:t>
            </a:r>
            <a:r>
              <a:rPr lang="ru-RU" sz="2000" b="1" dirty="0" smtClean="0">
                <a:solidFill>
                  <a:schemeClr val="bg1"/>
                </a:solidFill>
                <a:effectLst/>
                <a:latin typeface="Times New Roman"/>
                <a:ea typeface="Times New Roman"/>
              </a:rPr>
              <a:t/>
            </a:r>
            <a:br>
              <a:rPr lang="ru-RU" sz="2000" b="1" dirty="0" smtClean="0">
                <a:solidFill>
                  <a:schemeClr val="bg1"/>
                </a:solidFill>
                <a:effectLst/>
                <a:latin typeface="Times New Roman"/>
                <a:ea typeface="Times New Roman"/>
              </a:rPr>
            </a:br>
            <a:r>
              <a:rPr lang="ru-RU" sz="2000" b="1" dirty="0" smtClean="0">
                <a:solidFill>
                  <a:schemeClr val="bg1"/>
                </a:solidFill>
                <a:effectLst/>
                <a:latin typeface="Times New Roman"/>
                <a:ea typeface="Times New Roman"/>
              </a:rPr>
              <a:t>СТЕПАНЁВКА</a:t>
            </a:r>
            <a:r>
              <a:rPr lang="ru-RU" sz="2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115616" y="1"/>
            <a:ext cx="7272808" cy="135421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ru-RU" sz="5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</a:p>
          <a:p>
            <a:endParaRPr lang="ru-RU" sz="28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1026" name="Picture 2" descr="D:\фото\степанёвка\степанёвка\DSCN081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019" y="2782798"/>
            <a:ext cx="4048925" cy="4075202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0" y="692696"/>
            <a:ext cx="4788024" cy="5403304"/>
          </a:xfrm>
        </p:spPr>
        <p:txBody>
          <a:bodyPr>
            <a:noAutofit/>
          </a:bodyPr>
          <a:lstStyle/>
          <a:p>
            <a:pPr marL="0" lvl="0" indent="0">
              <a:spcBef>
                <a:spcPts val="0"/>
              </a:spcBef>
              <a:buClrTx/>
              <a:buSzTx/>
              <a:buNone/>
            </a:pPr>
            <a:r>
              <a:rPr lang="ru-RU" sz="3200" b="1" spc="-100" dirty="0" smtClean="0">
                <a:ln w="3200">
                  <a:solidFill>
                    <a:srgbClr val="444D26">
                      <a:shade val="75000"/>
                      <a:alpha val="25000"/>
                    </a:srgbClr>
                  </a:solidFill>
                  <a:prstDash val="solid"/>
                  <a:round/>
                </a:ln>
                <a:solidFill>
                  <a:schemeClr val="bg1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3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endParaRPr lang="ru-RU" sz="2800" dirty="0"/>
          </a:p>
        </p:txBody>
      </p:sp>
      <p:pic>
        <p:nvPicPr>
          <p:cNvPr id="18434" name="Picture 2" descr="D:\фото\степанёвка\степанёвка\Фото0180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 bwMode="auto">
          <a:xfrm>
            <a:off x="4355976" y="2935104"/>
            <a:ext cx="3890017" cy="3806264"/>
          </a:xfrm>
          <a:prstGeom prst="ellipse">
            <a:avLst/>
          </a:prstGeom>
          <a:noFill/>
          <a:ln w="76200">
            <a:solidFill>
              <a:schemeClr val="bg2"/>
            </a:solidFill>
          </a:ln>
        </p:spPr>
      </p:pic>
      <p:pic>
        <p:nvPicPr>
          <p:cNvPr id="5" name="Picture 2" descr="D:\фото\степанёвка\степанёвка\Фото011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457734">
            <a:off x="6900496" y="313024"/>
            <a:ext cx="2048666" cy="2621595"/>
          </a:xfrm>
          <a:prstGeom prst="foldedCorner">
            <a:avLst/>
          </a:prstGeom>
          <a:noFill/>
          <a:ln w="76200">
            <a:solidFill>
              <a:srgbClr val="00B0F0"/>
            </a:solidFill>
          </a:ln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56958"/>
            <a:ext cx="4084637" cy="3133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681287"/>
            <a:ext cx="3517900" cy="417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wipe dir="r"/>
    <p:sndAc>
      <p:stSnd>
        <p:snd r:embed="rId2" name="voltage.wav"/>
      </p:stSnd>
    </p:sndAc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00336"/>
          </a:xfrm>
        </p:spPr>
        <p:txBody>
          <a:bodyPr>
            <a:normAutofit/>
          </a:bodyPr>
          <a:lstStyle/>
          <a:p>
            <a:endParaRPr lang="ru-RU" sz="4800" dirty="0">
              <a:solidFill>
                <a:srgbClr val="FF0000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124744"/>
            <a:ext cx="4320480" cy="4437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Grp="1" noChangeAspect="1" noChangeArrowheads="1"/>
          </p:cNvPicPr>
          <p:nvPr>
            <p:ph sz="half"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164" y="137868"/>
            <a:ext cx="4516438" cy="35927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476318">
            <a:off x="-120785" y="2787496"/>
            <a:ext cx="5102507" cy="46492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Объект 2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 dirty="0"/>
          </a:p>
        </p:txBody>
      </p:sp>
    </p:spTree>
  </p:cSld>
  <p:clrMapOvr>
    <a:masterClrMapping/>
  </p:clrMapOvr>
  <p:transition spd="slow">
    <p:pull dir="u"/>
    <p:sndAc>
      <p:stSnd>
        <p:snd r:embed="rId2" name="laser.wav"/>
      </p:stSnd>
    </p:sndAc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C00000"/>
                </a:solidFill>
              </a:rPr>
              <a:t>Рефлексия: награждение 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  </a:t>
            </a:r>
            <a:endParaRPr lang="ru-RU" dirty="0"/>
          </a:p>
        </p:txBody>
      </p:sp>
      <p:pic>
        <p:nvPicPr>
          <p:cNvPr id="26626" name="Picture 2" descr="D:\фото\школьные фотки\1 сентября 2010\SDC13708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764704"/>
            <a:ext cx="4059238" cy="304442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26627" name="Picture 3" descr="D:\фото\школьные фотки\1 сентября 2010\SDC13698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38870" y="188640"/>
            <a:ext cx="3604295" cy="5115272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5597" y="2924944"/>
            <a:ext cx="4801569" cy="42049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pull dir="rd"/>
    <p:sndAc>
      <p:stSnd>
        <p:snd r:embed="rId2" name="push.wav"/>
      </p:stSnd>
    </p:sndAc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57200" y="332656"/>
            <a:ext cx="8305800" cy="1512168"/>
          </a:xfrm>
        </p:spPr>
        <p:txBody>
          <a:bodyPr/>
          <a:lstStyle/>
          <a:p>
            <a:pPr fontAlgn="ctr"/>
            <a:r>
              <a:rPr lang="ru-RU" sz="2800" b="1" dirty="0" smtClean="0">
                <a:solidFill>
                  <a:srgbClr val="0070C0"/>
                </a:solidFill>
                <a:latin typeface="+mn-lt"/>
              </a:rPr>
              <a:t>1</a:t>
            </a:r>
            <a:r>
              <a:rPr lang="ru-RU" sz="28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sz="28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«</a:t>
            </a:r>
            <a:r>
              <a:rPr lang="ru-RU" sz="28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мой хутор и моя страна»</a:t>
            </a: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400" b="1" dirty="0" smtClean="0">
                <a:solidFill>
                  <a:schemeClr val="bg1"/>
                </a:solidFill>
              </a:rPr>
              <a:t>1.1.Неразрывная связь </a:t>
            </a:r>
            <a:br>
              <a:rPr lang="ru-RU" sz="2400" b="1" dirty="0" smtClean="0">
                <a:solidFill>
                  <a:schemeClr val="bg1"/>
                </a:solidFill>
              </a:rPr>
            </a:br>
            <a:r>
              <a:rPr lang="ru-RU" sz="2400" b="1" dirty="0" smtClean="0">
                <a:solidFill>
                  <a:schemeClr val="bg1"/>
                </a:solidFill>
              </a:rPr>
              <a:t>истории родного хутора с историей страны</a:t>
            </a:r>
            <a:r>
              <a:rPr lang="ru-RU" sz="2000" b="1" dirty="0" smtClean="0">
                <a:solidFill>
                  <a:schemeClr val="bg1"/>
                </a:solidFill>
              </a:rPr>
              <a:t/>
            </a:r>
            <a:br>
              <a:rPr lang="ru-RU" sz="2000" b="1" dirty="0" smtClean="0">
                <a:solidFill>
                  <a:schemeClr val="bg1"/>
                </a:solidFill>
              </a:rPr>
            </a:br>
            <a:endParaRPr lang="ru-RU" sz="2000" b="1" dirty="0">
              <a:solidFill>
                <a:schemeClr val="bg1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57200" y="1556792"/>
            <a:ext cx="8305800" cy="4752528"/>
          </a:xfrm>
        </p:spPr>
        <p:txBody>
          <a:bodyPr/>
          <a:lstStyle/>
          <a:p>
            <a:pPr algn="r"/>
            <a:r>
              <a:rPr lang="ru-RU" i="1" dirty="0" smtClean="0"/>
              <a:t>Малая родина... Что это такое? </a:t>
            </a:r>
          </a:p>
          <a:p>
            <a:pPr algn="r"/>
            <a:r>
              <a:rPr lang="ru-RU" i="1" dirty="0" smtClean="0"/>
              <a:t>Как исчислить, измерить её?..</a:t>
            </a:r>
            <a:endParaRPr lang="ru-RU" dirty="0" smtClean="0"/>
          </a:p>
          <a:p>
            <a:r>
              <a:rPr lang="ru-RU" dirty="0" smtClean="0"/>
              <a:t>	Малая родина для нас - это наш хутор Степанёвка, наш </a:t>
            </a:r>
            <a:r>
              <a:rPr lang="ru-RU" dirty="0" err="1" smtClean="0"/>
              <a:t>Калачёвский</a:t>
            </a:r>
            <a:r>
              <a:rPr lang="ru-RU" dirty="0" smtClean="0"/>
              <a:t> район с  его  богатым  историческим  прошлым,  и,  надеемся,  не менее прекрасным будущим. 			</a:t>
            </a:r>
          </a:p>
          <a:p>
            <a:endParaRPr lang="ru-RU" dirty="0"/>
          </a:p>
        </p:txBody>
      </p:sp>
      <p:pic>
        <p:nvPicPr>
          <p:cNvPr id="32775" name="Picture 7" descr="D:\фото\степанёвка\степанёвка\Фото034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26455">
            <a:off x="4928262" y="3561849"/>
            <a:ext cx="3528392" cy="3035267"/>
          </a:xfrm>
          <a:prstGeom prst="round2SameRect">
            <a:avLst/>
          </a:prstGeom>
          <a:noFill/>
          <a:ln w="76200">
            <a:solidFill>
              <a:schemeClr val="accent3">
                <a:lumMod val="50000"/>
              </a:schemeClr>
            </a:solidFill>
          </a:ln>
        </p:spPr>
      </p:pic>
      <p:pic>
        <p:nvPicPr>
          <p:cNvPr id="32776" name="Picture 8" descr="D:\фото\степанёвка\степанёвка\Фото038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21080516">
            <a:off x="521820" y="3701794"/>
            <a:ext cx="4037391" cy="2660307"/>
          </a:xfrm>
          <a:prstGeom prst="snip1Rect">
            <a:avLst>
              <a:gd name="adj" fmla="val 15043"/>
            </a:avLst>
          </a:prstGeom>
          <a:noFill/>
          <a:ln w="76200">
            <a:solidFill>
              <a:schemeClr val="accent4">
                <a:lumMod val="50000"/>
              </a:schemeClr>
            </a:solidFill>
          </a:ln>
        </p:spPr>
      </p:pic>
    </p:spTree>
  </p:cSld>
  <p:clrMapOvr>
    <a:masterClrMapping/>
  </p:clrMapOvr>
  <p:transition spd="slow">
    <p:zoom dir="in"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139952" y="1268760"/>
            <a:ext cx="4648544" cy="2160240"/>
          </a:xfrm>
        </p:spPr>
        <p:txBody>
          <a:bodyPr>
            <a:normAutofit fontScale="85000" lnSpcReduction="10000"/>
          </a:bodyPr>
          <a:lstStyle/>
          <a:p>
            <a:r>
              <a:rPr lang="ru-RU" sz="2100" dirty="0" smtClean="0"/>
              <a:t>Хутор Степанёвка был основан в середине </a:t>
            </a:r>
            <a:r>
              <a:rPr lang="en-US" sz="2100" dirty="0" smtClean="0"/>
              <a:t>XIX </a:t>
            </a:r>
            <a:r>
              <a:rPr lang="ru-RU" sz="2100" dirty="0" smtClean="0"/>
              <a:t>века. В начале – как имение помещика Степанова, позже хутор заселили выходцы с Украины. В окрестностях реки Донская Царица был посажен сад. Его хозяином был Панченко</a:t>
            </a:r>
            <a:r>
              <a:rPr lang="ru-RU" sz="1700" dirty="0" smtClean="0"/>
              <a:t>.</a:t>
            </a:r>
          </a:p>
          <a:p>
            <a:endParaRPr lang="ru-RU" dirty="0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395536" y="332656"/>
            <a:ext cx="8496944" cy="864096"/>
          </a:xfrm>
        </p:spPr>
        <p:txBody>
          <a:bodyPr>
            <a:noAutofit/>
          </a:bodyPr>
          <a:lstStyle/>
          <a:p>
            <a:r>
              <a:rPr lang="ru-RU" sz="2000" i="1" dirty="0" smtClean="0"/>
              <a:t>Дорогое наше село, милое сердцу.</a:t>
            </a: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>	</a:t>
            </a:r>
            <a:r>
              <a:rPr lang="ru-RU" sz="2000" i="1" dirty="0" smtClean="0"/>
              <a:t>Деревенька, сколько событий прошло </a:t>
            </a: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>				</a:t>
            </a:r>
            <a:r>
              <a:rPr lang="ru-RU" sz="2000" i="1" dirty="0" smtClean="0"/>
              <a:t>с поры твоего рождения.</a:t>
            </a:r>
            <a:endParaRPr lang="ru-RU" sz="2000" dirty="0"/>
          </a:p>
        </p:txBody>
      </p:sp>
      <p:pic>
        <p:nvPicPr>
          <p:cNvPr id="34818" name="Picture 2" descr="D:\фото\разные 2008\фотик 023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 rot="21195515">
            <a:off x="270903" y="1326250"/>
            <a:ext cx="3733623" cy="2122473"/>
          </a:xfrm>
          <a:prstGeom prst="flowChartMagneticTape">
            <a:avLst/>
          </a:prstGeom>
          <a:noFill/>
          <a:ln w="76200">
            <a:solidFill>
              <a:srgbClr val="00B0F0"/>
            </a:solidFill>
          </a:ln>
        </p:spPr>
      </p:pic>
      <p:sp>
        <p:nvSpPr>
          <p:cNvPr id="2" name="Прямоугольник 1"/>
          <p:cNvSpPr/>
          <p:nvPr/>
        </p:nvSpPr>
        <p:spPr>
          <a:xfrm>
            <a:off x="107504" y="3633410"/>
            <a:ext cx="9036496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spc="-100" dirty="0">
                <a:ln w="3200">
                  <a:solidFill>
                    <a:srgbClr val="444D26">
                      <a:shade val="75000"/>
                      <a:alpha val="25000"/>
                    </a:srgbClr>
                  </a:solidFill>
                  <a:prstDash val="solid"/>
                  <a:round/>
                </a:ln>
                <a:solidFill>
                  <a:schemeClr val="bg1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1.2. Достопримечательности хутора, историко-культурные, экологические ценности</a:t>
            </a:r>
            <a:r>
              <a:rPr lang="ru-RU" sz="2700" spc="-100" dirty="0">
                <a:ln w="3200">
                  <a:solidFill>
                    <a:srgbClr val="444D26">
                      <a:shade val="75000"/>
                      <a:alpha val="25000"/>
                    </a:srgbClr>
                  </a:solidFill>
                  <a:prstDash val="solid"/>
                  <a:round/>
                </a:ln>
                <a:solidFill>
                  <a:schemeClr val="bg1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  <a:latin typeface="Arial"/>
                <a:ea typeface="Times New Roman"/>
                <a:cs typeface="Times New Roman"/>
              </a:rPr>
              <a:t/>
            </a:r>
            <a:br>
              <a:rPr lang="ru-RU" sz="2700" spc="-100" dirty="0">
                <a:ln w="3200">
                  <a:solidFill>
                    <a:srgbClr val="444D26">
                      <a:shade val="75000"/>
                      <a:alpha val="25000"/>
                    </a:srgbClr>
                  </a:solidFill>
                  <a:prstDash val="solid"/>
                  <a:round/>
                </a:ln>
                <a:solidFill>
                  <a:schemeClr val="bg1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  <a:latin typeface="Arial"/>
                <a:ea typeface="Times New Roman"/>
                <a:cs typeface="Times New Roman"/>
              </a:rPr>
            </a:b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07504" y="4077072"/>
            <a:ext cx="4608512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dirty="0">
                <a:solidFill>
                  <a:prstClr val="white"/>
                </a:solidFill>
              </a:rPr>
              <a:t>Что же представляет наше село сегодня? </a:t>
            </a:r>
            <a:r>
              <a:rPr lang="ru-RU" dirty="0" err="1">
                <a:solidFill>
                  <a:prstClr val="white"/>
                </a:solidFill>
              </a:rPr>
              <a:t>Степанёвка</a:t>
            </a:r>
            <a:r>
              <a:rPr lang="ru-RU" dirty="0">
                <a:solidFill>
                  <a:prstClr val="white"/>
                </a:solidFill>
              </a:rPr>
              <a:t> входит в состав </a:t>
            </a:r>
            <a:r>
              <a:rPr lang="ru-RU" dirty="0" err="1">
                <a:solidFill>
                  <a:prstClr val="white"/>
                </a:solidFill>
              </a:rPr>
              <a:t>Бузиновского</a:t>
            </a:r>
            <a:r>
              <a:rPr lang="ru-RU" dirty="0">
                <a:solidFill>
                  <a:prstClr val="white"/>
                </a:solidFill>
              </a:rPr>
              <a:t> сельского поселения Калачёвского муниципального района. Это 91  двор, медпункт, почта, сельский клуб, магазин, две детские площадки. А самое главное - в нашем селе есть голубое топливо, благодаря которому в каждом доме светло, тепло и уютно!  </a:t>
            </a: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4008621"/>
            <a:ext cx="2880320" cy="24059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zoom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152400"/>
            <a:ext cx="8147248" cy="1980456"/>
          </a:xfrm>
        </p:spPr>
        <p:txBody>
          <a:bodyPr>
            <a:normAutofit/>
          </a:bodyPr>
          <a:lstStyle/>
          <a:p>
            <a:r>
              <a:rPr lang="ru-RU" sz="2200" dirty="0" smtClean="0">
                <a:solidFill>
                  <a:schemeClr val="tx2">
                    <a:lumMod val="10000"/>
                  </a:schemeClr>
                </a:solidFill>
              </a:rPr>
              <a:t>Хочется верить, что наше село родилось под счастливым созвездием, которое оберегает нас долгие годы. А каждая звезда в этом созвездии –  это мы –  жители хутора Степанёвка!</a:t>
            </a: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>          СЕЛЬСКИЙ КЛУБ 					 ШКОЛА</a:t>
            </a:r>
            <a:endParaRPr lang="ru-RU" sz="2000" dirty="0"/>
          </a:p>
        </p:txBody>
      </p:sp>
      <p:pic>
        <p:nvPicPr>
          <p:cNvPr id="33794" name="Picture 2" descr="D:\фото\школьные фотки\9 мая  2010\SSL20033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8096" y="3068960"/>
            <a:ext cx="3684286" cy="2763215"/>
          </a:xfrm>
          <a:prstGeom prst="round2DiagRect">
            <a:avLst/>
          </a:prstGeom>
          <a:noFill/>
          <a:ln w="76200">
            <a:solidFill>
              <a:schemeClr val="accent5"/>
            </a:solidFill>
          </a:ln>
        </p:spPr>
      </p:pic>
      <p:sp>
        <p:nvSpPr>
          <p:cNvPr id="3" name="Объект 2"/>
          <p:cNvSpPr>
            <a:spLocks noGrp="1"/>
          </p:cNvSpPr>
          <p:nvPr>
            <p:ph sz="half" idx="2"/>
          </p:nvPr>
        </p:nvSpPr>
        <p:spPr>
          <a:xfrm>
            <a:off x="4648200" y="1772816"/>
            <a:ext cx="4059936" cy="4323184"/>
          </a:xfrm>
        </p:spPr>
        <p:txBody>
          <a:bodyPr>
            <a:normAutofit/>
          </a:bodyPr>
          <a:lstStyle/>
          <a:p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Мы считаем свои окрестности экологически чистыми, т.к. в нашей реке Донская Царица водятся бобры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8817" y="2780928"/>
            <a:ext cx="2376263" cy="32062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7" y="3343146"/>
            <a:ext cx="2666417" cy="33262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wheel spokes="3"/>
    <p:sndAc>
      <p:stSnd>
        <p:snd r:embed="rId2" name="hammer.wav"/>
      </p:stSnd>
    </p:sndAc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764432"/>
          </a:xfrm>
        </p:spPr>
        <p:txBody>
          <a:bodyPr/>
          <a:lstStyle/>
          <a:p>
            <a:r>
              <a:rPr lang="ru-RU" dirty="0" smtClean="0"/>
              <a:t>Возложение венков к могилам воинов ВО и Афганской войны.</a:t>
            </a:r>
            <a:endParaRPr lang="ru-RU" dirty="0"/>
          </a:p>
        </p:txBody>
      </p:sp>
      <p:pic>
        <p:nvPicPr>
          <p:cNvPr id="35842" name="Picture 2" descr="D:\фото\школьные фотки\9 мая  2010\SSL20064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 rot="21364257">
            <a:off x="457200" y="2287785"/>
            <a:ext cx="4059238" cy="387751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 w="76200">
            <a:solidFill>
              <a:schemeClr val="tx2">
                <a:lumMod val="50000"/>
              </a:schemeClr>
            </a:solidFill>
            <a:prstDash val="sysDot"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35843" name="Picture 3" descr="D:\фото\школьные фотки\9 мая  2010\SSL20069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 rot="333046">
            <a:off x="4648200" y="2287785"/>
            <a:ext cx="4059238" cy="380551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 w="76200">
            <a:solidFill>
              <a:schemeClr val="accent6">
                <a:lumMod val="75000"/>
              </a:schemeClr>
            </a:solidFill>
            <a:prstDash val="sysDot"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 spd="slow">
    <p:wheel spokes="2"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00336"/>
          </a:xfrm>
        </p:spPr>
        <p:txBody>
          <a:bodyPr>
            <a:noAutofit/>
          </a:bodyPr>
          <a:lstStyle/>
          <a:p>
            <a:r>
              <a:rPr lang="ru-RU" sz="2800" dirty="0" smtClean="0">
                <a:solidFill>
                  <a:srgbClr val="7030A0"/>
                </a:solidFill>
              </a:rPr>
              <a:t>Традиционные встречи с ветеранами</a:t>
            </a:r>
            <a:br>
              <a:rPr lang="ru-RU" sz="2800" dirty="0" smtClean="0">
                <a:solidFill>
                  <a:srgbClr val="7030A0"/>
                </a:solidFill>
              </a:rPr>
            </a:br>
            <a:r>
              <a:rPr lang="ru-RU" sz="2800" dirty="0" smtClean="0">
                <a:solidFill>
                  <a:srgbClr val="7030A0"/>
                </a:solidFill>
              </a:rPr>
              <a:t> и тружениками тыла.</a:t>
            </a:r>
            <a:endParaRPr lang="ru-RU" sz="2800" dirty="0">
              <a:solidFill>
                <a:srgbClr val="7030A0"/>
              </a:solidFill>
            </a:endParaRPr>
          </a:p>
        </p:txBody>
      </p:sp>
      <p:pic>
        <p:nvPicPr>
          <p:cNvPr id="41986" name="Picture 2" descr="D:\фото\фото от гегиной\SDC12744.JPG"/>
          <p:cNvPicPr>
            <a:picLocks noGrp="1" noChangeAspect="1" noChangeArrowheads="1"/>
          </p:cNvPicPr>
          <p:nvPr>
            <p:ph sz="quarter" idx="4294967295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284984"/>
            <a:ext cx="3779912" cy="3240360"/>
          </a:xfrm>
          <a:prstGeom prst="flowChartPreparation">
            <a:avLst/>
          </a:prstGeom>
          <a:noFill/>
          <a:ln w="76200">
            <a:solidFill>
              <a:srgbClr val="FF0000"/>
            </a:solidFill>
          </a:ln>
        </p:spPr>
      </p:pic>
      <p:pic>
        <p:nvPicPr>
          <p:cNvPr id="41990" name="Picture 6" descr="D:\фото\фото от гегиной\SDC1278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56176" y="2612908"/>
            <a:ext cx="2736304" cy="3840427"/>
          </a:xfrm>
          <a:prstGeom prst="flowChartPunchedCard">
            <a:avLst/>
          </a:prstGeom>
          <a:noFill/>
          <a:ln w="76200">
            <a:solidFill>
              <a:srgbClr val="C00000"/>
            </a:solidFill>
          </a:ln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47876" y="1052736"/>
            <a:ext cx="2908300" cy="3865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split/>
    <p:sndAc>
      <p:stSnd>
        <p:snd r:embed="rId2" name="arrow.wav"/>
      </p:stSnd>
    </p:sndAc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Карта района (</a:t>
            </a:r>
            <a:r>
              <a:rPr lang="ru-RU" dirty="0" err="1" smtClean="0"/>
              <a:t>Степанёвка</a:t>
            </a:r>
            <a:r>
              <a:rPr lang="ru-RU" dirty="0" smtClean="0"/>
              <a:t> находится на карте в нижнем правом углу)</a:t>
            </a:r>
            <a:endParaRPr lang="ru-RU" dirty="0"/>
          </a:p>
        </p:txBody>
      </p:sp>
      <p:pic>
        <p:nvPicPr>
          <p:cNvPr id="37890" name="Picture 2" descr="C:\Users\1\Desktop\Kalach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1412776"/>
            <a:ext cx="7344816" cy="5184576"/>
          </a:xfrm>
          <a:prstGeom prst="snip2DiagRect">
            <a:avLst/>
          </a:prstGeom>
          <a:noFill/>
          <a:ln w="76200">
            <a:solidFill>
              <a:schemeClr val="accent3">
                <a:lumMod val="50000"/>
              </a:schemeClr>
            </a:solidFill>
            <a:prstDash val="sysDot"/>
          </a:ln>
        </p:spPr>
      </p:pic>
    </p:spTree>
  </p:cSld>
  <p:clrMapOvr>
    <a:masterClrMapping/>
  </p:clrMapOvr>
  <p:transition spd="slow">
    <p:split orient="vert"/>
    <p:sndAc>
      <p:stSnd>
        <p:snd r:embed="rId2" name="breeze.wav"/>
      </p:stSnd>
    </p:sndAc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612304"/>
          </a:xfrm>
        </p:spPr>
        <p:txBody>
          <a:bodyPr>
            <a:noAutofit/>
          </a:bodyPr>
          <a:lstStyle/>
          <a:p>
            <a:r>
              <a:rPr lang="ru-RU" sz="2800" dirty="0" smtClean="0"/>
              <a:t>Поездка в Калач: посещение  краеведческого музея.  </a:t>
            </a:r>
            <a:endParaRPr lang="ru-RU" sz="2800" dirty="0"/>
          </a:p>
        </p:txBody>
      </p:sp>
      <p:pic>
        <p:nvPicPr>
          <p:cNvPr id="56322" name="Picture 2" descr="C:\Users\1\Desktop\2014-02-16\Image0001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" y="908720"/>
            <a:ext cx="5162532" cy="3672408"/>
          </a:xfrm>
          <a:prstGeom prst="round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chemeClr val="accent2">
                <a:lumMod val="50000"/>
              </a:schemeClr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3074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86610" y="3140968"/>
            <a:ext cx="4157390" cy="35283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6084168" y="1484784"/>
            <a:ext cx="280831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dirty="0">
                <a:solidFill>
                  <a:prstClr val="white"/>
                </a:solidFill>
              </a:rPr>
              <a:t>Поездка в </a:t>
            </a:r>
            <a:r>
              <a:rPr lang="ru-RU" dirty="0" err="1">
                <a:solidFill>
                  <a:prstClr val="white"/>
                </a:solidFill>
              </a:rPr>
              <a:t>Пятиморск</a:t>
            </a:r>
            <a:r>
              <a:rPr lang="ru-RU" dirty="0">
                <a:solidFill>
                  <a:prstClr val="white"/>
                </a:solidFill>
              </a:rPr>
              <a:t> к памятнику воссоединения фронтов</a:t>
            </a:r>
          </a:p>
        </p:txBody>
      </p:sp>
    </p:spTree>
  </p:cSld>
  <p:clrMapOvr>
    <a:masterClrMapping/>
  </p:clrMapOvr>
  <p:transition spd="slow">
    <p:strips dir="ld"/>
    <p:sndAc>
      <p:stSnd>
        <p:snd r:embed="rId2" name="click.wav"/>
      </p:stSnd>
    </p:sndAc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4330824" cy="5715000"/>
          </a:xfrm>
        </p:spPr>
        <p:txBody>
          <a:bodyPr>
            <a:normAutofit fontScale="70000" lnSpcReduction="20000"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>Много лет назад со всей России были перенесены на эти земли крестьянские семьи. Год за годом стекались в наши края люди, видимо потому, что не только плодородием богата наша земля, но и гостеприимством. Русские, казахи, татары, чеченцы, украинцы, марийцы и многие другие народы живут в мире и согласии на нашей земле. Как и все россияне, переживаем мы сегодня нелёгкое время проблем в сельском хозяйстве, промышленной и социальной сферах. Мы не закрываем на них глаза. Ведь все проблемы в конечном итоге разрешимы. Каждодневным трудом своим мы стараемся их преодолевать. Верим, что будущее нашего края прекрасно, ведь для этого у нас есть всё: талантливые, трудолюбивые люди с красивой душой и сильными руками, наша земля и животворящая сила окружающей природы.</a:t>
            </a:r>
          </a:p>
          <a:p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 descr="D:\фото\день села 2012\PC16030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72200" y="3573015"/>
            <a:ext cx="2664296" cy="3238037"/>
          </a:xfrm>
          <a:prstGeom prst="flowChartPunchedCard">
            <a:avLst/>
          </a:prstGeom>
          <a:noFill/>
          <a:ln w="57150">
            <a:solidFill>
              <a:srgbClr val="00B050"/>
            </a:solidFill>
          </a:ln>
        </p:spPr>
      </p:pic>
      <p:pic>
        <p:nvPicPr>
          <p:cNvPr id="1027" name="Picture 3" descr="D:\фото\день села 2012\PC160287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92080" y="564703"/>
            <a:ext cx="3384376" cy="3220721"/>
          </a:xfrm>
          <a:prstGeom prst="round2SameRect">
            <a:avLst/>
          </a:prstGeom>
          <a:noFill/>
          <a:ln w="57150">
            <a:solidFill>
              <a:srgbClr val="00B0F0"/>
            </a:solidFill>
          </a:ln>
        </p:spPr>
      </p:pic>
    </p:spTree>
  </p:cSld>
  <p:clrMapOvr>
    <a:masterClrMapping/>
  </p:clrMapOvr>
  <p:transition spd="slow">
    <p:strips dir="rd"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68148374"/>
              </p:ext>
            </p:extLst>
          </p:nvPr>
        </p:nvGraphicFramePr>
        <p:xfrm>
          <a:off x="395536" y="332656"/>
          <a:ext cx="8218461" cy="1181296"/>
        </p:xfrm>
        <a:graphic>
          <a:graphicData uri="http://schemas.openxmlformats.org/drawingml/2006/table">
            <a:tbl>
              <a:tblPr/>
              <a:tblGrid>
                <a:gridCol w="501606"/>
                <a:gridCol w="7716855"/>
              </a:tblGrid>
              <a:tr h="383269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65"/>
                        </a:spcBef>
                        <a:spcAft>
                          <a:spcPts val="665"/>
                        </a:spcAft>
                      </a:pPr>
                      <a:r>
                        <a:rPr lang="ru-RU" sz="2000" dirty="0">
                          <a:latin typeface="Arial"/>
                          <a:ea typeface="Times New Roman"/>
                          <a:cs typeface="Times New Roman"/>
                        </a:rPr>
                        <a:t>1.4.</a:t>
                      </a:r>
                      <a:endParaRPr lang="ru-RU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9308" marR="29308" marT="29308" marB="29308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665"/>
                        </a:spcBef>
                        <a:spcAft>
                          <a:spcPts val="665"/>
                        </a:spcAft>
                      </a:pPr>
                      <a:r>
                        <a:rPr lang="ru-RU" sz="2000" dirty="0">
                          <a:latin typeface="Arial"/>
                          <a:ea typeface="Times New Roman"/>
                          <a:cs typeface="Times New Roman"/>
                        </a:rPr>
                        <a:t>Жизнь и быт людей, их праздники и </a:t>
                      </a:r>
                      <a:r>
                        <a:rPr lang="ru-RU" sz="2000" dirty="0" smtClean="0">
                          <a:latin typeface="Arial"/>
                          <a:ea typeface="Times New Roman"/>
                          <a:cs typeface="Times New Roman"/>
                        </a:rPr>
                        <a:t>обычаи</a:t>
                      </a: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665"/>
                        </a:spcBef>
                        <a:spcAft>
                          <a:spcPts val="665"/>
                        </a:spcAft>
                      </a:pPr>
                      <a:r>
                        <a:rPr lang="ru-RU" sz="1800" dirty="0" smtClean="0">
                          <a:latin typeface="Arial"/>
                          <a:ea typeface="Calibri"/>
                          <a:cs typeface="Times New Roman"/>
                        </a:rPr>
                        <a:t>Так мы отмечаем День села, Масленицу,</a:t>
                      </a:r>
                      <a:r>
                        <a:rPr lang="ru-RU" sz="1800" baseline="0" dirty="0" smtClean="0">
                          <a:latin typeface="Arial"/>
                          <a:ea typeface="Calibri"/>
                          <a:cs typeface="Times New Roman"/>
                        </a:rPr>
                        <a:t> День Матери, День семьи, Новый год и т.д.</a:t>
                      </a:r>
                      <a:r>
                        <a:rPr lang="ru-RU" sz="2400" dirty="0" smtClean="0">
                          <a:solidFill>
                            <a:srgbClr val="00B050"/>
                          </a:solidFill>
                        </a:rPr>
                        <a:t>  </a:t>
                      </a:r>
                      <a:endParaRPr lang="ru-RU" sz="2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9308" marR="29308" marT="29308" marB="29308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40962" name="Picture 2" descr="D:\фото\день села 2012\PC16025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1988840"/>
            <a:ext cx="4104456" cy="3816424"/>
          </a:xfrm>
          <a:prstGeom prst="ellipse">
            <a:avLst/>
          </a:prstGeom>
          <a:noFill/>
          <a:ln w="76200">
            <a:solidFill>
              <a:schemeClr val="tx2">
                <a:lumMod val="50000"/>
              </a:schemeClr>
            </a:solidFill>
          </a:ln>
        </p:spPr>
      </p:pic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5805264"/>
            <a:ext cx="8229600" cy="720080"/>
          </a:xfrm>
        </p:spPr>
        <p:txBody>
          <a:bodyPr>
            <a:normAutofit/>
          </a:bodyPr>
          <a:lstStyle/>
          <a:p>
            <a:r>
              <a:rPr lang="ru-RU" sz="4000" dirty="0" smtClean="0"/>
              <a:t>День села</a:t>
            </a:r>
            <a:endParaRPr lang="ru-RU" sz="4000" dirty="0"/>
          </a:p>
        </p:txBody>
      </p:sp>
      <p:pic>
        <p:nvPicPr>
          <p:cNvPr id="6" name="Picture 3" descr="D:\фото\фото от гегиной\SDC1266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156770" y="3681028"/>
            <a:ext cx="3879725" cy="2952328"/>
          </a:xfrm>
          <a:prstGeom prst="flowChartDelay">
            <a:avLst/>
          </a:prstGeom>
          <a:noFill/>
          <a:ln w="76200">
            <a:solidFill>
              <a:srgbClr val="FFFF00"/>
            </a:solidFill>
          </a:ln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3356992"/>
            <a:ext cx="512763" cy="33843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 rot="19807570">
            <a:off x="3635896" y="1340768"/>
            <a:ext cx="3024335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200" spc="-100" dirty="0">
                <a:ln w="3200">
                  <a:solidFill>
                    <a:srgbClr val="444D26">
                      <a:shade val="75000"/>
                      <a:alpha val="25000"/>
                    </a:srgbClr>
                  </a:solidFill>
                  <a:prstDash val="solid"/>
                  <a:round/>
                </a:ln>
                <a:solidFill>
                  <a:srgbClr val="00B050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</a:rPr>
              <a:t>Новый год</a:t>
            </a:r>
            <a:endParaRPr lang="ru-RU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76154" y="1407728"/>
            <a:ext cx="3213100" cy="2273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strips dir="ru"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152400"/>
            <a:ext cx="4392488" cy="2340496"/>
          </a:xfrm>
        </p:spPr>
        <p:txBody>
          <a:bodyPr>
            <a:noAutofit/>
          </a:bodyPr>
          <a:lstStyle/>
          <a:p>
            <a:r>
              <a:rPr lang="ru-RU" sz="3200" dirty="0" smtClean="0">
                <a:solidFill>
                  <a:srgbClr val="0070C0"/>
                </a:solidFill>
              </a:rPr>
              <a:t/>
            </a:r>
            <a:br>
              <a:rPr lang="ru-RU" sz="3200" dirty="0" smtClean="0">
                <a:solidFill>
                  <a:srgbClr val="0070C0"/>
                </a:solidFill>
              </a:rPr>
            </a:br>
            <a:r>
              <a:rPr lang="ru-RU" sz="2800" dirty="0" smtClean="0">
                <a:solidFill>
                  <a:srgbClr val="0070C0"/>
                </a:solidFill>
              </a:rPr>
              <a:t>Работа  женсовета:</a:t>
            </a:r>
            <a:br>
              <a:rPr lang="ru-RU" sz="2800" dirty="0" smtClean="0">
                <a:solidFill>
                  <a:srgbClr val="0070C0"/>
                </a:solidFill>
              </a:rPr>
            </a:br>
            <a:r>
              <a:rPr lang="ru-RU" sz="2800" dirty="0" smtClean="0">
                <a:solidFill>
                  <a:srgbClr val="0070C0"/>
                </a:solidFill>
              </a:rPr>
              <a:t>поздравление  на  дому  тех, кому за 80, проведение  Дня семьи,  психологическая помощь  и  т.д.</a:t>
            </a:r>
            <a:endParaRPr lang="ru-RU" sz="2800" dirty="0">
              <a:solidFill>
                <a:srgbClr val="0070C0"/>
              </a:solidFill>
            </a:endParaRPr>
          </a:p>
        </p:txBody>
      </p:sp>
      <p:pic>
        <p:nvPicPr>
          <p:cNvPr id="47106" name="Picture 2" descr="D:\фото\бабушки\P7240465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" y="2636912"/>
            <a:ext cx="4059238" cy="36004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7030A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7108" name="Picture 4" descr="D:\фото\фото от гегиной\SDC12837 (2)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0" y="836712"/>
            <a:ext cx="4248472" cy="3456384"/>
          </a:xfrm>
          <a:prstGeom prst="teardrop">
            <a:avLst/>
          </a:prstGeom>
          <a:noFill/>
          <a:ln w="76200">
            <a:solidFill>
              <a:srgbClr val="0070C0"/>
            </a:solidFill>
          </a:ln>
        </p:spPr>
      </p:pic>
    </p:spTree>
  </p:cSld>
  <p:clrMapOvr>
    <a:masterClrMapping/>
  </p:clrMapOvr>
  <p:transition spd="slow">
    <p:newsflash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fontAlgn="ctr"/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sz="2200" dirty="0" smtClean="0"/>
              <a:t>1.5. </a:t>
            </a:r>
            <a:r>
              <a:rPr lang="ru-RU" sz="2700" dirty="0" smtClean="0"/>
              <a:t>Занятия населения: </a:t>
            </a:r>
            <a:r>
              <a:rPr lang="ru-RU" sz="2200" dirty="0" smtClean="0"/>
              <a:t/>
            </a:r>
            <a:br>
              <a:rPr lang="ru-RU" sz="2200" dirty="0" smtClean="0"/>
            </a:br>
            <a:r>
              <a:rPr lang="ru-RU" sz="2700" dirty="0" smtClean="0"/>
              <a:t>животноводство, растениеводство, охота, рыбалка.</a:t>
            </a:r>
            <a:r>
              <a:rPr lang="ru-RU" sz="4400" dirty="0" smtClean="0"/>
              <a:t/>
            </a:r>
            <a:br>
              <a:rPr lang="ru-RU" sz="4400" dirty="0" smtClean="0"/>
            </a:br>
            <a:endParaRPr lang="ru-RU" sz="4400" dirty="0"/>
          </a:p>
        </p:txBody>
      </p:sp>
      <p:pic>
        <p:nvPicPr>
          <p:cNvPr id="48130" name="Picture 2" descr="D:\фото\разные 2008\фотик 035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" y="3789040"/>
            <a:ext cx="4059238" cy="2808312"/>
          </a:xfrm>
          <a:prstGeom prst="roundRect">
            <a:avLst/>
          </a:prstGeom>
          <a:noFill/>
          <a:ln w="57150">
            <a:solidFill>
              <a:srgbClr val="FFC000"/>
            </a:solidFill>
            <a:prstDash val="sysDash"/>
          </a:ln>
        </p:spPr>
      </p:pic>
      <p:pic>
        <p:nvPicPr>
          <p:cNvPr id="49154" name="Picture 2" descr="D:\фото\разные 2008\фотик 04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99992" y="692696"/>
            <a:ext cx="4176464" cy="2952328"/>
          </a:xfrm>
          <a:prstGeom prst="roundRect">
            <a:avLst/>
          </a:prstGeom>
          <a:noFill/>
          <a:ln w="57150">
            <a:solidFill>
              <a:schemeClr val="accent2">
                <a:lumMod val="75000"/>
              </a:schemeClr>
            </a:solidFill>
            <a:prstDash val="lgDashDot"/>
          </a:ln>
        </p:spPr>
      </p:pic>
      <p:pic>
        <p:nvPicPr>
          <p:cNvPr id="8" name="Picture 3" descr="D:\фото\разные 2008\фотик 129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04048" y="3909666"/>
            <a:ext cx="3528539" cy="2543389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push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7" name="Rectangle 1"/>
          <p:cNvSpPr>
            <a:spLocks noChangeArrowheads="1"/>
          </p:cNvSpPr>
          <p:nvPr/>
        </p:nvSpPr>
        <p:spPr bwMode="auto">
          <a:xfrm>
            <a:off x="4644008" y="-8279"/>
            <a:ext cx="4176464" cy="3323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2.3.ОХРАНА  ПРИРОДЫ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</a:rPr>
              <a:t>1.Как помочь животным пережить суровую зиму  – оформление методических рекомендаций, путем проведения конкурса на лучшее предложение  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</a:rPr>
              <a:t>2.Экологические проблемы природы и способы ее защиты –  презентация.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</a:rPr>
              <a:t>3.Для чего нужна урна? – беседа.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</a:rPr>
              <a:t>4.Как построить скворечник? (теория и практика построения) – оформление методических рекомендаций, путем проведения родительского лектория.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</a:rPr>
              <a:t>5.Озеленение родного хутора (теория и практика) – организация посадки деревьев с привлечением детей и родителей (результат – оформление фотовыставки).</a:t>
            </a:r>
            <a:endParaRPr kumimoji="0" lang="ru-RU" sz="36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 descr="C:\Documents and Settings\пк\Рабочий стол\Степаневка\SAM_0504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64088" y="3501008"/>
            <a:ext cx="3456384" cy="2952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Прямоугольник 1"/>
          <p:cNvSpPr/>
          <p:nvPr/>
        </p:nvSpPr>
        <p:spPr>
          <a:xfrm>
            <a:off x="827583" y="3244334"/>
            <a:ext cx="2808313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Наши кормушки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4469369"/>
            <a:ext cx="1872208" cy="21923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0" y="188641"/>
            <a:ext cx="4644008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1400" b="1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Цикл: «ПРИРОДА  РОДНОГО  КРАЯ»</a:t>
            </a:r>
            <a:endParaRPr lang="ru-RU" sz="14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400" b="1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</a:rPr>
              <a:t>2.1.Природа, растительный и животный мир  </a:t>
            </a:r>
            <a:endParaRPr lang="ru-RU" sz="14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</a:rPr>
              <a:t>1.Растительный мир  – рисунки, фото и </a:t>
            </a:r>
            <a:r>
              <a:rPr lang="ru-RU" sz="1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</a:rPr>
              <a:t>презентации.</a:t>
            </a:r>
            <a:endParaRPr lang="ru-RU" sz="1400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</a:rPr>
              <a:t>2.Животный мир  –  рисунки, фото и презентации.</a:t>
            </a:r>
            <a:endParaRPr lang="ru-RU" sz="1400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</a:rPr>
              <a:t>3.Как </a:t>
            </a:r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</a:rPr>
              <a:t>прекрасен этот «мир» – проведение конкурса рисунков.</a:t>
            </a:r>
            <a:endParaRPr lang="ru-RU" sz="14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</a:rPr>
              <a:t>4.Заглянем в кладовые земли  - поиск информации в Интернете.</a:t>
            </a:r>
            <a:endParaRPr lang="ru-RU" sz="14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</a:rPr>
              <a:t> </a:t>
            </a:r>
            <a:endParaRPr lang="ru-RU" sz="14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400" b="1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</a:rPr>
              <a:t>2.2.Лекарственные  растения,  редкие  виды  животных  и  птиц, 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400" b="1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</a:rPr>
              <a:t>занесённых  в  красную  книгу  Калачёвского района,  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400" b="1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</a:rPr>
              <a:t>природные  ресурсы ,  их  использование  и  значение  для  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400" b="1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</a:rPr>
              <a:t>людей.</a:t>
            </a:r>
            <a:endParaRPr lang="ru-RU" sz="1400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</a:rPr>
              <a:t>1.Природные </a:t>
            </a:r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</a:rPr>
              <a:t>ресурсы –  поиск информации в Интернете. </a:t>
            </a:r>
            <a:r>
              <a:rPr lang="ru-RU" sz="1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</a:rPr>
              <a:t>2.Лекарственные </a:t>
            </a:r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</a:rPr>
              <a:t>растения  – рисунки, образцы, </a:t>
            </a:r>
            <a:r>
              <a:rPr lang="ru-RU" sz="1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</a:rPr>
              <a:t>описание.</a:t>
            </a:r>
            <a:endParaRPr lang="ru-RU" sz="1400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</a:rPr>
              <a:t>3.Редкие </a:t>
            </a:r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</a:rPr>
              <a:t>виды животных и птиц, занесенных в Красную книгу  </a:t>
            </a:r>
            <a:r>
              <a:rPr lang="ru-RU" sz="1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</a:rPr>
              <a:t>.</a:t>
            </a:r>
            <a:endParaRPr lang="ru-RU" sz="1400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</a:rPr>
              <a:t>4.Растения</a:t>
            </a:r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</a:rPr>
              <a:t>, занесенные в Красную книгу.</a:t>
            </a:r>
            <a:endParaRPr lang="ru-RU" sz="14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>
    <p:cover dir="r"/>
    <p:sndAc>
      <p:stSnd>
        <p:snd r:embed="rId2" name="explode.wav"/>
      </p:stSnd>
    </p:sndAc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5" name="Rectangle 1"/>
          <p:cNvSpPr>
            <a:spLocks noChangeArrowheads="1"/>
          </p:cNvSpPr>
          <p:nvPr/>
        </p:nvSpPr>
        <p:spPr bwMode="auto">
          <a:xfrm>
            <a:off x="107504" y="187087"/>
            <a:ext cx="4536504" cy="64633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b="1" dirty="0" smtClean="0">
                <a:solidFill>
                  <a:srgbClr val="444444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   </a:t>
            </a:r>
            <a:r>
              <a:rPr lang="ru-RU" sz="1600" b="1" dirty="0" smtClean="0">
                <a:solidFill>
                  <a:srgbClr val="444444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3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rgbClr val="444444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.СУБЪЕКТЫ 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rgbClr val="444444"/>
                </a:solidFill>
                <a:effectLst/>
                <a:latin typeface="Calibri"/>
                <a:ea typeface="Times New Roman" pitchFamily="18" charset="0"/>
                <a:cs typeface="Arial" pitchFamily="34" charset="0"/>
              </a:rPr>
              <a:t> 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rgbClr val="444444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РЕАЛИЗАЦИИ 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rgbClr val="444444"/>
                </a:solidFill>
                <a:effectLst/>
                <a:latin typeface="Calibri"/>
                <a:ea typeface="Times New Roman" pitchFamily="18" charset="0"/>
                <a:cs typeface="Arial" pitchFamily="34" charset="0"/>
              </a:rPr>
              <a:t> 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rgbClr val="444444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ПРОЕКТА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444444"/>
                </a:solidFill>
                <a:effectLst/>
                <a:latin typeface="Calibri"/>
                <a:ea typeface="Times New Roman" pitchFamily="18" charset="0"/>
                <a:cs typeface="Arial" pitchFamily="34" charset="0"/>
              </a:rPr>
              <a:t> 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444444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Реализация темы  проекта предполагает вовлечение широкого круга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rgbClr val="444444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заинтере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444444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-сованных участников и исполнителей. В первую очередь основной   группой  выступают учащиеся.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444444"/>
                </a:solidFill>
                <a:effectLst/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</a:rPr>
              <a:t>Также большая роль отводится учителю, он становится  энтузиастом; консультантом; руководителем;   экспертом.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444444"/>
                </a:solidFill>
                <a:effectLst/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</a:rPr>
              <a:t>Связующим звеном между учителем и учащимися в реализации проекта  выступают родители. Их задача</a:t>
            </a:r>
            <a:r>
              <a:rPr kumimoji="0" lang="ru-RU" b="0" i="0" u="none" strike="noStrike" cap="none" normalizeH="0" dirty="0" smtClean="0">
                <a:ln>
                  <a:noFill/>
                </a:ln>
                <a:solidFill>
                  <a:srgbClr val="444444"/>
                </a:solidFill>
                <a:effectLst/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</a:rPr>
              <a:t> – 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444444"/>
                </a:solidFill>
                <a:effectLst/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</a:rPr>
              <a:t>не только поддержка ребёнка и учителя, но и распространение идеи проекта  в домашней среде и собственных взаимоотношениях с ребенком.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444444"/>
                </a:solidFill>
                <a:effectLst/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</a:rPr>
              <a:t>  Мы благодарим за помощь</a:t>
            </a:r>
            <a:r>
              <a:rPr kumimoji="0" lang="ru-RU" b="0" i="0" u="none" strike="noStrike" cap="none" normalizeH="0" dirty="0" smtClean="0">
                <a:ln>
                  <a:noFill/>
                </a:ln>
                <a:solidFill>
                  <a:srgbClr val="444444"/>
                </a:solidFill>
                <a:effectLst/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</a:rPr>
              <a:t> работников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444444"/>
                </a:solidFill>
                <a:effectLst/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</a:rPr>
              <a:t> учреждений культуры, библиотек, соседних школ. Обеспечить это  партнерство школы</a:t>
            </a:r>
            <a:r>
              <a:rPr kumimoji="0" lang="ru-RU" b="0" i="0" u="none" strike="noStrike" cap="none" normalizeH="0" dirty="0" smtClean="0">
                <a:ln>
                  <a:noFill/>
                </a:ln>
                <a:solidFill>
                  <a:srgbClr val="444444"/>
                </a:solidFill>
                <a:effectLst/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</a:rPr>
              <a:t> 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444444"/>
                </a:solidFill>
                <a:effectLst/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</a:rPr>
              <a:t>и других учреждений   невозможно без помощи органов местного самоуправления, сельской администрации,  местных жителей и всех неравнодушных людей.</a:t>
            </a:r>
            <a:endParaRPr kumimoji="0" lang="ru-RU" sz="4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4716016" y="197346"/>
            <a:ext cx="4320480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4.ЭФФЕКТИВНОСТЬ  ПРОЕКТА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Таким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образом, внедрение нашего проекта способствует: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 формированию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представлений об историческом прошлом и настоящем хутора, о личностях, оставивших заметный след в истории хутора, о вкладе, который внесли жители в историко-культурное наследие региона;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 Осознанию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связи с окружающим нас «малым» миром, причастности к делам и традициям земляков, формированию ориентиров  в условиях страны, хутора; воспитанию патриотизма;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 Развитию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интеллектуальных и поисково-информационных умений в ходе изучения местного материала, воображению и эмоциям в процессе исторической реконструкции местных сюжетов; формированию ключевых качеств личности.</a:t>
            </a:r>
          </a:p>
        </p:txBody>
      </p:sp>
    </p:spTree>
  </p:cSld>
  <p:clrMapOvr>
    <a:masterClrMapping/>
  </p:clrMapOvr>
  <p:transition spd="slow">
    <p:cover dir="lu"/>
    <p:sndAc>
      <p:stSnd>
        <p:snd r:embed="rId2" name="cashreg.wav"/>
      </p:stSnd>
    </p:sndAc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5868888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sz="5300" dirty="0" smtClean="0"/>
              <a:t>Список источников: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1. </a:t>
            </a:r>
            <a:r>
              <a:rPr lang="ru-RU" dirty="0">
                <a:ln w="3200">
                  <a:solidFill>
                    <a:srgbClr val="444D26">
                      <a:shade val="75000"/>
                      <a:alpha val="25000"/>
                    </a:srgbClr>
                  </a:solidFill>
                  <a:prstDash val="solid"/>
                  <a:round/>
                </a:ln>
              </a:rPr>
              <a:t>Журнал «7 дней» 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 2. </a:t>
            </a:r>
            <a:r>
              <a:rPr lang="ru-RU" dirty="0">
                <a:ln w="3200">
                  <a:solidFill>
                    <a:srgbClr val="444D26">
                      <a:shade val="75000"/>
                      <a:alpha val="25000"/>
                    </a:srgbClr>
                  </a:solidFill>
                  <a:prstDash val="solid"/>
                  <a:round/>
                </a:ln>
              </a:rPr>
              <a:t>Интернет-страница «</a:t>
            </a:r>
            <a:r>
              <a:rPr lang="ru-RU" dirty="0" err="1">
                <a:ln w="3200">
                  <a:solidFill>
                    <a:srgbClr val="444D26">
                      <a:shade val="75000"/>
                      <a:alpha val="25000"/>
                    </a:srgbClr>
                  </a:solidFill>
                  <a:prstDash val="solid"/>
                  <a:round/>
                </a:ln>
              </a:rPr>
              <a:t>Степанёвка</a:t>
            </a:r>
            <a:r>
              <a:rPr lang="ru-RU" dirty="0">
                <a:ln w="3200">
                  <a:solidFill>
                    <a:srgbClr val="444D26">
                      <a:shade val="75000"/>
                      <a:alpha val="25000"/>
                    </a:srgbClr>
                  </a:solidFill>
                  <a:prstDash val="solid"/>
                  <a:round/>
                </a:ln>
              </a:rPr>
              <a:t>».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3. </a:t>
            </a:r>
            <a:r>
              <a:rPr lang="ru-RU" dirty="0">
                <a:ln w="3200">
                  <a:solidFill>
                    <a:srgbClr val="444D26">
                      <a:shade val="75000"/>
                      <a:alpha val="25000"/>
                    </a:srgbClr>
                  </a:solidFill>
                  <a:prstDash val="solid"/>
                  <a:round/>
                </a:ln>
              </a:rPr>
              <a:t>Рассказы местных жителей</a:t>
            </a:r>
            <a:r>
              <a:rPr lang="ru-RU" dirty="0" smtClean="0"/>
              <a:t> </a:t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Бумажная">
  <a:themeElements>
    <a:clrScheme name="Бумажная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Бумажная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Бумажная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1015</TotalTime>
  <Words>456</Words>
  <Application>Microsoft Office PowerPoint</Application>
  <PresentationFormat>Экран (4:3)</PresentationFormat>
  <Paragraphs>68</Paragraphs>
  <Slides>18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Бумажная</vt:lpstr>
      <vt:lpstr>«Бузиновская СШ» – филиал МКОУ «Октябрьский лицей» Калачёвского муниципального района Волгоградской области  Региональный этап  Всероссийского конкурса "Моя малая родина: природа, культура, этнос" Номинация  «Населенные пункты» СТЕПАНЁВКА </vt:lpstr>
      <vt:lpstr>Презентация PowerPoint</vt:lpstr>
      <vt:lpstr>Презентация PowerPoint</vt:lpstr>
      <vt:lpstr>Рефлексия: награждение    </vt:lpstr>
      <vt:lpstr>1. «мой хутор и моя страна» 1.1.Неразрывная связь  истории родного хутора с историей страны </vt:lpstr>
      <vt:lpstr>Дорогое наше село, милое сердцу.  Деревенька, сколько событий прошло      с поры твоего рождения.</vt:lpstr>
      <vt:lpstr>Хочется верить, что наше село родилось под счастливым созвездием, которое оберегает нас долгие годы. А каждая звезда в этом созвездии –  это мы –  жители хутора Степанёвка!           СЕЛЬСКИЙ КЛУБ       ШКОЛА</vt:lpstr>
      <vt:lpstr>Возложение венков к могилам воинов ВО и Афганской войны.</vt:lpstr>
      <vt:lpstr>Традиционные встречи с ветеранами  и тружениками тыла.</vt:lpstr>
      <vt:lpstr>Карта района (Степанёвка находится на карте в нижнем правом углу)</vt:lpstr>
      <vt:lpstr>Поездка в Калач: посещение  краеведческого музея.  </vt:lpstr>
      <vt:lpstr>Презентация PowerPoint</vt:lpstr>
      <vt:lpstr>День села</vt:lpstr>
      <vt:lpstr> Работа  женсовета: поздравление  на  дому  тех, кому за 80, проведение  Дня семьи,  психологическая помощь  и  т.д.</vt:lpstr>
      <vt:lpstr>  1.5. Занятия населения:  животноводство, растениеводство, охота, рыбалка. </vt:lpstr>
      <vt:lpstr>Презентация PowerPoint</vt:lpstr>
      <vt:lpstr>Презентация PowerPoint</vt:lpstr>
      <vt:lpstr>    Список источников: 1. Журнал «7 дней»   2. Интернет-страница «Степанёвка». 3. Рассказы местных жителей  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1</dc:creator>
  <cp:lastModifiedBy>User</cp:lastModifiedBy>
  <cp:revision>122</cp:revision>
  <dcterms:created xsi:type="dcterms:W3CDTF">2014-02-15T18:11:47Z</dcterms:created>
  <dcterms:modified xsi:type="dcterms:W3CDTF">2026-01-16T15:21:56Z</dcterms:modified>
</cp:coreProperties>
</file>