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81" r:id="rId9"/>
    <p:sldId id="277" r:id="rId10"/>
    <p:sldId id="280" r:id="rId11"/>
    <p:sldId id="263" r:id="rId12"/>
    <p:sldId id="278" r:id="rId13"/>
    <p:sldId id="275" r:id="rId14"/>
    <p:sldId id="274" r:id="rId15"/>
    <p:sldId id="265" r:id="rId16"/>
    <p:sldId id="283" r:id="rId17"/>
    <p:sldId id="267" r:id="rId18"/>
    <p:sldId id="28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20996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565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53371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908531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51270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94886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7258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8926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2889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077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63343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8DB29-31F6-47BF-8B2B-F083DC392A98}" type="datetimeFigureOut">
              <a:rPr lang="ru-RU" smtClean="0"/>
              <a:pPr/>
              <a:t>06.11.2021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A8EBFB-4854-4697-9782-922A584AA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7668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gif"/><Relationship Id="rId7" Type="http://schemas.openxmlformats.org/officeDocument/2006/relationships/image" Target="../media/image3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7" Type="http://schemas.openxmlformats.org/officeDocument/2006/relationships/image" Target="../media/image5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microsoft.com/office/2007/relationships/media" Target="../media/media2.mp3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openxmlformats.org/officeDocument/2006/relationships/image" Target="../media/image35.gif"/><Relationship Id="rId5" Type="http://schemas.openxmlformats.org/officeDocument/2006/relationships/image" Target="../media/image19.png"/><Relationship Id="rId10" Type="http://schemas.openxmlformats.org/officeDocument/2006/relationships/image" Target="../media/image57.jpeg"/><Relationship Id="rId4" Type="http://schemas.openxmlformats.org/officeDocument/2006/relationships/image" Target="../media/image17.png"/><Relationship Id="rId9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7" Type="http://schemas.openxmlformats.org/officeDocument/2006/relationships/image" Target="../media/image61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gif"/><Relationship Id="rId4" Type="http://schemas.openxmlformats.org/officeDocument/2006/relationships/image" Target="../media/image16.gif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1.mp3"/><Relationship Id="rId5" Type="http://schemas.openxmlformats.org/officeDocument/2006/relationships/image" Target="../media/image18.gif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7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0608" y="764704"/>
            <a:ext cx="5667375" cy="5029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0"/>
            <a:ext cx="6696744" cy="1080120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latin typeface="Monotype Corsiva" pitchFamily="66" charset="0"/>
              </a:rPr>
              <a:t>Муниципальное  бюджетное дошкольное образовательное учреждение</a:t>
            </a:r>
            <a:r>
              <a:rPr lang="ru-RU" sz="1800" i="1" dirty="0" smtClean="0">
                <a:latin typeface="Monotype Corsiva" pitchFamily="66" charset="0"/>
              </a:rPr>
              <a:t/>
            </a:r>
            <a:br>
              <a:rPr lang="ru-RU" sz="1800" i="1" dirty="0" smtClean="0">
                <a:latin typeface="Monotype Corsiva" pitchFamily="66" charset="0"/>
              </a:rPr>
            </a:br>
            <a:r>
              <a:rPr lang="ru-RU" sz="1800" b="1" i="1" dirty="0" smtClean="0">
                <a:latin typeface="Monotype Corsiva" pitchFamily="66" charset="0"/>
              </a:rPr>
              <a:t>         «Детский сад общеразвивающего вида №113»</a:t>
            </a:r>
            <a:r>
              <a:rPr lang="ru-RU" sz="1800" i="1" dirty="0" smtClean="0">
                <a:latin typeface="Monotype Corsiva" pitchFamily="66" charset="0"/>
              </a:rPr>
              <a:t/>
            </a:r>
            <a:br>
              <a:rPr lang="ru-RU" sz="1800" i="1" dirty="0" smtClean="0">
                <a:latin typeface="Monotype Corsiva" pitchFamily="66" charset="0"/>
              </a:rPr>
            </a:b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628800"/>
            <a:ext cx="6048672" cy="3384376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rgbClr val="C00000"/>
                </a:solidFill>
              </a:rPr>
              <a:t>ПРАКТИКО – ОРИЕНТИРОВАННЫЙ ПРОЕКТ</a:t>
            </a:r>
          </a:p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«Соберём капельки добра в одно большое</a:t>
            </a:r>
          </a:p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 море счастья»</a:t>
            </a:r>
          </a:p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86211" y="5485080"/>
            <a:ext cx="35283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Подготовили  воспитатели:</a:t>
            </a:r>
          </a:p>
          <a:p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Шкапо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О.А. высшая кв.категория</a:t>
            </a:r>
          </a:p>
          <a:p>
            <a:r>
              <a:rPr lang="ru-RU" sz="1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Бородкина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Ирина Геннадьевна</a:t>
            </a:r>
          </a:p>
          <a:p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24696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7384"/>
            <a:ext cx="9401957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7384"/>
            <a:ext cx="9401957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620688"/>
            <a:ext cx="6300192" cy="4725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69149">
            <a:off x="728975" y="480414"/>
            <a:ext cx="4659982" cy="5925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103">
            <a:off x="4421652" y="412317"/>
            <a:ext cx="4659982" cy="62133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620688"/>
            <a:ext cx="6931024" cy="5198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425182"/>
            <a:ext cx="5904656" cy="6187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89129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04" y="-27384"/>
            <a:ext cx="9401957" cy="68580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" y="0"/>
            <a:ext cx="940195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6425">
            <a:off x="425658" y="868236"/>
            <a:ext cx="6396203" cy="47971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10107">
            <a:off x="2393369" y="976511"/>
            <a:ext cx="6564446" cy="492333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rgbClr val="00B0F0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634209"/>
            <a:ext cx="7020273" cy="5265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484675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7384"/>
            <a:ext cx="9401957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584" y="0"/>
            <a:ext cx="10657184" cy="68306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5502">
            <a:off x="497311" y="282808"/>
            <a:ext cx="4560230" cy="60803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92D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79065">
            <a:off x="3916624" y="167312"/>
            <a:ext cx="4731990" cy="6309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8979" y="-33986"/>
            <a:ext cx="4803998" cy="64053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4002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754" y="-27384"/>
            <a:ext cx="9401957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433711" cy="6857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72254">
            <a:off x="569768" y="102939"/>
            <a:ext cx="4948014" cy="65973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70755">
            <a:off x="4221969" y="31197"/>
            <a:ext cx="4876006" cy="65013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769014"/>
            <a:ext cx="7020272" cy="5265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20529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3676" y="-54769"/>
            <a:ext cx="9401957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76" y="-54769"/>
            <a:ext cx="9698244" cy="70121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96" y="116632"/>
            <a:ext cx="5143500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40445">
            <a:off x="518495" y="58316"/>
            <a:ext cx="5460515" cy="6453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79647">
            <a:off x="4064031" y="152935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3295" y="152635"/>
            <a:ext cx="4948014" cy="6597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5353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3676" y="-54769"/>
            <a:ext cx="9401957" cy="6858000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8600" y="-54770"/>
            <a:ext cx="10585176" cy="691276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20515">
            <a:off x="338461" y="188640"/>
            <a:ext cx="5002020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00">
            <a:off x="4056596" y="506208"/>
            <a:ext cx="5002020" cy="666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404664"/>
            <a:ext cx="5143500" cy="6453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195466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фунтик минусовка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395536" y="6051402"/>
            <a:ext cx="609600" cy="609600"/>
          </a:xfrm>
          <a:prstGeom prst="rect">
            <a:avLst/>
          </a:prstGeom>
        </p:spPr>
      </p:pic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-27384"/>
            <a:ext cx="9401957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116632"/>
            <a:ext cx="10009112" cy="6840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872">
            <a:off x="825056" y="495820"/>
            <a:ext cx="4155926" cy="57859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38224">
            <a:off x="4223051" y="630058"/>
            <a:ext cx="4599132" cy="6132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6441">
            <a:off x="923196" y="380922"/>
            <a:ext cx="4680490" cy="6240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270" y="208067"/>
            <a:ext cx="5143500" cy="6222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4807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7384"/>
            <a:ext cx="940195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63888" y="18864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schemeClr val="accent3">
                    <a:lumMod val="75000"/>
                  </a:schemeClr>
                </a:solidFill>
              </a:rPr>
              <a:t>Родители  деток тоже написали массу приятных слов и пожеланий  </a:t>
            </a:r>
            <a:r>
              <a:rPr lang="ru-RU" b="1" i="1" dirty="0" smtClean="0">
                <a:solidFill>
                  <a:schemeClr val="accent3">
                    <a:lumMod val="75000"/>
                  </a:schemeClr>
                </a:solidFill>
              </a:rPr>
              <a:t>в нашу почту «Добрых пожеланий»</a:t>
            </a:r>
            <a:endParaRPr lang="ru-RU" b="1" i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79" y="273944"/>
            <a:ext cx="9130578" cy="65840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64208">
            <a:off x="426554" y="827105"/>
            <a:ext cx="7398823" cy="55491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00111">
            <a:off x="4038282" y="145911"/>
            <a:ext cx="4857254" cy="64763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0736">
            <a:off x="894364" y="799978"/>
            <a:ext cx="7281830" cy="5461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685" y="181414"/>
            <a:ext cx="4803998" cy="6405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90749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3788" y="1340768"/>
            <a:ext cx="3816424" cy="33949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135426"/>
            <a:ext cx="7056784" cy="17811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6131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27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958975"/>
            <a:ext cx="4104456" cy="1109985"/>
          </a:xfrm>
        </p:spPr>
        <p:txBody>
          <a:bodyPr>
            <a:normAutofit/>
          </a:bodyPr>
          <a:lstStyle/>
          <a:p>
            <a:pPr algn="l"/>
            <a:r>
              <a:rPr lang="ru-RU" sz="2400" b="1" i="1" u="sng" dirty="0" smtClean="0"/>
              <a:t> </a:t>
            </a:r>
            <a:r>
              <a:rPr lang="ru-RU" sz="2400" b="1" i="1" u="sng" dirty="0" smtClean="0">
                <a:solidFill>
                  <a:srgbClr val="002060"/>
                </a:solidFill>
              </a:rPr>
              <a:t>ПРОЕКТ</a:t>
            </a:r>
            <a:r>
              <a:rPr lang="ru-RU" sz="2400" b="1" i="1" u="sng" dirty="0" smtClean="0"/>
              <a:t/>
            </a:r>
            <a:br>
              <a:rPr lang="ru-RU" sz="2400" b="1" i="1" u="sng" dirty="0" smtClean="0"/>
            </a:br>
            <a:r>
              <a:rPr lang="ru-RU" sz="2400" b="1" i="1" dirty="0" smtClean="0"/>
              <a:t> </a:t>
            </a:r>
            <a:r>
              <a:rPr lang="ru-RU" sz="2000" b="1" dirty="0" smtClean="0">
                <a:solidFill>
                  <a:srgbClr val="0070C0"/>
                </a:solidFill>
              </a:rPr>
              <a:t>Практико- ориентированный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630403"/>
            <a:ext cx="4946460" cy="1752600"/>
          </a:xfrm>
        </p:spPr>
        <p:txBody>
          <a:bodyPr>
            <a:normAutofit/>
          </a:bodyPr>
          <a:lstStyle/>
          <a:p>
            <a:pPr algn="l"/>
            <a:r>
              <a:rPr lang="ru-RU" sz="2400" b="1" i="1" u="sng" dirty="0" smtClean="0">
                <a:solidFill>
                  <a:schemeClr val="tx1"/>
                </a:solidFill>
              </a:rPr>
              <a:t>УЧАСТНИКИ ПРОЕКТА</a:t>
            </a:r>
            <a:r>
              <a:rPr lang="ru-RU" sz="2400" b="1" dirty="0" smtClean="0">
                <a:solidFill>
                  <a:srgbClr val="002060"/>
                </a:solidFill>
              </a:rPr>
              <a:t>:</a:t>
            </a:r>
          </a:p>
          <a:p>
            <a:pPr algn="l"/>
            <a:r>
              <a:rPr lang="ru-RU" sz="2000" b="1" i="1" dirty="0" smtClean="0">
                <a:solidFill>
                  <a:srgbClr val="0070C0"/>
                </a:solidFill>
              </a:rPr>
              <a:t>воспитатели</a:t>
            </a:r>
            <a:r>
              <a:rPr lang="ru-RU" sz="2000" b="1" i="1" dirty="0">
                <a:solidFill>
                  <a:srgbClr val="0070C0"/>
                </a:solidFill>
              </a:rPr>
              <a:t>, музыкальный </a:t>
            </a:r>
            <a:r>
              <a:rPr lang="ru-RU" sz="2000" b="1" i="1" dirty="0" smtClean="0">
                <a:solidFill>
                  <a:srgbClr val="0070C0"/>
                </a:solidFill>
              </a:rPr>
              <a:t>  руководитель</a:t>
            </a:r>
            <a:r>
              <a:rPr lang="ru-RU" sz="2000" b="1" i="1" dirty="0">
                <a:solidFill>
                  <a:srgbClr val="0070C0"/>
                </a:solidFill>
              </a:rPr>
              <a:t>, дети подготовительной группы, родители </a:t>
            </a:r>
            <a:r>
              <a:rPr lang="ru-RU" sz="2000" b="1" i="1" dirty="0">
                <a:solidFill>
                  <a:srgbClr val="002060"/>
                </a:solidFill>
              </a:rPr>
              <a:t>.</a:t>
            </a:r>
          </a:p>
          <a:p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52120" y="349596"/>
            <a:ext cx="248109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latin typeface="Monotype Corsiva" pitchFamily="66" charset="0"/>
              </a:rPr>
              <a:t>Добро — оно как света луч</a:t>
            </a:r>
          </a:p>
          <a:p>
            <a:r>
              <a:rPr lang="ru-RU" b="1" i="1" dirty="0">
                <a:solidFill>
                  <a:srgbClr val="002060"/>
                </a:solidFill>
                <a:latin typeface="Monotype Corsiva" pitchFamily="66" charset="0"/>
              </a:rPr>
              <a:t>Среди серых, темных туч.</a:t>
            </a:r>
          </a:p>
          <a:p>
            <a:r>
              <a:rPr lang="ru-RU" b="1" i="1" dirty="0">
                <a:solidFill>
                  <a:srgbClr val="002060"/>
                </a:solidFill>
                <a:latin typeface="Monotype Corsiva" pitchFamily="66" charset="0"/>
              </a:rPr>
              <a:t>Добро — оно как ручеёк</a:t>
            </a:r>
          </a:p>
          <a:p>
            <a:r>
              <a:rPr lang="ru-RU" b="1" i="1" dirty="0">
                <a:solidFill>
                  <a:srgbClr val="002060"/>
                </a:solidFill>
                <a:latin typeface="Monotype Corsiva" pitchFamily="66" charset="0"/>
              </a:rPr>
              <a:t>И яркий, светлый огонёк.</a:t>
            </a:r>
          </a:p>
          <a:p>
            <a:r>
              <a:rPr lang="ru-RU" b="1" i="1" dirty="0">
                <a:solidFill>
                  <a:srgbClr val="002060"/>
                </a:solidFill>
                <a:latin typeface="Monotype Corsiva" pitchFamily="66" charset="0"/>
              </a:rPr>
              <a:t>Добро – оно как руки мамы</a:t>
            </a:r>
          </a:p>
          <a:p>
            <a:r>
              <a:rPr lang="ru-RU" b="1" i="1" dirty="0">
                <a:solidFill>
                  <a:srgbClr val="002060"/>
                </a:solidFill>
                <a:latin typeface="Monotype Corsiva" pitchFamily="66" charset="0"/>
              </a:rPr>
              <a:t>Своими славится делами.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Monotype Corsiva" pitchFamily="66" charset="0"/>
              </a:rPr>
              <a:t>              Виталий </a:t>
            </a:r>
            <a:r>
              <a:rPr lang="ru-RU" b="1" i="1" dirty="0" err="1">
                <a:solidFill>
                  <a:srgbClr val="002060"/>
                </a:solidFill>
                <a:latin typeface="Monotype Corsiva" pitchFamily="66" charset="0"/>
              </a:rPr>
              <a:t>Найдин</a:t>
            </a:r>
            <a:endParaRPr lang="ru-RU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2891739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u="sng" dirty="0" smtClean="0"/>
              <a:t>КРАТКОСРОЧНЫЙ</a:t>
            </a:r>
          </a:p>
          <a:p>
            <a:r>
              <a:rPr lang="ru-RU" sz="2000" b="1" dirty="0">
                <a:solidFill>
                  <a:srgbClr val="0070C0"/>
                </a:solidFill>
              </a:rPr>
              <a:t>О</a:t>
            </a:r>
            <a:r>
              <a:rPr lang="ru-RU" sz="2000" b="1" dirty="0" smtClean="0">
                <a:solidFill>
                  <a:srgbClr val="0070C0"/>
                </a:solidFill>
              </a:rPr>
              <a:t>дна </a:t>
            </a:r>
            <a:r>
              <a:rPr lang="ru-RU" sz="2000" b="1" dirty="0">
                <a:solidFill>
                  <a:srgbClr val="0070C0"/>
                </a:solidFill>
              </a:rPr>
              <a:t>неделя </a:t>
            </a:r>
            <a:r>
              <a:rPr lang="ru-RU" b="1" dirty="0" smtClean="0">
                <a:solidFill>
                  <a:srgbClr val="0070C0"/>
                </a:solidFill>
              </a:rPr>
              <a:t>(с </a:t>
            </a:r>
            <a:r>
              <a:rPr lang="ru-RU" b="1" dirty="0">
                <a:solidFill>
                  <a:srgbClr val="0070C0"/>
                </a:solidFill>
              </a:rPr>
              <a:t>15.03. – </a:t>
            </a:r>
            <a:r>
              <a:rPr lang="ru-RU" b="1" dirty="0" smtClean="0">
                <a:solidFill>
                  <a:srgbClr val="0070C0"/>
                </a:solidFill>
              </a:rPr>
              <a:t>21.03.2020 г.)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686" y="3068960"/>
            <a:ext cx="1409700" cy="14668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68123"/>
            <a:ext cx="1409700" cy="1466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5570" y="1052736"/>
            <a:ext cx="1586430" cy="140779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4366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476672"/>
            <a:ext cx="8136904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rgbClr val="C00000"/>
                </a:solidFill>
              </a:rPr>
              <a:t>Актуальность</a:t>
            </a:r>
            <a:r>
              <a:rPr lang="ru-RU" sz="2800" b="1" u="sng" dirty="0" smtClean="0">
                <a:solidFill>
                  <a:srgbClr val="C00000"/>
                </a:solidFill>
              </a:rPr>
              <a:t>.</a:t>
            </a:r>
          </a:p>
          <a:p>
            <a:endParaRPr lang="ru-RU" sz="2800" dirty="0"/>
          </a:p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Доброта 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– это внутреннее чувство человека. Люди, совершающие добрые дела, для нас всех являются волшебниками. Есть люди, которые готовы на добрые дела и днем, и ночью.</a:t>
            </a:r>
            <a:b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Дети – это наши цветы, но эти цветы часто не замечают, как они обидели друг друга, создали какую – либо конфликтную ситуацию и не могут ее решить. Наш проект направлен на формирование дружеских взаимоотношений между детьми, уважение к ближнему своему, оказание помощи. Научить детей оценивать свои поступки и поступки окружающих.</a:t>
            </a:r>
          </a:p>
          <a:p>
            <a:r>
              <a:rPr lang="ru-RU" b="1" dirty="0">
                <a:solidFill>
                  <a:srgbClr val="002060"/>
                </a:solidFill>
              </a:rPr>
              <a:t> 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98" y="1916832"/>
            <a:ext cx="3101804" cy="27769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740342">
            <a:off x="6732088" y="5408462"/>
            <a:ext cx="1945990" cy="155679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1666875" cy="1666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039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52200" y="196394"/>
            <a:ext cx="7919455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C00000"/>
                </a:solidFill>
              </a:rPr>
              <a:t>Цель проекта</a:t>
            </a:r>
            <a:r>
              <a:rPr lang="ru-RU" sz="2400" b="1" i="1" dirty="0" smtClean="0">
                <a:solidFill>
                  <a:srgbClr val="C00000"/>
                </a:solidFill>
              </a:rPr>
              <a:t>:</a:t>
            </a:r>
          </a:p>
          <a:p>
            <a:r>
              <a:rPr lang="ru-RU" sz="2000" b="1" i="1" dirty="0" smtClean="0"/>
              <a:t> </a:t>
            </a:r>
            <a:r>
              <a:rPr lang="ru-RU" sz="2000" b="1" i="1" dirty="0"/>
              <a:t>Воспитание у детей положительных качеств характера, способствовать сплочению коллектива, мотивировать детей на совершение добрых поступков, добрых дел во благо других людей.</a:t>
            </a:r>
          </a:p>
          <a:p>
            <a:r>
              <a:rPr lang="ru-RU" sz="2000" b="1" i="1" dirty="0"/>
              <a:t> </a:t>
            </a:r>
          </a:p>
          <a:p>
            <a:r>
              <a:rPr lang="ru-RU" sz="2400" b="1" i="1" u="sng" dirty="0">
                <a:solidFill>
                  <a:srgbClr val="C00000"/>
                </a:solidFill>
              </a:rPr>
              <a:t>Задачи:</a:t>
            </a:r>
            <a:r>
              <a:rPr lang="ru-RU" sz="2000" b="1" i="1" dirty="0"/>
              <a:t/>
            </a:r>
            <a:br>
              <a:rPr lang="ru-RU" sz="2000" b="1" i="1" dirty="0"/>
            </a:br>
            <a:r>
              <a:rPr lang="ru-RU" sz="2000" b="1" i="1" dirty="0"/>
              <a:t>- Формировать у детей положительное отношение ко всем людям.</a:t>
            </a:r>
            <a:br>
              <a:rPr lang="ru-RU" sz="2000" b="1" i="1" dirty="0"/>
            </a:br>
            <a:r>
              <a:rPr lang="ru-RU" sz="2000" b="1" i="1" dirty="0"/>
              <a:t>- Углублять представление детей о доброте, как о ценном, неотъемлемом качестве человека.</a:t>
            </a:r>
            <a:br>
              <a:rPr lang="ru-RU" sz="2000" b="1" i="1" dirty="0"/>
            </a:br>
            <a:r>
              <a:rPr lang="ru-RU" sz="2000" b="1" i="1" dirty="0"/>
              <a:t>- Закреплять знания правил вежливого общения.</a:t>
            </a:r>
            <a:br>
              <a:rPr lang="ru-RU" sz="2000" b="1" i="1" dirty="0"/>
            </a:br>
            <a:r>
              <a:rPr lang="ru-RU" sz="2000" b="1" i="1" dirty="0"/>
              <a:t>- Совершенствовать коммуникативные навыки (умения выслушивать товарища, искренне высказывать свое мнение, проявлять доброжелательность к суждениям других детей).</a:t>
            </a:r>
            <a:br>
              <a:rPr lang="ru-RU" sz="2000" b="1" i="1" dirty="0"/>
            </a:br>
            <a:r>
              <a:rPr lang="ru-RU" sz="2000" b="1" i="1" dirty="0"/>
              <a:t>- Поощрять стремление ребенка совершать добрые поступки.</a:t>
            </a:r>
            <a:br>
              <a:rPr lang="ru-RU" sz="2000" b="1" i="1" dirty="0"/>
            </a:br>
            <a:r>
              <a:rPr lang="ru-RU" sz="2000" b="1" i="1" dirty="0"/>
              <a:t>- Воспитывать доброту, отзывчивость, дружелюбие, желание сделать что-то для других людей, принести им пользу.</a:t>
            </a:r>
            <a:br>
              <a:rPr lang="ru-RU" sz="2000" b="1" i="1" dirty="0"/>
            </a:br>
            <a:r>
              <a:rPr lang="ru-RU" sz="2000" b="1" i="1" dirty="0"/>
              <a:t>- Учить детей избегать ссор, уступать и договариваться друг с другом.</a:t>
            </a:r>
            <a:br>
              <a:rPr lang="ru-RU" sz="2000" b="1" i="1" dirty="0"/>
            </a:br>
            <a:r>
              <a:rPr lang="ru-RU" sz="2000" b="1" i="1" dirty="0"/>
              <a:t>- Объяснить детям, что добрые дела доставляют радость.</a:t>
            </a:r>
          </a:p>
          <a:p>
            <a:r>
              <a:rPr lang="ru-RU" sz="2000" b="1" i="1" dirty="0"/>
              <a:t> 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628800"/>
            <a:ext cx="4104456" cy="316835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4454" y="5445224"/>
            <a:ext cx="1122041" cy="12024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0295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" y="0"/>
            <a:ext cx="9252520" cy="695739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0721" y="295767"/>
            <a:ext cx="8136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Ожидаемый </a:t>
            </a:r>
            <a:r>
              <a:rPr lang="ru-RU" sz="2400" b="1" u="sng" dirty="0" smtClean="0">
                <a:solidFill>
                  <a:srgbClr val="C00000"/>
                </a:solidFill>
              </a:rPr>
              <a:t>результат:</a:t>
            </a:r>
          </a:p>
          <a:p>
            <a:pPr algn="ctr"/>
            <a:endParaRPr lang="ru-RU" sz="2400" dirty="0"/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Формирование нравственных чувств.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Усвоение определённых норм поведения и общечеловеческих ценностей.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solidFill>
                  <a:srgbClr val="002060"/>
                </a:solidFill>
              </a:rPr>
              <a:t>Развитие способности помогать и сочувствовать ближайшему окружению.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8680"/>
            <a:ext cx="4536504" cy="42484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085184"/>
            <a:ext cx="1382220" cy="121247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838560"/>
            <a:ext cx="1294121" cy="107843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689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987824" y="116632"/>
            <a:ext cx="37978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u="sng" dirty="0">
                <a:solidFill>
                  <a:srgbClr val="FFFF00"/>
                </a:solidFill>
                <a:latin typeface="Monotype Corsiva" pitchFamily="66" charset="0"/>
              </a:rPr>
              <a:t>План реализации </a:t>
            </a:r>
            <a:r>
              <a:rPr lang="ru-RU" sz="2800" b="1" u="sng" dirty="0" smtClean="0">
                <a:solidFill>
                  <a:srgbClr val="FFFF00"/>
                </a:solidFill>
                <a:latin typeface="Monotype Corsiva" pitchFamily="66" charset="0"/>
              </a:rPr>
              <a:t>проекта</a:t>
            </a:r>
            <a:endParaRPr lang="ru-RU" sz="28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1593" y="83671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Franklin Gothic Medium Cond" pitchFamily="34" charset="0"/>
              </a:rPr>
              <a:t>1 </a:t>
            </a:r>
            <a:r>
              <a:rPr lang="ru-RU" sz="1400" b="1" i="1" dirty="0" smtClean="0">
                <a:solidFill>
                  <a:srgbClr val="FF0000"/>
                </a:solidFill>
                <a:latin typeface="Franklin Gothic Medium Cond" pitchFamily="34" charset="0"/>
              </a:rPr>
              <a:t>ЭТАП</a:t>
            </a:r>
            <a:r>
              <a:rPr lang="ru-RU" b="1" i="1" dirty="0" smtClean="0">
                <a:solidFill>
                  <a:srgbClr val="FF0000"/>
                </a:solidFill>
                <a:latin typeface="Franklin Gothic Medium Cond" pitchFamily="34" charset="0"/>
              </a:rPr>
              <a:t>   </a:t>
            </a:r>
            <a:br>
              <a:rPr lang="ru-RU" b="1" i="1" dirty="0" smtClean="0">
                <a:solidFill>
                  <a:srgbClr val="FF0000"/>
                </a:solidFill>
                <a:latin typeface="Franklin Gothic Medium Cond" pitchFamily="34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Franklin Gothic Medium Cond" pitchFamily="34" charset="0"/>
              </a:rPr>
              <a:t>ИНФОРМАЦИОННО-ПОИСКОВЫЙ</a:t>
            </a:r>
            <a:r>
              <a:rPr lang="ru-RU" dirty="0" smtClean="0">
                <a:solidFill>
                  <a:schemeClr val="hlink"/>
                </a:solidFill>
                <a:latin typeface="Franklin Gothic Medium Cond" pitchFamily="34" charset="0"/>
              </a:rPr>
              <a:t>:</a:t>
            </a:r>
            <a:r>
              <a:rPr lang="en-US" dirty="0" smtClean="0">
                <a:solidFill>
                  <a:schemeClr val="hlink"/>
                </a:solidFill>
                <a:latin typeface="Franklin Gothic Medium Cond" pitchFamily="34" charset="0"/>
              </a:rPr>
              <a:t/>
            </a:r>
            <a:br>
              <a:rPr lang="en-US" dirty="0" smtClean="0">
                <a:solidFill>
                  <a:schemeClr val="hlink"/>
                </a:solidFill>
                <a:latin typeface="Franklin Gothic Medium Cond" pitchFamily="34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Franklin Gothic Medium Cond" pitchFamily="34" charset="0"/>
              </a:rPr>
              <a:t>Подбор материала и литературы по теме проекта; </a:t>
            </a:r>
            <a:br>
              <a:rPr lang="ru-RU" b="1" i="1" dirty="0" smtClean="0">
                <a:solidFill>
                  <a:srgbClr val="002060"/>
                </a:solidFill>
                <a:latin typeface="Franklin Gothic Medium Cond" pitchFamily="34" charset="0"/>
              </a:rPr>
            </a:br>
            <a:r>
              <a:rPr lang="ru-RU" b="1" i="1" dirty="0" smtClean="0">
                <a:solidFill>
                  <a:srgbClr val="002060"/>
                </a:solidFill>
                <a:latin typeface="Franklin Gothic Medium Cond" pitchFamily="34" charset="0"/>
              </a:rPr>
              <a:t>Планирование работы с детьми и сотрудничества с родителями.</a:t>
            </a:r>
            <a:r>
              <a:rPr lang="ru-RU" b="1" i="1" dirty="0" smtClean="0">
                <a:solidFill>
                  <a:srgbClr val="7030A0"/>
                </a:solidFill>
                <a:latin typeface="Franklin Gothic Medium Cond" pitchFamily="34" charset="0"/>
              </a:rPr>
              <a:t/>
            </a:r>
            <a:br>
              <a:rPr lang="ru-RU" b="1" i="1" dirty="0" smtClean="0">
                <a:solidFill>
                  <a:srgbClr val="7030A0"/>
                </a:solidFill>
                <a:latin typeface="Franklin Gothic Medium Cond" pitchFamily="34" charset="0"/>
              </a:rPr>
            </a:b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5593" y="2591038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Franklin Gothic Medium Cond" pitchFamily="34" charset="0"/>
              </a:rPr>
              <a:t>2 </a:t>
            </a:r>
            <a:r>
              <a:rPr lang="ru-RU" sz="1400" b="1" i="1" dirty="0">
                <a:solidFill>
                  <a:srgbClr val="FF0000"/>
                </a:solidFill>
                <a:latin typeface="Franklin Gothic Medium Cond" pitchFamily="34" charset="0"/>
              </a:rPr>
              <a:t>ЭТАП </a:t>
            </a:r>
            <a:r>
              <a:rPr lang="ru-RU" b="1" i="1" dirty="0">
                <a:solidFill>
                  <a:srgbClr val="FF0000"/>
                </a:solidFill>
                <a:latin typeface="Franklin Gothic Medium Cond" pitchFamily="34" charset="0"/>
              </a:rPr>
              <a:t> </a:t>
            </a:r>
            <a:endParaRPr lang="ru-RU" b="1" i="1" dirty="0" smtClean="0">
              <a:solidFill>
                <a:srgbClr val="FF0000"/>
              </a:solidFill>
              <a:latin typeface="Franklin Gothic Medium Cond" pitchFamily="34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latin typeface="Franklin Gothic Medium Cond" pitchFamily="34" charset="0"/>
              </a:rPr>
              <a:t>ПРАКТИЧЕСКИЙ</a:t>
            </a:r>
            <a:endParaRPr lang="ru-RU" b="1" i="1" dirty="0">
              <a:solidFill>
                <a:srgbClr val="FF0000"/>
              </a:solidFill>
              <a:latin typeface="Franklin Gothic Medium Cond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Franklin Gothic Medium Cond" pitchFamily="34" charset="0"/>
              </a:rPr>
              <a:t>Реализация проекта через  </a:t>
            </a:r>
            <a:r>
              <a:rPr lang="ru-RU" b="1" i="1" dirty="0" smtClean="0">
                <a:solidFill>
                  <a:srgbClr val="002060"/>
                </a:solidFill>
                <a:latin typeface="Franklin Gothic Medium Cond" pitchFamily="34" charset="0"/>
              </a:rPr>
              <a:t>коммуникативную</a:t>
            </a:r>
            <a:r>
              <a:rPr lang="ru-RU" b="1" i="1" dirty="0">
                <a:solidFill>
                  <a:srgbClr val="002060"/>
                </a:solidFill>
                <a:latin typeface="Franklin Gothic Medium Cond" pitchFamily="34" charset="0"/>
              </a:rPr>
              <a:t>, игровую, </a:t>
            </a:r>
            <a:r>
              <a:rPr lang="ru-RU" b="1" i="1" dirty="0" smtClean="0">
                <a:solidFill>
                  <a:srgbClr val="002060"/>
                </a:solidFill>
                <a:latin typeface="Franklin Gothic Medium Cond" pitchFamily="34" charset="0"/>
              </a:rPr>
              <a:t>музыкально- художественную эстетическую </a:t>
            </a:r>
            <a:r>
              <a:rPr lang="ru-RU" b="1" i="1" dirty="0">
                <a:solidFill>
                  <a:srgbClr val="002060"/>
                </a:solidFill>
                <a:latin typeface="Franklin Gothic Medium Cond" pitchFamily="34" charset="0"/>
              </a:rPr>
              <a:t>деятельности.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436510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Franklin Gothic Medium Cond" pitchFamily="34" charset="0"/>
              </a:rPr>
              <a:t>3 </a:t>
            </a:r>
            <a:r>
              <a:rPr lang="ru-RU" sz="1400" b="1" i="1" dirty="0">
                <a:solidFill>
                  <a:srgbClr val="FF0000"/>
                </a:solidFill>
                <a:latin typeface="Franklin Gothic Medium Cond" pitchFamily="34" charset="0"/>
              </a:rPr>
              <a:t>ЭТАП</a:t>
            </a:r>
            <a:r>
              <a:rPr lang="ru-RU" b="1" i="1" dirty="0">
                <a:solidFill>
                  <a:srgbClr val="FF0000"/>
                </a:solidFill>
                <a:latin typeface="Franklin Gothic Medium Cond" pitchFamily="34" charset="0"/>
              </a:rPr>
              <a:t> </a:t>
            </a:r>
            <a:endParaRPr lang="ru-RU" b="1" i="1" dirty="0" smtClean="0">
              <a:solidFill>
                <a:srgbClr val="FF0000"/>
              </a:solidFill>
              <a:latin typeface="Franklin Gothic Medium Cond" pitchFamily="34" charset="0"/>
            </a:endParaRPr>
          </a:p>
          <a:p>
            <a:r>
              <a:rPr lang="ru-RU" b="1" i="1" dirty="0" smtClean="0">
                <a:solidFill>
                  <a:srgbClr val="FF0000"/>
                </a:solidFill>
                <a:latin typeface="Franklin Gothic Medium Cond" pitchFamily="34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Franklin Gothic Medium Cond" pitchFamily="34" charset="0"/>
              </a:rPr>
              <a:t>итоговый</a:t>
            </a:r>
          </a:p>
          <a:p>
            <a:r>
              <a:rPr lang="ru-RU" b="1" i="1" dirty="0">
                <a:solidFill>
                  <a:srgbClr val="002060"/>
                </a:solidFill>
                <a:latin typeface="Franklin Gothic Medium Cond" pitchFamily="34" charset="0"/>
              </a:rPr>
              <a:t>Презентация проекта – организация выставки, творческие отчеты.</a:t>
            </a: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78" y="286703"/>
            <a:ext cx="2488483" cy="23043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790" y="2030760"/>
            <a:ext cx="2037606" cy="20376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429000"/>
            <a:ext cx="3096343" cy="24134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4266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Фунтик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email"/>
          <a:stretch>
            <a:fillRect/>
          </a:stretch>
        </p:blipFill>
        <p:spPr>
          <a:xfrm>
            <a:off x="395536" y="6381328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53345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475656" y="1412776"/>
            <a:ext cx="64087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«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Соберём капельки </a:t>
            </a:r>
            <a:r>
              <a:rPr lang="ru-RU" sz="6000" b="1" dirty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добра в </a:t>
            </a:r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одно большое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  <a:ea typeface="MingLiU" pitchFamily="49" charset="-120"/>
            </a:endParaRPr>
          </a:p>
          <a:p>
            <a:pPr algn="ctr"/>
            <a:r>
              <a:rPr lang="ru-RU" sz="6000" b="1" dirty="0">
                <a:solidFill>
                  <a:srgbClr val="002060"/>
                </a:solidFill>
                <a:latin typeface="Monotype Corsiva" pitchFamily="66" charset="0"/>
                <a:ea typeface="MingLiU" pitchFamily="49" charset="-120"/>
              </a:rPr>
              <a:t> море счастья»</a:t>
            </a:r>
          </a:p>
        </p:txBody>
      </p:sp>
    </p:spTree>
    <p:extLst>
      <p:ext uri="{BB962C8B-B14F-4D97-AF65-F5344CB8AC3E}">
        <p14:creationId xmlns="" xmlns:p14="http://schemas.microsoft.com/office/powerpoint/2010/main" val="310227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7384"/>
            <a:ext cx="9401957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7384"/>
            <a:ext cx="9401957" cy="71287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0960">
            <a:off x="554054" y="346348"/>
            <a:ext cx="4785996" cy="6381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>
            <a:solidFill>
              <a:srgbClr val="FF000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776">
            <a:off x="4246826" y="498375"/>
            <a:ext cx="4785996" cy="6381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00B0F0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228" y="382352"/>
            <a:ext cx="5143500" cy="6309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38100">
            <a:solidFill>
              <a:srgbClr val="FFFF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58518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фон дружб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27385"/>
            <a:ext cx="9401957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5" y="-243408"/>
            <a:ext cx="10225136" cy="74168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80481">
            <a:off x="734715" y="371966"/>
            <a:ext cx="4337709" cy="57836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678965">
            <a:off x="4311522" y="619320"/>
            <a:ext cx="4035113" cy="58182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569" y="505156"/>
            <a:ext cx="4155926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301625">
            <a:off x="2615536" y="646280"/>
            <a:ext cx="4731991" cy="6309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51953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</TotalTime>
  <Words>241</Words>
  <Application>Microsoft Office PowerPoint</Application>
  <PresentationFormat>Экран (4:3)</PresentationFormat>
  <Paragraphs>44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Муниципальное  бюджетное дошкольное образовательное учреждение          «Детский сад общеразвивающего вида №113» </vt:lpstr>
      <vt:lpstr> ПРОЕКТ  Практико- ориентированный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 бюджетное дошкольное образовательное учреждение          «Детский сад общеразвивающего вида №113»</dc:title>
  <dc:creator>user1111</dc:creator>
  <cp:lastModifiedBy>Пользователь Windows</cp:lastModifiedBy>
  <cp:revision>46</cp:revision>
  <dcterms:created xsi:type="dcterms:W3CDTF">2018-03-16T14:57:55Z</dcterms:created>
  <dcterms:modified xsi:type="dcterms:W3CDTF">2021-11-06T09:37:41Z</dcterms:modified>
</cp:coreProperties>
</file>