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93" r:id="rId2"/>
    <p:sldId id="256" r:id="rId3"/>
    <p:sldId id="263" r:id="rId4"/>
    <p:sldId id="290" r:id="rId5"/>
    <p:sldId id="292" r:id="rId6"/>
    <p:sldId id="265" r:id="rId7"/>
    <p:sldId id="275" r:id="rId8"/>
    <p:sldId id="258" r:id="rId9"/>
    <p:sldId id="285" r:id="rId10"/>
    <p:sldId id="291" r:id="rId11"/>
    <p:sldId id="271" r:id="rId12"/>
    <p:sldId id="294" r:id="rId13"/>
    <p:sldId id="286" r:id="rId14"/>
    <p:sldId id="296" r:id="rId15"/>
    <p:sldId id="273" r:id="rId16"/>
    <p:sldId id="284" r:id="rId17"/>
    <p:sldId id="282" r:id="rId18"/>
    <p:sldId id="297" r:id="rId19"/>
    <p:sldId id="281" r:id="rId20"/>
    <p:sldId id="298" r:id="rId21"/>
    <p:sldId id="280" r:id="rId22"/>
    <p:sldId id="287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32D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5659" autoAdjust="0"/>
  </p:normalViewPr>
  <p:slideViewPr>
    <p:cSldViewPr snapToGrid="0">
      <p:cViewPr varScale="1">
        <p:scale>
          <a:sx n="63" d="100"/>
          <a:sy n="63" d="100"/>
        </p:scale>
        <p:origin x="-99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67F3B8-2E85-4053-87F0-32822ED95F49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C010D0-6D52-4EF4-AE3B-CC72813156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50577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Слайд 1. В.Г. Перов. Портрет И.С. Тургенева. 1872.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010D0-6D52-4EF4-AE3B-CC728131569F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19373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Слайд 2. Ив. Тургенев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010D0-6D52-4EF4-AE3B-CC728131569F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60783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Слайд 3. Детство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010D0-6D52-4EF4-AE3B-CC728131569F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99136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Слайд 4. Родители. Портреты неизвестных художников.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010D0-6D52-4EF4-AE3B-CC728131569F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57623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Слайд 5. Усадьба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Спасское-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Лутовиново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Мценского уезда Орловской губернии.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010D0-6D52-4EF4-AE3B-CC728131569F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34560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i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Слайд</a:t>
            </a:r>
            <a:r>
              <a:rPr lang="ru-RU" sz="1200" i="0" baseline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6. </a:t>
            </a:r>
            <a:r>
              <a:rPr lang="ru-RU" sz="1200" i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Спасское-</a:t>
            </a:r>
            <a:r>
              <a:rPr lang="ru-RU" sz="1200" i="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Лутовиново</a:t>
            </a:r>
            <a:r>
              <a:rPr lang="ru-RU" sz="1200" i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музей-усадьба И.С. Тургенева</a:t>
            </a:r>
            <a:endParaRPr lang="ru-RU" i="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010D0-6D52-4EF4-AE3B-CC728131569F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84301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Слайд 7. 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Э. Лами. И.С. Тургенев. 1843–1844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010D0-6D52-4EF4-AE3B-CC728131569F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53357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Слайд 8. </a:t>
            </a:r>
            <a:r>
              <a:rPr lang="ru-RU" sz="1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Фото из архива Б. </a:t>
            </a:r>
            <a:r>
              <a:rPr lang="ru-RU" sz="1200" b="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Меншуткина</a:t>
            </a:r>
            <a:r>
              <a:rPr lang="ru-RU" sz="1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200" b="0" baseline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Борис Николаевич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Меншуткин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ru-RU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1874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1</a:t>
            </a:r>
            <a:r>
              <a:rPr lang="ru-RU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938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ru-RU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российский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и </a:t>
            </a:r>
            <a:r>
              <a:rPr lang="ru-RU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советский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ru-RU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химик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ru-RU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историк химии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ru-RU" sz="12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010D0-6D52-4EF4-AE3B-CC728131569F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39521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Слайд</a:t>
            </a:r>
            <a:r>
              <a:rPr lang="ru-RU" baseline="0" dirty="0" smtClean="0"/>
              <a:t> 9. </a:t>
            </a:r>
            <a:r>
              <a:rPr lang="ru-RU" dirty="0" smtClean="0"/>
              <a:t>Виссарион Григорьевич Белинский – русский литературный</a:t>
            </a:r>
            <a:r>
              <a:rPr lang="ru-RU" baseline="0" dirty="0" smtClean="0"/>
              <a:t> критик.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010D0-6D52-4EF4-AE3B-CC728131569F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36689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Слайд 10. Исполнение романса «Утро туманное» Дмитрием Хворостовским.</a:t>
            </a:r>
            <a:r>
              <a:rPr lang="ru-RU" baseline="0" dirty="0" smtClean="0"/>
              <a:t>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010D0-6D52-4EF4-AE3B-CC728131569F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4422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Слайд 11. В дореформенном правописании твердый знак (он же ер) писался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конце всякого </a:t>
            </a:r>
            <a:r>
              <a:rPr lang="ru-RU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слова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оканчивающегося на согласную: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столъ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телефонъ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Санктъ-Петербургъ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Это касается и </a:t>
            </a:r>
            <a:r>
              <a:rPr lang="ru-RU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слов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с шипящими согласными в конце: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мячъ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ужъ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замужъ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невтерпежъ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Хорь и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Калиныч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1847</a:t>
            </a:r>
          </a:p>
          <a:p>
            <a:r>
              <a:rPr lang="en-US" dirty="0" smtClean="0"/>
              <a:t>https://books.google.ru/books?id=tOwIAQAAIAAJ&amp;pg=RA3-PA55&amp;hl=ru#v=snippet&amp;q=%D1%85%D0%BE%D1%80%D1%8C&amp;f=false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010D0-6D52-4EF4-AE3B-CC728131569F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29377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Слайд 12. Групповой портрет членов редколлегии журнала, 1856 год, фотограф </a:t>
            </a:r>
            <a:r>
              <a:rPr lang="ru-RU" sz="120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Сергей Левицкий</a:t>
            </a:r>
            <a:r>
              <a:rPr lang="ru-RU" sz="120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верхний ряд: Л.Н. Толстой, Дмитрий Васильевич Григорович; нижний ряд: Иван Александрович Гончаров, И.С. Тургенев, А.В. Дружинин, А.Н. Островский, 1856 год.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010D0-6D52-4EF4-AE3B-CC728131569F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31077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Слайд</a:t>
            </a:r>
            <a:r>
              <a:rPr lang="ru-RU" baseline="0" dirty="0" smtClean="0"/>
              <a:t> 13. </a:t>
            </a:r>
            <a:r>
              <a:rPr lang="ru-RU" dirty="0" smtClean="0"/>
              <a:t>Николай Добролюбов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010D0-6D52-4EF4-AE3B-CC728131569F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31077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Слайд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14. Записки охотника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010D0-6D52-4EF4-AE3B-CC728131569F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293779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Слайд 15. Александр II ликвидирует </a:t>
            </a:r>
            <a:r>
              <a:rPr lang="ru-RU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крепостное право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3 марта 1861 года в ходе крестьянской реформы.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010D0-6D52-4EF4-AE3B-CC728131569F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17392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Слайд 16. Пелагея</a:t>
            </a:r>
            <a:r>
              <a:rPr lang="ru-RU" baseline="0" dirty="0" smtClean="0"/>
              <a:t> (Полина) Тургенева.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010D0-6D52-4EF4-AE3B-CC728131569F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39298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Слайд 17. Евгений Базаров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010D0-6D52-4EF4-AE3B-CC728131569F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64089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Слайд 18. Живые лица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010D0-6D52-4EF4-AE3B-CC728131569F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401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Слайд 19. Русский вестник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010D0-6D52-4EF4-AE3B-CC728131569F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23981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Слайд 20. 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И.С. Тургенев в мантии доктора Оксфордского университета. Фотография А.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Либера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1879 г.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010D0-6D52-4EF4-AE3B-CC728131569F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966255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Слайд 21.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010D0-6D52-4EF4-AE3B-CC728131569F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933619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Слайд 22.</a:t>
            </a:r>
            <a:r>
              <a:rPr lang="ru-RU" baseline="0" dirty="0" smtClean="0"/>
              <a:t> Рефлексия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010D0-6D52-4EF4-AE3B-CC728131569F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3775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B4CA8-F544-4341-AA19-3C00728F2CC9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BAB91-F010-4525-BC7C-DF3EF50B23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12521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B4CA8-F544-4341-AA19-3C00728F2CC9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BAB91-F010-4525-BC7C-DF3EF50B23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8949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B4CA8-F544-4341-AA19-3C00728F2CC9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BAB91-F010-4525-BC7C-DF3EF50B23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3266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B4CA8-F544-4341-AA19-3C00728F2CC9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BAB91-F010-4525-BC7C-DF3EF50B23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4499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B4CA8-F544-4341-AA19-3C00728F2CC9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BAB91-F010-4525-BC7C-DF3EF50B23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8744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B4CA8-F544-4341-AA19-3C00728F2CC9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BAB91-F010-4525-BC7C-DF3EF50B23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7518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B4CA8-F544-4341-AA19-3C00728F2CC9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BAB91-F010-4525-BC7C-DF3EF50B23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267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B4CA8-F544-4341-AA19-3C00728F2CC9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BAB91-F010-4525-BC7C-DF3EF50B23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04824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B4CA8-F544-4341-AA19-3C00728F2CC9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BAB91-F010-4525-BC7C-DF3EF50B23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87790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B4CA8-F544-4341-AA19-3C00728F2CC9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BAB91-F010-4525-BC7C-DF3EF50B23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50554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B4CA8-F544-4341-AA19-3C00728F2CC9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BAB91-F010-4525-BC7C-DF3EF50B23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7675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FB4CA8-F544-4341-AA19-3C00728F2CC9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EBAB91-F010-4525-BC7C-DF3EF50B23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071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hyperlink" Target="http://spasskoye-lutovinovo.ru/tour-winter2/TourSpasskoe_Winter/TourSpasskoe_.html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hyperlink" Target="http://spasskoye-lutovinovo.ru/tour/TourSpasskoe_.html" TargetMode="Externa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hyperlink" Target="http://virtualtrip.museums.spbu.ru/content/wolking.html?pict=0&amp;arr=72,1,3,12,0,93,71,89-91,103,104,108-110,92" TargetMode="Externa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1QEDe2VP_vQ" TargetMode="External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7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6.jpg"/><Relationship Id="rId5" Type="http://schemas.openxmlformats.org/officeDocument/2006/relationships/hyperlink" Target="https://www.culture.ru/poems/27763/utro-tumannoe-utro-sedoe" TargetMode="External"/><Relationship Id="rId10" Type="http://schemas.openxmlformats.org/officeDocument/2006/relationships/image" Target="../media/image3.jpeg"/><Relationship Id="rId4" Type="http://schemas.openxmlformats.org/officeDocument/2006/relationships/notesSlide" Target="../notesSlides/notesSlide10.xml"/><Relationship Id="rId9" Type="http://schemas.openxmlformats.org/officeDocument/2006/relationships/image" Target="../media/image18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az.lib.ru/d/dobroljubow_n_a/text_0190.shtml" TargetMode="External"/><Relationship Id="rId5" Type="http://schemas.openxmlformats.org/officeDocument/2006/relationships/image" Target="../media/image15.jpg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7" Type="http://schemas.openxmlformats.org/officeDocument/2006/relationships/image" Target="../media/image2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ilibrary.ru/text/1204/index.html" TargetMode="External"/><Relationship Id="rId5" Type="http://schemas.openxmlformats.org/officeDocument/2006/relationships/image" Target="../media/image23.jpg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g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29.png"/><Relationship Id="rId4" Type="http://schemas.openxmlformats.org/officeDocument/2006/relationships/image" Target="../media/image28.jp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2480" y="1546860"/>
            <a:ext cx="5684520" cy="3764280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ru-RU" sz="2800" dirty="0" smtClean="0">
                <a:solidFill>
                  <a:srgbClr val="432D35"/>
                </a:solidFill>
                <a:latin typeface="Book Antiqua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432D35"/>
                </a:solidFill>
                <a:latin typeface="Book Antiqua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432D35"/>
                </a:solidFill>
                <a:latin typeface="Book Antiqua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432D35"/>
                </a:solidFill>
                <a:latin typeface="Book Antiqua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432D35"/>
                </a:solidFill>
                <a:latin typeface="Book Antiqua" pitchFamily="18" charset="0"/>
                <a:cs typeface="Times New Roman" pitchFamily="18" charset="0"/>
              </a:rPr>
              <a:t>«Жизнь и творчество Ивана Сергеевича Тургенева»</a:t>
            </a:r>
            <a:br>
              <a:rPr lang="ru-RU" sz="3100" b="1" dirty="0" smtClean="0">
                <a:solidFill>
                  <a:srgbClr val="432D35"/>
                </a:solidFill>
                <a:latin typeface="Book Antiqua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432D35"/>
                </a:solidFill>
                <a:latin typeface="Book Antiqua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432D35"/>
                </a:solidFill>
                <a:latin typeface="Book Antiqua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432D35"/>
                </a:solidFill>
                <a:latin typeface="Book Antiqua" pitchFamily="18" charset="0"/>
                <a:cs typeface="Times New Roman" pitchFamily="18" charset="0"/>
              </a:rPr>
              <a:t>1818 – 1883</a:t>
            </a:r>
            <a:br>
              <a:rPr lang="ru-RU" sz="2800" dirty="0" smtClean="0">
                <a:solidFill>
                  <a:srgbClr val="432D35"/>
                </a:solidFill>
                <a:latin typeface="Book Antiqua" pitchFamily="18" charset="0"/>
                <a:cs typeface="Times New Roman" pitchFamily="18" charset="0"/>
              </a:rPr>
            </a:br>
            <a:endParaRPr lang="ru-RU" sz="2800" dirty="0">
              <a:solidFill>
                <a:srgbClr val="432D35"/>
              </a:solidFill>
              <a:latin typeface="Book Antiqua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8558" y="-27000"/>
            <a:ext cx="5473442" cy="6912000"/>
          </a:xfrm>
        </p:spPr>
      </p:pic>
    </p:spTree>
    <p:extLst>
      <p:ext uri="{BB962C8B-B14F-4D97-AF65-F5344CB8AC3E}">
        <p14:creationId xmlns:p14="http://schemas.microsoft.com/office/powerpoint/2010/main" val="20252070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5486400" y="1728656"/>
            <a:ext cx="6400800" cy="2351314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ru-RU" sz="3600" i="1" dirty="0" smtClean="0">
                <a:solidFill>
                  <a:srgbClr val="432D35"/>
                </a:solidFill>
                <a:latin typeface="Book Antiqua" pitchFamily="18" charset="0"/>
                <a:cs typeface="Times New Roman" panose="02020603050405020304" pitchFamily="18" charset="0"/>
              </a:rPr>
              <a:t>Всемирно известный русский </a:t>
            </a:r>
            <a:r>
              <a:rPr lang="ru-RU" sz="3600" i="1" dirty="0">
                <a:solidFill>
                  <a:srgbClr val="432D35"/>
                </a:solidFill>
                <a:latin typeface="Book Antiqua" pitchFamily="18" charset="0"/>
                <a:cs typeface="Times New Roman" panose="02020603050405020304" pitchFamily="18" charset="0"/>
              </a:rPr>
              <a:t>писатель и поэт, публицист и драматург, </a:t>
            </a:r>
            <a:r>
              <a:rPr lang="ru-RU" sz="3600" b="1" i="1" dirty="0">
                <a:solidFill>
                  <a:srgbClr val="432D35"/>
                </a:solidFill>
                <a:latin typeface="Book Antiqua" pitchFamily="18" charset="0"/>
                <a:cs typeface="Times New Roman" panose="02020603050405020304" pitchFamily="18" charset="0"/>
              </a:rPr>
              <a:t>классик русской литературы </a:t>
            </a:r>
            <a:r>
              <a:rPr lang="en-US" sz="3600" b="1" i="1" dirty="0" smtClean="0">
                <a:solidFill>
                  <a:srgbClr val="432D35"/>
                </a:solidFill>
                <a:latin typeface="Book Antiqua" pitchFamily="18" charset="0"/>
                <a:cs typeface="Times New Roman" panose="02020603050405020304" pitchFamily="18" charset="0"/>
              </a:rPr>
              <a:t>XIX</a:t>
            </a:r>
            <a:r>
              <a:rPr lang="ru-RU" sz="3600" b="1" i="1" dirty="0" smtClean="0">
                <a:solidFill>
                  <a:srgbClr val="432D35"/>
                </a:solidFill>
                <a:latin typeface="Book Antiqua" pitchFamily="18" charset="0"/>
                <a:cs typeface="Times New Roman" panose="02020603050405020304" pitchFamily="18" charset="0"/>
              </a:rPr>
              <a:t> века</a:t>
            </a:r>
            <a:endParaRPr lang="ru-RU" sz="3600" i="1" dirty="0" smtClean="0">
              <a:solidFill>
                <a:srgbClr val="432D35"/>
              </a:solidFill>
              <a:latin typeface="Book Antiqua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5" descr="Иван Сергеевич Тургенев. Фотография А. И. Деньера. 1856 год"/>
          <p:cNvPicPr>
            <a:picLocks noGrp="1"/>
          </p:cNvPicPr>
          <p:nvPr>
            <p:ph sz="half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47" r="9338" b="2737"/>
          <a:stretch/>
        </p:blipFill>
        <p:spPr bwMode="auto">
          <a:xfrm>
            <a:off x="832756" y="1"/>
            <a:ext cx="4044044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Управляющая кнопка: настраиваемая 4">
            <a:hlinkClick r:id="" action="ppaction://hlinkshowjump?jump=firstslide" highlightClick="1"/>
          </p:cNvPr>
          <p:cNvSpPr/>
          <p:nvPr/>
        </p:nvSpPr>
        <p:spPr>
          <a:xfrm>
            <a:off x="0" y="6141720"/>
            <a:ext cx="720000" cy="720000"/>
          </a:xfrm>
          <a:prstGeom prst="actionButtonBlank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4383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6769" y="564191"/>
            <a:ext cx="4025247" cy="5436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955" y="564191"/>
            <a:ext cx="4325076" cy="5436000"/>
          </a:xfrm>
          <a:prstGeom prst="rect">
            <a:avLst/>
          </a:prstGeom>
        </p:spPr>
      </p:pic>
      <p:sp>
        <p:nvSpPr>
          <p:cNvPr id="5" name="Управляющая кнопка: настраиваемая 4">
            <a:hlinkClick r:id="" action="ppaction://hlinkshowjump?jump=firstslide" highlightClick="1"/>
          </p:cNvPr>
          <p:cNvSpPr/>
          <p:nvPr/>
        </p:nvSpPr>
        <p:spPr>
          <a:xfrm>
            <a:off x="0" y="6141720"/>
            <a:ext cx="720000" cy="720000"/>
          </a:xfrm>
          <a:prstGeom prst="actionButtonBlank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605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Desktop\Конкурс Нескучно о русской классике\Родители Тургенева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80" r="335" b="20423"/>
          <a:stretch/>
        </p:blipFill>
        <p:spPr bwMode="auto">
          <a:xfrm>
            <a:off x="1183591" y="1371600"/>
            <a:ext cx="9824818" cy="3849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096000" y="5271372"/>
            <a:ext cx="43129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Book Antiqua" pitchFamily="18" charset="0"/>
                <a:cs typeface="Times New Roman" panose="02020603050405020304" pitchFamily="18" charset="0"/>
              </a:rPr>
              <a:t>Варвара Петровна Тургенева, урождённая Лутовинова</a:t>
            </a:r>
          </a:p>
          <a:p>
            <a:pPr algn="ctr"/>
            <a:r>
              <a:rPr lang="ru-RU" sz="2000" dirty="0">
                <a:latin typeface="Book Antiqua" pitchFamily="18" charset="0"/>
                <a:cs typeface="Times New Roman" panose="02020603050405020304" pitchFamily="18" charset="0"/>
              </a:rPr>
              <a:t>1787 – 1850</a:t>
            </a:r>
          </a:p>
        </p:txBody>
      </p:sp>
      <p:sp>
        <p:nvSpPr>
          <p:cNvPr id="6" name="Объект 4"/>
          <p:cNvSpPr txBox="1">
            <a:spLocks/>
          </p:cNvSpPr>
          <p:nvPr/>
        </p:nvSpPr>
        <p:spPr>
          <a:xfrm>
            <a:off x="1905001" y="5271372"/>
            <a:ext cx="3794760" cy="107171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000" dirty="0">
                <a:latin typeface="Book Antiqua" pitchFamily="18" charset="0"/>
                <a:cs typeface="Times New Roman" panose="02020603050405020304" pitchFamily="18" charset="0"/>
              </a:rPr>
              <a:t>Сергей</a:t>
            </a:r>
            <a:r>
              <a:rPr lang="ru-RU" sz="2000" dirty="0" smtClean="0">
                <a:latin typeface="Book Antiqua" pitchFamily="18" charset="0"/>
                <a:cs typeface="Times New Roman" panose="02020603050405020304" pitchFamily="18" charset="0"/>
              </a:rPr>
              <a:t> Николаевич Тургенев</a:t>
            </a:r>
          </a:p>
          <a:p>
            <a:pPr marL="0" indent="0" algn="ctr">
              <a:buNone/>
            </a:pPr>
            <a:r>
              <a:rPr lang="ru-RU" sz="2000" dirty="0" smtClean="0">
                <a:latin typeface="Book Antiqua" pitchFamily="18" charset="0"/>
                <a:cs typeface="Times New Roman" panose="02020603050405020304" pitchFamily="18" charset="0"/>
              </a:rPr>
              <a:t>1793 – 1834</a:t>
            </a:r>
            <a:endParaRPr lang="ru-RU" sz="2000" dirty="0">
              <a:latin typeface="Book Antiqua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04900" y="560755"/>
            <a:ext cx="9982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 Antiqua" pitchFamily="18" charset="0"/>
                <a:cs typeface="Times New Roman" panose="02020603050405020304" pitchFamily="18" charset="0"/>
              </a:rPr>
              <a:t>Родители писателя принадлежали к дворянскому роду </a:t>
            </a:r>
            <a:endParaRPr lang="ru-RU" sz="28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 Antiqua" pitchFamily="18" charset="0"/>
            </a:endParaRPr>
          </a:p>
        </p:txBody>
      </p:sp>
      <p:sp>
        <p:nvSpPr>
          <p:cNvPr id="10" name="Управляющая кнопка: настраиваемая 9">
            <a:hlinkClick r:id="" action="ppaction://hlinkshowjump?jump=firstslide" highlightClick="1"/>
          </p:cNvPr>
          <p:cNvSpPr/>
          <p:nvPr/>
        </p:nvSpPr>
        <p:spPr>
          <a:xfrm>
            <a:off x="0" y="6141720"/>
            <a:ext cx="720000" cy="720000"/>
          </a:xfrm>
          <a:prstGeom prst="actionButtonBlank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0233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Desktop\ЯГПУ\Практика\Литература\1 урок\88152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00" y="3720"/>
            <a:ext cx="1102572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Управляющая кнопка: настраиваемая 4">
            <a:hlinkClick r:id="" action="ppaction://hlinkshowjump?jump=firstslide" highlightClick="1"/>
          </p:cNvPr>
          <p:cNvSpPr/>
          <p:nvPr/>
        </p:nvSpPr>
        <p:spPr>
          <a:xfrm>
            <a:off x="0" y="6141720"/>
            <a:ext cx="720000" cy="720000"/>
          </a:xfrm>
          <a:prstGeom prst="actionButtonBlank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6949440" y="6270887"/>
            <a:ext cx="45676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Book Antiqua" pitchFamily="18" charset="0"/>
              </a:rPr>
              <a:t>Усадьба Спасское-</a:t>
            </a:r>
            <a:r>
              <a:rPr lang="ru-RU" sz="2400" dirty="0" err="1" smtClean="0">
                <a:latin typeface="Book Antiqua" pitchFamily="18" charset="0"/>
              </a:rPr>
              <a:t>Лутовиново</a:t>
            </a:r>
            <a:endParaRPr lang="ru-RU" sz="2400" dirty="0"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1363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8000" b="-4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настраиваемая 2">
            <a:hlinkClick r:id="" action="ppaction://hlinkshowjump?jump=firstslide" highlightClick="1"/>
          </p:cNvPr>
          <p:cNvSpPr/>
          <p:nvPr/>
        </p:nvSpPr>
        <p:spPr>
          <a:xfrm>
            <a:off x="0" y="6141720"/>
            <a:ext cx="720000" cy="720000"/>
          </a:xfrm>
          <a:prstGeom prst="actionButtonBlank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hlinkClick r:id="rId5"/>
          </p:cNvPr>
          <p:cNvPicPr/>
          <p:nvPr/>
        </p:nvPicPr>
        <p:blipFill rotWithShape="1">
          <a:blip r:embed="rId6"/>
          <a:srcRect l="3748" t="25387" r="67624" b="23682"/>
          <a:stretch/>
        </p:blipFill>
        <p:spPr bwMode="auto">
          <a:xfrm>
            <a:off x="1722120" y="1828800"/>
            <a:ext cx="3600000" cy="3600000"/>
          </a:xfrm>
          <a:prstGeom prst="roundRect">
            <a:avLst>
              <a:gd name="adj" fmla="val 16667"/>
            </a:avLst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>
            <a:hlinkClick r:id="rId7"/>
          </p:cNvPr>
          <p:cNvPicPr/>
          <p:nvPr/>
        </p:nvPicPr>
        <p:blipFill rotWithShape="1">
          <a:blip r:embed="rId6"/>
          <a:srcRect l="34013" t="25890" r="37502" b="24169"/>
          <a:stretch/>
        </p:blipFill>
        <p:spPr bwMode="auto">
          <a:xfrm>
            <a:off x="7352510" y="1828800"/>
            <a:ext cx="3600000" cy="3600000"/>
          </a:xfrm>
          <a:prstGeom prst="roundRect">
            <a:avLst>
              <a:gd name="adj" fmla="val 16667"/>
            </a:avLst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176186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45101" y="5682343"/>
            <a:ext cx="3501798" cy="1110344"/>
          </a:xfrm>
        </p:spPr>
        <p:txBody>
          <a:bodyPr>
            <a:normAutofit/>
          </a:bodyPr>
          <a:lstStyle/>
          <a:p>
            <a:r>
              <a:rPr lang="ru-RU" sz="3200" i="1" dirty="0" smtClean="0">
                <a:solidFill>
                  <a:srgbClr val="432D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Тургенев в юности</a:t>
            </a:r>
            <a:endParaRPr lang="ru-RU" sz="3200" i="1" dirty="0">
              <a:solidFill>
                <a:srgbClr val="432D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1587" y="421942"/>
            <a:ext cx="3695200" cy="5364000"/>
          </a:xfrm>
          <a:prstGeom prst="rect">
            <a:avLst/>
          </a:prstGeom>
        </p:spPr>
      </p:pic>
      <p:sp>
        <p:nvSpPr>
          <p:cNvPr id="6" name="Управляющая кнопка: настраиваемая 5">
            <a:hlinkClick r:id="" action="ppaction://hlinkshowjump?jump=firstslide" highlightClick="1"/>
          </p:cNvPr>
          <p:cNvSpPr/>
          <p:nvPr/>
        </p:nvSpPr>
        <p:spPr>
          <a:xfrm>
            <a:off x="0" y="6141720"/>
            <a:ext cx="720000" cy="720000"/>
          </a:xfrm>
          <a:prstGeom prst="actionButtonBlank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Группа 6"/>
          <p:cNvGrpSpPr/>
          <p:nvPr/>
        </p:nvGrpSpPr>
        <p:grpSpPr>
          <a:xfrm>
            <a:off x="8588692" y="0"/>
            <a:ext cx="3603308" cy="4137660"/>
            <a:chOff x="8588692" y="0"/>
            <a:chExt cx="3603308" cy="4137660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208" r="3667"/>
            <a:stretch/>
          </p:blipFill>
          <p:spPr>
            <a:xfrm>
              <a:off x="8588692" y="0"/>
              <a:ext cx="3603308" cy="4137660"/>
            </a:xfrm>
            <a:prstGeom prst="rect">
              <a:avLst/>
            </a:prstGeom>
          </p:spPr>
        </p:pic>
        <p:sp>
          <p:nvSpPr>
            <p:cNvPr id="5" name="Прямоугольник 4"/>
            <p:cNvSpPr/>
            <p:nvPr/>
          </p:nvSpPr>
          <p:spPr>
            <a:xfrm>
              <a:off x="8634412" y="1169670"/>
              <a:ext cx="1786414" cy="1798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196590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1633" y="1303654"/>
            <a:ext cx="5323943" cy="378000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67021" y="223281"/>
            <a:ext cx="10857958" cy="1087359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Императорский Санкт-Петербургский университет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349660" y="5418594"/>
            <a:ext cx="35278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Ректорский флигель. XIX век.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29281" y="5420231"/>
            <a:ext cx="6096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Вход в здание Двенадцати коллегий. XIX век. </a:t>
            </a:r>
          </a:p>
        </p:txBody>
      </p:sp>
      <p:pic>
        <p:nvPicPr>
          <p:cNvPr id="3074" name="Picture 2" descr="D:\Desktop\Конкурс Нескучно о русской классике\12_coll_13-300x2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281" y="1303654"/>
            <a:ext cx="5178082" cy="37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69620" y="6021884"/>
            <a:ext cx="106527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  <a:hlinkClick r:id="rId5"/>
              </a:rPr>
              <a:t>Виртуальная прогулка по императорскому Санкт-Петербургскому университету XIX века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Управляющая кнопка: настраиваемая 8">
            <a:hlinkClick r:id="" action="ppaction://hlinkshowjump?jump=firstslide" highlightClick="1"/>
          </p:cNvPr>
          <p:cNvSpPr/>
          <p:nvPr/>
        </p:nvSpPr>
        <p:spPr>
          <a:xfrm>
            <a:off x="0" y="6141720"/>
            <a:ext cx="720000" cy="720000"/>
          </a:xfrm>
          <a:prstGeom prst="actionButtonBlank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3442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6"/>
          <a:stretch/>
        </p:blipFill>
        <p:spPr>
          <a:xfrm>
            <a:off x="3463128" y="0"/>
            <a:ext cx="5265744" cy="6858000"/>
          </a:xfrm>
        </p:spPr>
      </p:pic>
      <p:sp>
        <p:nvSpPr>
          <p:cNvPr id="3" name="Управляющая кнопка: настраиваемая 2">
            <a:hlinkClick r:id="" action="ppaction://hlinkshowjump?jump=firstslide" highlightClick="1"/>
          </p:cNvPr>
          <p:cNvSpPr/>
          <p:nvPr/>
        </p:nvSpPr>
        <p:spPr>
          <a:xfrm>
            <a:off x="0" y="6141720"/>
            <a:ext cx="720000" cy="720000"/>
          </a:xfrm>
          <a:prstGeom prst="actionButtonBlank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189" b="35733"/>
          <a:stretch/>
        </p:blipFill>
        <p:spPr>
          <a:xfrm>
            <a:off x="0" y="0"/>
            <a:ext cx="2956560" cy="299382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189" b="35733"/>
          <a:stretch/>
        </p:blipFill>
        <p:spPr>
          <a:xfrm rot="10800000">
            <a:off x="9235440" y="3867892"/>
            <a:ext cx="2956560" cy="2993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929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56892" y="245161"/>
            <a:ext cx="6678216" cy="762635"/>
          </a:xfrm>
        </p:spPr>
        <p:txBody>
          <a:bodyPr>
            <a:normAutofit/>
          </a:bodyPr>
          <a:lstStyle/>
          <a:p>
            <a:r>
              <a:rPr lang="ru-RU" sz="3500" dirty="0" smtClean="0">
                <a:solidFill>
                  <a:srgbClr val="432D35"/>
                </a:solidFill>
                <a:latin typeface="Book Antiqua" pitchFamily="18" charset="0"/>
                <a:cs typeface="Times New Roman" pitchFamily="18" charset="0"/>
                <a:hlinkClick r:id="rId5"/>
              </a:rPr>
              <a:t>Утро туманное (В дороге)</a:t>
            </a:r>
            <a:r>
              <a:rPr lang="en-US" sz="3500" dirty="0" smtClean="0">
                <a:solidFill>
                  <a:srgbClr val="432D35"/>
                </a:solidFill>
                <a:latin typeface="Book Antiqua" pitchFamily="18" charset="0"/>
                <a:cs typeface="Times New Roman" pitchFamily="18" charset="0"/>
                <a:hlinkClick r:id="rId5"/>
              </a:rPr>
              <a:t>, 1843</a:t>
            </a:r>
            <a:r>
              <a:rPr lang="ru-RU" sz="3500" dirty="0" smtClean="0">
                <a:solidFill>
                  <a:srgbClr val="432D35"/>
                </a:solidFill>
                <a:latin typeface="Book Antiqua" pitchFamily="18" charset="0"/>
                <a:cs typeface="Times New Roman" pitchFamily="18" charset="0"/>
                <a:hlinkClick r:id="rId5"/>
              </a:rPr>
              <a:t> </a:t>
            </a:r>
            <a:endParaRPr lang="ru-RU" sz="3500" dirty="0">
              <a:solidFill>
                <a:srgbClr val="432D35"/>
              </a:solidFill>
              <a:latin typeface="Book Antiqua" pitchFamily="18" charset="0"/>
              <a:cs typeface="Times New Roman" pitchFamily="18" charset="0"/>
            </a:endParaRPr>
          </a:p>
        </p:txBody>
      </p:sp>
      <p:pic>
        <p:nvPicPr>
          <p:cNvPr id="4" name="Утро туманное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00" y="2406681"/>
            <a:ext cx="1879210" cy="118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93420" y="5733117"/>
            <a:ext cx="108051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432D35"/>
                </a:solidFill>
                <a:latin typeface="Book Antiqua" pitchFamily="18" charset="0"/>
                <a:cs typeface="Times New Roman" pitchFamily="18" charset="0"/>
              </a:rPr>
              <a:t>Дмитрий Александрович Хворостовский</a:t>
            </a:r>
            <a:r>
              <a:rPr lang="ru-RU" sz="2000" dirty="0" smtClean="0">
                <a:solidFill>
                  <a:srgbClr val="432D35"/>
                </a:solidFill>
                <a:latin typeface="Book Antiqua" pitchFamily="18" charset="0"/>
                <a:cs typeface="Times New Roman" pitchFamily="18" charset="0"/>
              </a:rPr>
              <a:t> </a:t>
            </a:r>
            <a:r>
              <a:rPr lang="en-US" sz="2000" dirty="0">
                <a:solidFill>
                  <a:srgbClr val="432D35"/>
                </a:solidFill>
                <a:latin typeface="Book Antiqua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432D35"/>
                </a:solidFill>
                <a:latin typeface="Book Antiqua" pitchFamily="18" charset="0"/>
                <a:cs typeface="Times New Roman" pitchFamily="18" charset="0"/>
              </a:rPr>
              <a:t>– советский </a:t>
            </a:r>
            <a:r>
              <a:rPr lang="ru-RU" sz="2000" dirty="0">
                <a:solidFill>
                  <a:srgbClr val="432D35"/>
                </a:solidFill>
                <a:latin typeface="Book Antiqua" pitchFamily="18" charset="0"/>
                <a:cs typeface="Times New Roman" pitchFamily="18" charset="0"/>
              </a:rPr>
              <a:t>и </a:t>
            </a:r>
            <a:r>
              <a:rPr lang="ru-RU" sz="2000" dirty="0" smtClean="0">
                <a:solidFill>
                  <a:srgbClr val="432D35"/>
                </a:solidFill>
                <a:latin typeface="Book Antiqua" pitchFamily="18" charset="0"/>
                <a:cs typeface="Times New Roman" pitchFamily="18" charset="0"/>
              </a:rPr>
              <a:t>российский</a:t>
            </a:r>
            <a:r>
              <a:rPr lang="en-US" sz="2000" dirty="0" smtClean="0">
                <a:solidFill>
                  <a:srgbClr val="432D35"/>
                </a:solidFill>
                <a:latin typeface="Book Antiqua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432D35"/>
                </a:solidFill>
                <a:latin typeface="Book Antiqua" pitchFamily="18" charset="0"/>
                <a:cs typeface="Times New Roman" pitchFamily="18" charset="0"/>
              </a:rPr>
              <a:t>оперный </a:t>
            </a:r>
            <a:r>
              <a:rPr lang="ru-RU" sz="2000" dirty="0">
                <a:solidFill>
                  <a:srgbClr val="432D35"/>
                </a:solidFill>
                <a:latin typeface="Book Antiqua" pitchFamily="18" charset="0"/>
                <a:cs typeface="Times New Roman" pitchFamily="18" charset="0"/>
              </a:rPr>
              <a:t>певец</a:t>
            </a:r>
            <a:r>
              <a:rPr lang="ru-RU" sz="2000" dirty="0" smtClean="0">
                <a:solidFill>
                  <a:srgbClr val="432D35"/>
                </a:solidFill>
                <a:latin typeface="Book Antiqua" pitchFamily="18" charset="0"/>
                <a:cs typeface="Times New Roman" pitchFamily="18" charset="0"/>
              </a:rPr>
              <a:t>.</a:t>
            </a:r>
            <a:endParaRPr lang="en-US" sz="2000" dirty="0" smtClean="0">
              <a:solidFill>
                <a:srgbClr val="432D35"/>
              </a:solidFill>
              <a:latin typeface="Book Antiqua" pitchFamily="18" charset="0"/>
              <a:cs typeface="Times New Roman" pitchFamily="18" charset="0"/>
            </a:endParaRPr>
          </a:p>
          <a:p>
            <a:pPr algn="ctr"/>
            <a:r>
              <a:rPr lang="ru-RU" sz="2000" dirty="0" smtClean="0">
                <a:solidFill>
                  <a:srgbClr val="432D35"/>
                </a:solidFill>
                <a:latin typeface="Book Antiqua" pitchFamily="18" charset="0"/>
                <a:cs typeface="Times New Roman" pitchFamily="18" charset="0"/>
              </a:rPr>
              <a:t>1962 – 2017</a:t>
            </a:r>
            <a:endParaRPr lang="ru-RU" sz="2000" dirty="0">
              <a:solidFill>
                <a:srgbClr val="432D35"/>
              </a:solidFill>
              <a:latin typeface="Book Antiqua" pitchFamily="18" charset="0"/>
              <a:cs typeface="Times New Roman" pitchFamily="18" charset="0"/>
            </a:endParaRPr>
          </a:p>
        </p:txBody>
      </p:sp>
      <p:pic>
        <p:nvPicPr>
          <p:cNvPr id="2050" name="Picture 2" descr="D:\Desktop\Конкурс Нескучно о русской классике\dmitry-hvorostovsky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2" r="7486"/>
          <a:stretch/>
        </p:blipFill>
        <p:spPr bwMode="auto">
          <a:xfrm>
            <a:off x="2888695" y="1114476"/>
            <a:ext cx="6414611" cy="4417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Управляющая кнопка: настраиваемая 5">
            <a:hlinkClick r:id="rId8" highlightClick="1"/>
          </p:cNvPr>
          <p:cNvSpPr/>
          <p:nvPr/>
        </p:nvSpPr>
        <p:spPr>
          <a:xfrm>
            <a:off x="9303306" y="2280681"/>
            <a:ext cx="1800000" cy="1440000"/>
          </a:xfrm>
          <a:prstGeom prst="actionButtonBlank">
            <a:avLst/>
          </a:prstGeom>
          <a:blipFill>
            <a:blip r:embed="rId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настраиваемая 7">
            <a:hlinkClick r:id="" action="ppaction://hlinkshowjump?jump=firstslide" highlightClick="1"/>
          </p:cNvPr>
          <p:cNvSpPr/>
          <p:nvPr/>
        </p:nvSpPr>
        <p:spPr>
          <a:xfrm>
            <a:off x="0" y="6141720"/>
            <a:ext cx="720000" cy="720000"/>
          </a:xfrm>
          <a:prstGeom prst="actionButtonBlank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0013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484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настраиваемая 5">
            <a:hlinkClick r:id="" action="ppaction://hlinkshowjump?jump=firstslide" highlightClick="1"/>
          </p:cNvPr>
          <p:cNvSpPr/>
          <p:nvPr/>
        </p:nvSpPr>
        <p:spPr>
          <a:xfrm>
            <a:off x="0" y="6141720"/>
            <a:ext cx="720000" cy="720000"/>
          </a:xfrm>
          <a:prstGeom prst="actionButtonBlank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75360"/>
            <a:ext cx="12192001" cy="4907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571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настраиваемая 2">
            <a:hlinkClick r:id="" action="ppaction://hlinkshowjump?jump=firstslide" highlightClick="1"/>
          </p:cNvPr>
          <p:cNvSpPr/>
          <p:nvPr/>
        </p:nvSpPr>
        <p:spPr>
          <a:xfrm>
            <a:off x="0" y="6141720"/>
            <a:ext cx="720000" cy="720000"/>
          </a:xfrm>
          <a:prstGeom prst="actionButtonBlank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6" name="Picture 2" descr="D:\Desktop\ЯГПУ\Практика\Литература\1 урок\Редколлегия Современика 185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7703" y="3720"/>
            <a:ext cx="70742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43840" y="3228945"/>
            <a:ext cx="4709160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Редколлегия 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«Современника», 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1856</a:t>
            </a:r>
          </a:p>
        </p:txBody>
      </p:sp>
    </p:spTree>
    <p:extLst>
      <p:ext uri="{BB962C8B-B14F-4D97-AF65-F5344CB8AC3E}">
        <p14:creationId xmlns:p14="http://schemas.microsoft.com/office/powerpoint/2010/main" val="1859680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настраиваемая 2">
            <a:hlinkClick r:id="" action="ppaction://hlinkshowjump?jump=firstslide" highlightClick="1"/>
          </p:cNvPr>
          <p:cNvSpPr/>
          <p:nvPr/>
        </p:nvSpPr>
        <p:spPr>
          <a:xfrm>
            <a:off x="0" y="6141720"/>
            <a:ext cx="720000" cy="720000"/>
          </a:xfrm>
          <a:prstGeom prst="actionButtonBlank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5192" y="3720"/>
            <a:ext cx="6092976" cy="6858000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189" b="35733"/>
          <a:stretch/>
        </p:blipFill>
        <p:spPr>
          <a:xfrm>
            <a:off x="0" y="0"/>
            <a:ext cx="2956560" cy="299382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189" b="35733"/>
          <a:stretch/>
        </p:blipFill>
        <p:spPr>
          <a:xfrm rot="10800000">
            <a:off x="9235440" y="3867892"/>
            <a:ext cx="2956560" cy="2993828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7482840" y="681306"/>
            <a:ext cx="4572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432D35"/>
                </a:solidFill>
                <a:latin typeface="Book Antiqua" pitchFamily="18" charset="0"/>
                <a:hlinkClick r:id="rId6"/>
              </a:rPr>
              <a:t>Когда же придет настоящий день</a:t>
            </a:r>
            <a:r>
              <a:rPr lang="ru-RU" sz="2000" dirty="0" smtClean="0">
                <a:solidFill>
                  <a:srgbClr val="432D35"/>
                </a:solidFill>
                <a:latin typeface="Book Antiqua" pitchFamily="18" charset="0"/>
                <a:hlinkClick r:id="rId6"/>
              </a:rPr>
              <a:t>?</a:t>
            </a:r>
          </a:p>
          <a:p>
            <a:r>
              <a:rPr lang="ru-RU" sz="2000" dirty="0">
                <a:solidFill>
                  <a:srgbClr val="432D35"/>
                </a:solidFill>
                <a:latin typeface="Book Antiqua" pitchFamily="18" charset="0"/>
                <a:hlinkClick r:id="rId6"/>
              </a:rPr>
              <a:t/>
            </a:r>
            <a:br>
              <a:rPr lang="ru-RU" sz="2000" dirty="0">
                <a:solidFill>
                  <a:srgbClr val="432D35"/>
                </a:solidFill>
                <a:latin typeface="Book Antiqua" pitchFamily="18" charset="0"/>
                <a:hlinkClick r:id="rId6"/>
              </a:rPr>
            </a:br>
            <a:r>
              <a:rPr lang="ru-RU" sz="2000" i="1" dirty="0" smtClean="0">
                <a:solidFill>
                  <a:srgbClr val="432D35"/>
                </a:solidFill>
                <a:latin typeface="Book Antiqua" pitchFamily="18" charset="0"/>
                <a:hlinkClick r:id="rId6"/>
              </a:rPr>
              <a:t>(«Накануне», </a:t>
            </a:r>
            <a:r>
              <a:rPr lang="ru-RU" sz="2000" i="1" dirty="0">
                <a:solidFill>
                  <a:srgbClr val="432D35"/>
                </a:solidFill>
                <a:latin typeface="Book Antiqua" pitchFamily="18" charset="0"/>
                <a:hlinkClick r:id="rId6"/>
              </a:rPr>
              <a:t>повесть И. С. Тургенева. </a:t>
            </a:r>
            <a:r>
              <a:rPr lang="ru-RU" sz="2000" i="1" dirty="0" smtClean="0">
                <a:solidFill>
                  <a:srgbClr val="432D35"/>
                </a:solidFill>
                <a:latin typeface="Book Antiqua" pitchFamily="18" charset="0"/>
                <a:hlinkClick r:id="rId6"/>
              </a:rPr>
              <a:t>«Русский вестник», </a:t>
            </a:r>
            <a:r>
              <a:rPr lang="ru-RU" sz="2000" i="1" dirty="0">
                <a:solidFill>
                  <a:srgbClr val="432D35"/>
                </a:solidFill>
                <a:latin typeface="Book Antiqua" pitchFamily="18" charset="0"/>
                <a:hlinkClick r:id="rId6"/>
              </a:rPr>
              <a:t>1860 г., </a:t>
            </a:r>
            <a:r>
              <a:rPr lang="ru-RU" sz="2000" i="1" dirty="0" err="1">
                <a:solidFill>
                  <a:srgbClr val="432D35"/>
                </a:solidFill>
                <a:latin typeface="Book Antiqua" pitchFamily="18" charset="0"/>
                <a:hlinkClick r:id="rId6"/>
              </a:rPr>
              <a:t>No</a:t>
            </a:r>
            <a:r>
              <a:rPr lang="ru-RU" sz="2000" i="1" dirty="0">
                <a:solidFill>
                  <a:srgbClr val="432D35"/>
                </a:solidFill>
                <a:latin typeface="Book Antiqua" pitchFamily="18" charset="0"/>
                <a:hlinkClick r:id="rId6"/>
              </a:rPr>
              <a:t> </a:t>
            </a:r>
            <a:r>
              <a:rPr lang="ru-RU" sz="2000" i="1" dirty="0" smtClean="0">
                <a:solidFill>
                  <a:srgbClr val="432D35"/>
                </a:solidFill>
                <a:latin typeface="Book Antiqua" pitchFamily="18" charset="0"/>
                <a:hlinkClick r:id="rId6"/>
              </a:rPr>
              <a:t>1-2</a:t>
            </a:r>
            <a:r>
              <a:rPr lang="ru-RU" sz="2000" i="1" dirty="0">
                <a:solidFill>
                  <a:srgbClr val="432D35"/>
                </a:solidFill>
                <a:latin typeface="Book Antiqua" pitchFamily="18" charset="0"/>
                <a:hlinkClick r:id="rId6"/>
              </a:rPr>
              <a:t>)</a:t>
            </a:r>
            <a:endParaRPr lang="ru-RU" sz="2000" dirty="0">
              <a:solidFill>
                <a:srgbClr val="432D35"/>
              </a:solidFill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9027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8744" y="381720"/>
            <a:ext cx="4389873" cy="6120000"/>
          </a:xfrm>
          <a:prstGeom prst="rect">
            <a:avLst/>
          </a:prstGeom>
        </p:spPr>
      </p:pic>
      <p:sp>
        <p:nvSpPr>
          <p:cNvPr id="6" name="Управляющая кнопка: настраиваемая 5">
            <a:hlinkClick r:id="" action="ppaction://hlinkshowjump?jump=firstslide" highlightClick="1"/>
          </p:cNvPr>
          <p:cNvSpPr/>
          <p:nvPr/>
        </p:nvSpPr>
        <p:spPr>
          <a:xfrm>
            <a:off x="0" y="6141720"/>
            <a:ext cx="720000" cy="720000"/>
          </a:xfrm>
          <a:prstGeom prst="actionButtonBlank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2641" y="381720"/>
            <a:ext cx="3718750" cy="6120000"/>
          </a:xfrm>
        </p:spPr>
      </p:pic>
      <p:pic>
        <p:nvPicPr>
          <p:cNvPr id="7" name="Рисунок 6">
            <a:hlinkClick r:id="rId6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" y="2047875"/>
            <a:ext cx="1347227" cy="200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804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0654" y="414110"/>
            <a:ext cx="2624546" cy="1201329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432D35"/>
                </a:solidFill>
                <a:latin typeface="Book Antiqua" pitchFamily="18" charset="0"/>
                <a:cs typeface="Times New Roman" panose="02020603050405020304" pitchFamily="18" charset="0"/>
              </a:rPr>
              <a:t>Легенда</a:t>
            </a:r>
            <a:endParaRPr lang="ru-RU" sz="3600" b="1" dirty="0">
              <a:solidFill>
                <a:srgbClr val="432D35"/>
              </a:solidFill>
              <a:latin typeface="Book Antiqua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6" r="6768"/>
          <a:stretch/>
        </p:blipFill>
        <p:spPr>
          <a:xfrm>
            <a:off x="6629400" y="1345227"/>
            <a:ext cx="5208814" cy="3993990"/>
          </a:xfrm>
          <a:prstGeom prst="rect">
            <a:avLst/>
          </a:prstGeom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360000" y="1965960"/>
            <a:ext cx="6019800" cy="337325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000" dirty="0">
                <a:solidFill>
                  <a:srgbClr val="432D35"/>
                </a:solidFill>
                <a:latin typeface="Book Antiqua" pitchFamily="18" charset="0"/>
                <a:cs typeface="Times New Roman" panose="02020603050405020304" pitchFamily="18" charset="0"/>
              </a:rPr>
              <a:t>Александр II будто бы однажды заметил, что появление «Записок охотника» </a:t>
            </a:r>
            <a:r>
              <a:rPr lang="ru-RU" sz="3000" dirty="0" smtClean="0">
                <a:solidFill>
                  <a:srgbClr val="432D35"/>
                </a:solidFill>
                <a:latin typeface="Book Antiqua" pitchFamily="18" charset="0"/>
                <a:cs typeface="Times New Roman" panose="02020603050405020304" pitchFamily="18" charset="0"/>
              </a:rPr>
              <a:t>Тургенева </a:t>
            </a:r>
            <a:r>
              <a:rPr lang="ru-RU" sz="3000" dirty="0">
                <a:solidFill>
                  <a:srgbClr val="432D35"/>
                </a:solidFill>
                <a:latin typeface="Book Antiqua" pitchFamily="18" charset="0"/>
                <a:cs typeface="Times New Roman" panose="02020603050405020304" pitchFamily="18" charset="0"/>
              </a:rPr>
              <a:t>стало одной из главных побудительных причин отмены </a:t>
            </a:r>
            <a:r>
              <a:rPr lang="ru-RU" sz="3000" dirty="0" smtClean="0">
                <a:solidFill>
                  <a:srgbClr val="432D35"/>
                </a:solidFill>
                <a:latin typeface="Book Antiqua" pitchFamily="18" charset="0"/>
                <a:cs typeface="Times New Roman" panose="02020603050405020304" pitchFamily="18" charset="0"/>
              </a:rPr>
              <a:t>им крепостного права</a:t>
            </a:r>
            <a:r>
              <a:rPr lang="ru-RU" sz="3000" dirty="0">
                <a:solidFill>
                  <a:srgbClr val="432D35"/>
                </a:solidFill>
                <a:latin typeface="Book Antiqua" pitchFamily="18" charset="0"/>
                <a:cs typeface="Times New Roman" panose="02020603050405020304" pitchFamily="18" charset="0"/>
              </a:rPr>
              <a:t>. </a:t>
            </a:r>
            <a:endParaRPr lang="ru-RU" sz="3000" dirty="0" smtClean="0">
              <a:solidFill>
                <a:srgbClr val="432D35"/>
              </a:solidFill>
              <a:latin typeface="Book Antiqua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Управляющая кнопка: настраиваемая 5">
            <a:hlinkClick r:id="" action="ppaction://hlinkshowjump?jump=firstslide" highlightClick="1"/>
          </p:cNvPr>
          <p:cNvSpPr/>
          <p:nvPr/>
        </p:nvSpPr>
        <p:spPr>
          <a:xfrm>
            <a:off x="0" y="6141720"/>
            <a:ext cx="720000" cy="720000"/>
          </a:xfrm>
          <a:prstGeom prst="actionButtonBlank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9937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36597" y="6055355"/>
            <a:ext cx="3518807" cy="802645"/>
          </a:xfrm>
        </p:spPr>
        <p:txBody>
          <a:bodyPr>
            <a:normAutofit/>
          </a:bodyPr>
          <a:lstStyle/>
          <a:p>
            <a:pPr algn="ctr"/>
            <a:r>
              <a:rPr lang="ru-RU" sz="3000" i="1" dirty="0" smtClean="0">
                <a:solidFill>
                  <a:srgbClr val="432D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Пелагея Тургенева</a:t>
            </a:r>
            <a:endParaRPr lang="ru-RU" sz="3000" i="1" dirty="0">
              <a:solidFill>
                <a:srgbClr val="432D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243" y="479002"/>
            <a:ext cx="3281995" cy="5662718"/>
          </a:xfrm>
        </p:spPr>
      </p:pic>
      <p:sp>
        <p:nvSpPr>
          <p:cNvPr id="5" name="Управляющая кнопка: настраиваемая 4">
            <a:hlinkClick r:id="" action="ppaction://hlinkshowjump?jump=firstslide" highlightClick="1"/>
          </p:cNvPr>
          <p:cNvSpPr/>
          <p:nvPr/>
        </p:nvSpPr>
        <p:spPr>
          <a:xfrm>
            <a:off x="0" y="6141720"/>
            <a:ext cx="720000" cy="720000"/>
          </a:xfrm>
          <a:prstGeom prst="actionButtonBlank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8" r="3547"/>
          <a:stretch/>
        </p:blipFill>
        <p:spPr>
          <a:xfrm>
            <a:off x="8462010" y="0"/>
            <a:ext cx="3729990" cy="426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258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4099" y="409536"/>
            <a:ext cx="4055944" cy="5940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202" y="409536"/>
            <a:ext cx="2994045" cy="5436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323" y="409536"/>
            <a:ext cx="3852028" cy="5732184"/>
          </a:xfrm>
          <a:prstGeom prst="rect">
            <a:avLst/>
          </a:prstGeom>
        </p:spPr>
      </p:pic>
      <p:sp>
        <p:nvSpPr>
          <p:cNvPr id="7" name="Управляющая кнопка: настраиваемая 6">
            <a:hlinkClick r:id="" action="ppaction://hlinkshowjump?jump=firstslide" highlightClick="1"/>
          </p:cNvPr>
          <p:cNvSpPr/>
          <p:nvPr/>
        </p:nvSpPr>
        <p:spPr>
          <a:xfrm>
            <a:off x="0" y="6141720"/>
            <a:ext cx="720000" cy="720000"/>
          </a:xfrm>
          <a:prstGeom prst="actionButtonBlank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6718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426720"/>
            <a:ext cx="9692640" cy="974408"/>
          </a:xfrm>
        </p:spPr>
        <p:txBody>
          <a:bodyPr>
            <a:normAutofit/>
          </a:bodyPr>
          <a:lstStyle/>
          <a:p>
            <a:pPr algn="ctr"/>
            <a:r>
              <a:rPr lang="ru-RU" i="1" dirty="0">
                <a:latin typeface="Book Antiqua" pitchFamily="18" charset="0"/>
              </a:rPr>
              <a:t>«Живые лица» </a:t>
            </a:r>
            <a:r>
              <a:rPr lang="ru-RU" dirty="0">
                <a:latin typeface="Book Antiqua" pitchFamily="18" charset="0"/>
              </a:rPr>
              <a:t>–</a:t>
            </a:r>
            <a:r>
              <a:rPr lang="ru-RU" i="1" dirty="0">
                <a:latin typeface="Book Antiqua" pitchFamily="18" charset="0"/>
              </a:rPr>
              <a:t> прототипы </a:t>
            </a:r>
            <a:r>
              <a:rPr lang="ru-RU" i="1" dirty="0" smtClean="0">
                <a:latin typeface="Book Antiqua" pitchFamily="18" charset="0"/>
              </a:rPr>
              <a:t>Базарова</a:t>
            </a:r>
            <a:endParaRPr lang="ru-RU" dirty="0">
              <a:latin typeface="Book Antiqua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6280" y="1508760"/>
            <a:ext cx="10759440" cy="4907280"/>
          </a:xfrm>
        </p:spPr>
        <p:txBody>
          <a:bodyPr>
            <a:normAutofit/>
          </a:bodyPr>
          <a:lstStyle/>
          <a:p>
            <a:pPr algn="just"/>
            <a:r>
              <a:rPr lang="ru-RU" sz="2700" b="1" dirty="0" smtClean="0">
                <a:solidFill>
                  <a:srgbClr val="432D35"/>
                </a:solidFill>
                <a:latin typeface="Book Antiqua" pitchFamily="18" charset="0"/>
              </a:rPr>
              <a:t>Доктор </a:t>
            </a:r>
            <a:r>
              <a:rPr lang="ru-RU" sz="2700" b="1" dirty="0">
                <a:solidFill>
                  <a:srgbClr val="432D35"/>
                </a:solidFill>
                <a:latin typeface="Book Antiqua" pitchFamily="18" charset="0"/>
              </a:rPr>
              <a:t>Д. – уездный врач Дмитриев</a:t>
            </a:r>
            <a:r>
              <a:rPr lang="ru-RU" sz="2700" dirty="0">
                <a:solidFill>
                  <a:srgbClr val="432D35"/>
                </a:solidFill>
                <a:latin typeface="Book Antiqua" pitchFamily="18" charset="0"/>
              </a:rPr>
              <a:t>. «Без уездного врача Дмитриева не было бы Базарова». </a:t>
            </a:r>
          </a:p>
          <a:p>
            <a:pPr algn="just"/>
            <a:r>
              <a:rPr lang="ru-RU" sz="2700" b="1" dirty="0">
                <a:solidFill>
                  <a:srgbClr val="432D35"/>
                </a:solidFill>
                <a:latin typeface="Book Antiqua" pitchFamily="18" charset="0"/>
              </a:rPr>
              <a:t>Молодой русский врач</a:t>
            </a:r>
            <a:r>
              <a:rPr lang="ru-RU" sz="2700" dirty="0">
                <a:solidFill>
                  <a:srgbClr val="432D35"/>
                </a:solidFill>
                <a:latin typeface="Book Antiqua" pitchFamily="18" charset="0"/>
              </a:rPr>
              <a:t>, встретившийся Тургеневу в поезде во время поездки в Германию. </a:t>
            </a:r>
          </a:p>
          <a:p>
            <a:pPr algn="just"/>
            <a:r>
              <a:rPr lang="ru-RU" sz="2700" b="1" dirty="0">
                <a:solidFill>
                  <a:srgbClr val="432D35"/>
                </a:solidFill>
                <a:latin typeface="Book Antiqua" pitchFamily="18" charset="0"/>
              </a:rPr>
              <a:t>Молодой доктор</a:t>
            </a:r>
            <a:r>
              <a:rPr lang="ru-RU" sz="2700" dirty="0">
                <a:solidFill>
                  <a:srgbClr val="432D35"/>
                </a:solidFill>
                <a:latin typeface="Book Antiqua" pitchFamily="18" charset="0"/>
              </a:rPr>
              <a:t>, с которым Тургенев познакомился в вагоне Николаевской железной дороги. </a:t>
            </a:r>
          </a:p>
          <a:p>
            <a:pPr algn="just"/>
            <a:r>
              <a:rPr lang="ru-RU" sz="2700" dirty="0">
                <a:solidFill>
                  <a:srgbClr val="432D35"/>
                </a:solidFill>
                <a:latin typeface="Book Antiqua" pitchFamily="18" charset="0"/>
              </a:rPr>
              <a:t>Молодой провинциальный врач, сосед по имению, </a:t>
            </a:r>
            <a:r>
              <a:rPr lang="ru-RU" sz="2700" b="1" dirty="0">
                <a:solidFill>
                  <a:srgbClr val="432D35"/>
                </a:solidFill>
                <a:latin typeface="Book Antiqua" pitchFamily="18" charset="0"/>
              </a:rPr>
              <a:t>Виктор Иванович Якушкин</a:t>
            </a:r>
            <a:r>
              <a:rPr lang="ru-RU" sz="2700" dirty="0">
                <a:solidFill>
                  <a:srgbClr val="432D35"/>
                </a:solidFill>
                <a:latin typeface="Book Antiqua" pitchFamily="18" charset="0"/>
              </a:rPr>
              <a:t>.</a:t>
            </a:r>
            <a:r>
              <a:rPr lang="ru-RU" sz="2700" b="1" dirty="0">
                <a:solidFill>
                  <a:srgbClr val="432D35"/>
                </a:solidFill>
                <a:latin typeface="Book Antiqua" pitchFamily="18" charset="0"/>
              </a:rPr>
              <a:t> </a:t>
            </a:r>
            <a:r>
              <a:rPr lang="ru-RU" sz="2700" dirty="0">
                <a:solidFill>
                  <a:srgbClr val="432D35"/>
                </a:solidFill>
                <a:latin typeface="Book Antiqua" pitchFamily="18" charset="0"/>
              </a:rPr>
              <a:t>(Версия Н. Чернова). </a:t>
            </a:r>
          </a:p>
          <a:p>
            <a:pPr algn="just"/>
            <a:r>
              <a:rPr lang="ru-RU" sz="2700" dirty="0">
                <a:solidFill>
                  <a:srgbClr val="432D35"/>
                </a:solidFill>
                <a:latin typeface="Book Antiqua" pitchFamily="18" charset="0"/>
              </a:rPr>
              <a:t>Черты представителей революционной демократии: </a:t>
            </a:r>
            <a:r>
              <a:rPr lang="ru-RU" sz="2700" b="1" dirty="0">
                <a:solidFill>
                  <a:srgbClr val="432D35"/>
                </a:solidFill>
                <a:latin typeface="Book Antiqua" pitchFamily="18" charset="0"/>
              </a:rPr>
              <a:t>Чернышевского, Добролюбова</a:t>
            </a:r>
            <a:r>
              <a:rPr lang="ru-RU" sz="2700" dirty="0">
                <a:solidFill>
                  <a:srgbClr val="432D35"/>
                </a:solidFill>
                <a:latin typeface="Book Antiqua" pitchFamily="18" charset="0"/>
              </a:rPr>
              <a:t>, а также, черты </a:t>
            </a:r>
            <a:r>
              <a:rPr lang="ru-RU" sz="2700" b="1" dirty="0">
                <a:solidFill>
                  <a:srgbClr val="432D35"/>
                </a:solidFill>
                <a:latin typeface="Book Antiqua" pitchFamily="18" charset="0"/>
              </a:rPr>
              <a:t>Белинского</a:t>
            </a:r>
            <a:r>
              <a:rPr lang="ru-RU" sz="2700" dirty="0">
                <a:solidFill>
                  <a:srgbClr val="432D35"/>
                </a:solidFill>
                <a:latin typeface="Book Antiqua" pitchFamily="18" charset="0"/>
              </a:rPr>
              <a:t>, которому посвящён роман.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6325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160" y="603066"/>
            <a:ext cx="3537695" cy="5400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7555" y="607623"/>
            <a:ext cx="3551382" cy="5400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79" t="2813" r="14982" b="4092"/>
          <a:stretch/>
        </p:blipFill>
        <p:spPr>
          <a:xfrm>
            <a:off x="4261438" y="337623"/>
            <a:ext cx="3869872" cy="5940000"/>
          </a:xfrm>
          <a:prstGeom prst="rect">
            <a:avLst/>
          </a:prstGeom>
        </p:spPr>
      </p:pic>
      <p:sp>
        <p:nvSpPr>
          <p:cNvPr id="7" name="Управляющая кнопка: настраиваемая 6">
            <a:hlinkClick r:id="" action="ppaction://hlinkshowjump?jump=firstslide" highlightClick="1"/>
          </p:cNvPr>
          <p:cNvSpPr/>
          <p:nvPr/>
        </p:nvSpPr>
        <p:spPr>
          <a:xfrm>
            <a:off x="0" y="6141720"/>
            <a:ext cx="720000" cy="720000"/>
          </a:xfrm>
          <a:prstGeom prst="actionButtonBlank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6475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2744" y="6032"/>
            <a:ext cx="5506513" cy="6845936"/>
          </a:xfrm>
        </p:spPr>
      </p:pic>
    </p:spTree>
    <p:extLst>
      <p:ext uri="{BB962C8B-B14F-4D97-AF65-F5344CB8AC3E}">
        <p14:creationId xmlns:p14="http://schemas.microsoft.com/office/powerpoint/2010/main" val="2293569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Управляющая кнопка: настраиваемая 1">
            <a:hlinkClick r:id="" action="ppaction://hlinkshowjump?jump=firstslide" highlightClick="1"/>
          </p:cNvPr>
          <p:cNvSpPr/>
          <p:nvPr/>
        </p:nvSpPr>
        <p:spPr>
          <a:xfrm>
            <a:off x="0" y="6141720"/>
            <a:ext cx="720000" cy="720000"/>
          </a:xfrm>
          <a:prstGeom prst="actionButtonBlank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687" y="0"/>
            <a:ext cx="103346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899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3680" y="1127760"/>
            <a:ext cx="6644640" cy="1082040"/>
          </a:xfrm>
        </p:spPr>
        <p:txBody>
          <a:bodyPr/>
          <a:lstStyle/>
          <a:p>
            <a:pPr algn="ctr"/>
            <a:r>
              <a:rPr lang="ru-RU" i="1" dirty="0" smtClean="0">
                <a:latin typeface="Book Antiqua" pitchFamily="18" charset="0"/>
                <a:cs typeface="Times New Roman" panose="02020603050405020304" pitchFamily="18" charset="0"/>
              </a:rPr>
              <a:t>«Рефлексивный экран»</a:t>
            </a:r>
            <a:endParaRPr lang="ru-RU" i="1" dirty="0">
              <a:latin typeface="Book Antiqua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3580" y="2514600"/>
            <a:ext cx="7094220" cy="239267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buFont typeface="Wingdings" pitchFamily="2" charset="2"/>
              <a:buChar char="ü"/>
            </a:pPr>
            <a:r>
              <a:rPr lang="ru-RU" sz="3200" dirty="0" smtClean="0">
                <a:latin typeface="Book Antiqua" pitchFamily="18" charset="0"/>
                <a:cs typeface="Times New Roman" panose="02020603050405020304" pitchFamily="18" charset="0"/>
              </a:rPr>
              <a:t>  Сегодня я узнал(а) …</a:t>
            </a:r>
          </a:p>
          <a:p>
            <a:pPr>
              <a:lnSpc>
                <a:spcPct val="110000"/>
              </a:lnSpc>
              <a:buFont typeface="Wingdings" pitchFamily="2" charset="2"/>
              <a:buChar char="ü"/>
            </a:pPr>
            <a:r>
              <a:rPr lang="ru-RU" sz="3200" dirty="0" smtClean="0">
                <a:latin typeface="Book Antiqua" pitchFamily="18" charset="0"/>
                <a:cs typeface="Times New Roman" panose="02020603050405020304" pitchFamily="18" charset="0"/>
              </a:rPr>
              <a:t>  Я получил(а) удовольствие от …</a:t>
            </a:r>
          </a:p>
          <a:p>
            <a:pPr>
              <a:lnSpc>
                <a:spcPct val="110000"/>
              </a:lnSpc>
              <a:buFont typeface="Wingdings" pitchFamily="2" charset="2"/>
              <a:buChar char="ü"/>
            </a:pPr>
            <a:r>
              <a:rPr lang="ru-RU" sz="3200" dirty="0" smtClean="0">
                <a:latin typeface="Book Antiqua" pitchFamily="18" charset="0"/>
                <a:cs typeface="Times New Roman" panose="02020603050405020304" pitchFamily="18" charset="0"/>
              </a:rPr>
              <a:t>  Расскажу дома, что …</a:t>
            </a: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Управляющая кнопка: настраиваемая 3">
            <a:hlinkClick r:id="" action="ppaction://hlinkshowjump?jump=firstslide" highlightClick="1"/>
          </p:cNvPr>
          <p:cNvSpPr/>
          <p:nvPr/>
        </p:nvSpPr>
        <p:spPr>
          <a:xfrm>
            <a:off x="0" y="6141720"/>
            <a:ext cx="720000" cy="720000"/>
          </a:xfrm>
          <a:prstGeom prst="actionButtonBlank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333" b="100000" l="16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845"/>
          <a:stretch/>
        </p:blipFill>
        <p:spPr>
          <a:xfrm rot="16200000">
            <a:off x="8227695" y="2893695"/>
            <a:ext cx="3714750" cy="4213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625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1400</TotalTime>
  <Words>480</Words>
  <Application>Microsoft Office PowerPoint</Application>
  <PresentationFormat>Произвольный</PresentationFormat>
  <Paragraphs>78</Paragraphs>
  <Slides>22</Slides>
  <Notes>22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  «Жизнь и творчество Ивана Сергеевича Тургенева»  1818 – 1883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Тургенев в юности</vt:lpstr>
      <vt:lpstr>Императорский Санкт-Петербургский университет</vt:lpstr>
      <vt:lpstr>Презентация PowerPoint</vt:lpstr>
      <vt:lpstr>Утро туманное (В дороге), 1843 </vt:lpstr>
      <vt:lpstr>Презентация PowerPoint</vt:lpstr>
      <vt:lpstr>Презентация PowerPoint</vt:lpstr>
      <vt:lpstr>Презентация PowerPoint</vt:lpstr>
      <vt:lpstr>Презентация PowerPoint</vt:lpstr>
      <vt:lpstr>Легенда</vt:lpstr>
      <vt:lpstr>Пелагея Тургенева</vt:lpstr>
      <vt:lpstr>Презентация PowerPoint</vt:lpstr>
      <vt:lpstr>«Живые лица» – прототипы Базарова</vt:lpstr>
      <vt:lpstr>Презентация PowerPoint</vt:lpstr>
      <vt:lpstr>Презентация PowerPoint</vt:lpstr>
      <vt:lpstr>Презентация PowerPoint</vt:lpstr>
      <vt:lpstr>«Рефлексивный экран»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Иван Сергеевич Тургенев</dc:title>
  <dc:creator>Пользователь</dc:creator>
  <cp:lastModifiedBy>12</cp:lastModifiedBy>
  <cp:revision>144</cp:revision>
  <dcterms:created xsi:type="dcterms:W3CDTF">2020-10-07T10:41:20Z</dcterms:created>
  <dcterms:modified xsi:type="dcterms:W3CDTF">2022-06-22T08:57:43Z</dcterms:modified>
</cp:coreProperties>
</file>