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85" r:id="rId4"/>
    <p:sldId id="286" r:id="rId5"/>
    <p:sldId id="287" r:id="rId6"/>
    <p:sldId id="288" r:id="rId7"/>
    <p:sldId id="289" r:id="rId8"/>
    <p:sldId id="260" r:id="rId9"/>
    <p:sldId id="283" r:id="rId10"/>
    <p:sldId id="290" r:id="rId11"/>
    <p:sldId id="291" r:id="rId12"/>
    <p:sldId id="281" r:id="rId13"/>
    <p:sldId id="267" r:id="rId14"/>
    <p:sldId id="279" r:id="rId15"/>
    <p:sldId id="268" r:id="rId16"/>
    <p:sldId id="29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7373"/>
    <a:srgbClr val="EEA6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1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52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176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471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9920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032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669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363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907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072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334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728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94DDC-3E73-4F54-AD91-F74FC9421D2A}" type="datetimeFigureOut">
              <a:rPr lang="ru-RU" smtClean="0"/>
              <a:pPr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E59844-36BF-4F96-89A2-117F9566307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65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06896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3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«Умножение и деление многозначного числа на однозначное»</a:t>
            </a:r>
            <a:endParaRPr lang="ru-RU" sz="53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90622" y="1988840"/>
            <a:ext cx="28067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я знаю?</a:t>
            </a:r>
            <a:b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не знаю?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1600200"/>
            <a:ext cx="7283152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урока</a:t>
            </a:r>
          </a:p>
          <a:p>
            <a:pPr marL="514350" indent="-514350">
              <a:buAutoNum type="arabicPeriod"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Тренироваться в устных вычислениях</a:t>
            </a:r>
          </a:p>
          <a:p>
            <a:pPr marL="514350" indent="-514350">
              <a:buAutoNum type="arabicPeriod"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Повторить алгоритмы умножения и деления.</a:t>
            </a:r>
          </a:p>
          <a:p>
            <a:pPr marL="514350" indent="-514350">
              <a:buAutoNum type="arabicPeriod"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Тренироваться в письменных приёмах умножения и деления.</a:t>
            </a:r>
          </a:p>
          <a:p>
            <a:pPr marL="514350" indent="-514350">
              <a:buAutoNum type="arabicPeriod"/>
            </a:pP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Тренироваться в решении уравнений и задач.</a:t>
            </a:r>
          </a:p>
          <a:p>
            <a:pPr marL="514350" indent="-514350">
              <a:buAutoNum type="arabicPeriod"/>
            </a:pP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Picture 86" descr="http://k-zv.com/data/56ac4cc3289d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61550" y="-27384"/>
            <a:ext cx="9081215" cy="68109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79712" y="692696"/>
            <a:ext cx="36735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 уроке мы будем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19" y="1340768"/>
            <a:ext cx="36015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думать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2348880"/>
            <a:ext cx="33123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решать</a:t>
            </a:r>
            <a:endParaRPr lang="ru-RU" sz="4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61187" y="3244334"/>
            <a:ext cx="22293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смекать</a:t>
            </a:r>
            <a:endParaRPr lang="ru-RU" sz="4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53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Picture 86" descr="http://k-zv.com/data/56ac4cc3289d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03648" y="17887"/>
            <a:ext cx="8866682" cy="66500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79712" y="692696"/>
            <a:ext cx="36735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19" y="877362"/>
            <a:ext cx="1512169" cy="1232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2348880"/>
            <a:ext cx="33123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79712" y="692696"/>
            <a:ext cx="60486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Устный счёт</a:t>
            </a: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3779912" y="1340769"/>
            <a:ext cx="1440160" cy="424847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 fontScale="4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sz="5100" b="1" smtClean="0"/>
              <a:t>95·1=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95:5=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19·5=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95:19=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0·85=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95:5=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95·2=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190:2=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95·3=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285:95=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mtClean="0"/>
              <a:t> </a:t>
            </a: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580112" y="1556792"/>
            <a:ext cx="1224136" cy="4093428"/>
          </a:xfrm>
          <a:prstGeom prst="rect">
            <a:avLst/>
          </a:prstGeom>
          <a:solidFill>
            <a:srgbClr val="EEA616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/>
              <a:t>78·1=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78:1=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15·6=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78:13=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0·78=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78:6=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78·2=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156:2=</a:t>
            </a:r>
            <a:endParaRPr lang="ru-RU" sz="2800" dirty="0">
              <a:solidFill>
                <a:srgbClr val="FF0000"/>
              </a:solidFill>
            </a:endParaRPr>
          </a:p>
          <a:p>
            <a:endParaRPr lang="ru-RU" dirty="0" smtClean="0"/>
          </a:p>
          <a:p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020272" y="2204864"/>
            <a:ext cx="1565920" cy="2954655"/>
          </a:xfrm>
          <a:prstGeom prst="rect">
            <a:avLst/>
          </a:prstGeom>
          <a:solidFill>
            <a:srgbClr val="F37373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/>
              <a:t>13·3=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39:3=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39·1=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39:13=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0·26=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39:39=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826606" y="0"/>
            <a:ext cx="199796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«5» </a:t>
            </a:r>
            <a:r>
              <a:rPr lang="ru-RU" sz="2000" b="1" dirty="0" smtClean="0"/>
              <a:t>- нет ошибок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«4» </a:t>
            </a:r>
            <a:r>
              <a:rPr lang="ru-RU" sz="2000" b="1" dirty="0" smtClean="0"/>
              <a:t>– 1 ошибка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«3»- </a:t>
            </a:r>
            <a:r>
              <a:rPr lang="ru-RU" sz="2000" b="1" dirty="0" smtClean="0"/>
              <a:t>2-3 ошибки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«2» – </a:t>
            </a:r>
            <a:r>
              <a:rPr lang="ru-RU" sz="2000" b="1" dirty="0" smtClean="0"/>
              <a:t>4 и более ошибок</a:t>
            </a:r>
          </a:p>
          <a:p>
            <a:r>
              <a:rPr lang="ru-RU" dirty="0" smtClean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378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Picture 86" descr="http://k-zv.com/data/56ac4cc3289d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03648" y="17887"/>
            <a:ext cx="8866682" cy="66500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79712" y="692696"/>
            <a:ext cx="36735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19" y="877362"/>
            <a:ext cx="1512169" cy="1232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2348880"/>
            <a:ext cx="33123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79712" y="692696"/>
            <a:ext cx="60486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Устный счёт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826606" y="0"/>
            <a:ext cx="199796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«5» </a:t>
            </a:r>
            <a:r>
              <a:rPr lang="ru-RU" sz="2000" b="1" dirty="0" smtClean="0"/>
              <a:t>- нет ошибок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«4» </a:t>
            </a:r>
            <a:r>
              <a:rPr lang="ru-RU" sz="2000" b="1" dirty="0" smtClean="0"/>
              <a:t>– 1 ошибка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«3»- </a:t>
            </a:r>
            <a:r>
              <a:rPr lang="ru-RU" sz="2000" b="1" dirty="0" smtClean="0"/>
              <a:t>2-3 ошибки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«2» – </a:t>
            </a:r>
            <a:r>
              <a:rPr lang="ru-RU" sz="2000" b="1" dirty="0" smtClean="0"/>
              <a:t>4 и более ошибок</a:t>
            </a:r>
          </a:p>
          <a:p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13" name="Содержимое 2"/>
          <p:cNvSpPr txBox="1">
            <a:spLocks/>
          </p:cNvSpPr>
          <p:nvPr/>
        </p:nvSpPr>
        <p:spPr>
          <a:xfrm>
            <a:off x="3851920" y="1340768"/>
            <a:ext cx="1584176" cy="50307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sz="5100" b="1" smtClean="0"/>
              <a:t>95·1=</a:t>
            </a:r>
            <a:r>
              <a:rPr lang="ru-RU" sz="5100" b="1" smtClean="0">
                <a:solidFill>
                  <a:srgbClr val="FF0000"/>
                </a:solidFill>
              </a:rPr>
              <a:t>95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95:5=</a:t>
            </a:r>
            <a:r>
              <a:rPr lang="ru-RU" sz="5100" b="1" smtClean="0">
                <a:solidFill>
                  <a:srgbClr val="FF0000"/>
                </a:solidFill>
              </a:rPr>
              <a:t>19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19·5=</a:t>
            </a:r>
            <a:r>
              <a:rPr lang="ru-RU" sz="5100" b="1" smtClean="0">
                <a:solidFill>
                  <a:srgbClr val="FF0000"/>
                </a:solidFill>
              </a:rPr>
              <a:t>95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95:19=</a:t>
            </a:r>
            <a:r>
              <a:rPr lang="ru-RU" sz="5100" b="1" smtClean="0">
                <a:solidFill>
                  <a:srgbClr val="FF0000"/>
                </a:solidFill>
              </a:rPr>
              <a:t>5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0·85=</a:t>
            </a:r>
            <a:r>
              <a:rPr lang="ru-RU" sz="5100" b="1" smtClean="0">
                <a:solidFill>
                  <a:srgbClr val="FF0000"/>
                </a:solidFill>
              </a:rPr>
              <a:t>0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95:5=</a:t>
            </a:r>
            <a:r>
              <a:rPr lang="ru-RU" sz="5100" b="1" smtClean="0">
                <a:solidFill>
                  <a:srgbClr val="FF0000"/>
                </a:solidFill>
              </a:rPr>
              <a:t>19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95·2=</a:t>
            </a:r>
            <a:r>
              <a:rPr lang="ru-RU" sz="5100" b="1" smtClean="0">
                <a:solidFill>
                  <a:srgbClr val="FF0000"/>
                </a:solidFill>
              </a:rPr>
              <a:t>190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190:2=</a:t>
            </a:r>
            <a:r>
              <a:rPr lang="ru-RU" sz="5100" b="1" smtClean="0">
                <a:solidFill>
                  <a:srgbClr val="FF0000"/>
                </a:solidFill>
              </a:rPr>
              <a:t>95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95·3=</a:t>
            </a:r>
            <a:r>
              <a:rPr lang="ru-RU" sz="5100" b="1" smtClean="0">
                <a:solidFill>
                  <a:srgbClr val="FF0000"/>
                </a:solidFill>
              </a:rPr>
              <a:t>285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z="5100" b="1" smtClean="0"/>
              <a:t>285:95=</a:t>
            </a:r>
            <a:r>
              <a:rPr lang="ru-RU" sz="5100" b="1" smtClean="0">
                <a:solidFill>
                  <a:srgbClr val="FF0000"/>
                </a:solidFill>
              </a:rPr>
              <a:t>3</a:t>
            </a:r>
            <a:endParaRPr lang="ru-RU" sz="510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ru-RU" smtClean="0"/>
              <a:t> </a:t>
            </a:r>
          </a:p>
          <a:p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940152" y="2278128"/>
            <a:ext cx="1584176" cy="4093428"/>
          </a:xfrm>
          <a:prstGeom prst="rect">
            <a:avLst/>
          </a:prstGeom>
          <a:solidFill>
            <a:srgbClr val="EEA616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/>
              <a:t>78·1=</a:t>
            </a:r>
            <a:r>
              <a:rPr lang="ru-RU" sz="2800" b="1" dirty="0" smtClean="0">
                <a:solidFill>
                  <a:srgbClr val="FF0000"/>
                </a:solidFill>
              </a:rPr>
              <a:t>78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78:1=</a:t>
            </a:r>
            <a:r>
              <a:rPr lang="ru-RU" sz="2800" b="1" dirty="0" smtClean="0">
                <a:solidFill>
                  <a:srgbClr val="FF0000"/>
                </a:solidFill>
              </a:rPr>
              <a:t>78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15·6=</a:t>
            </a:r>
            <a:r>
              <a:rPr lang="ru-RU" sz="2800" b="1" dirty="0" smtClean="0">
                <a:solidFill>
                  <a:srgbClr val="FF0000"/>
                </a:solidFill>
              </a:rPr>
              <a:t>80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78:13=</a:t>
            </a:r>
            <a:r>
              <a:rPr lang="ru-RU" sz="2800" b="1" dirty="0" smtClean="0">
                <a:solidFill>
                  <a:srgbClr val="FF0000"/>
                </a:solidFill>
              </a:rPr>
              <a:t>6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0·78=</a:t>
            </a:r>
            <a:r>
              <a:rPr lang="ru-RU" sz="2800" b="1" dirty="0" smtClean="0">
                <a:solidFill>
                  <a:srgbClr val="FF0000"/>
                </a:solidFill>
              </a:rPr>
              <a:t>0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78:6=</a:t>
            </a:r>
            <a:r>
              <a:rPr lang="ru-RU" sz="2800" b="1" dirty="0" smtClean="0">
                <a:solidFill>
                  <a:srgbClr val="FF0000"/>
                </a:solidFill>
              </a:rPr>
              <a:t>13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78·2=</a:t>
            </a:r>
            <a:r>
              <a:rPr lang="ru-RU" sz="2800" b="1" dirty="0" smtClean="0">
                <a:solidFill>
                  <a:srgbClr val="FF0000"/>
                </a:solidFill>
              </a:rPr>
              <a:t>156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156:2=</a:t>
            </a:r>
            <a:r>
              <a:rPr lang="ru-RU" sz="2800" b="1" dirty="0" smtClean="0">
                <a:solidFill>
                  <a:srgbClr val="FF0000"/>
                </a:solidFill>
              </a:rPr>
              <a:t>78</a:t>
            </a:r>
            <a:endParaRPr lang="ru-RU" sz="2800" dirty="0">
              <a:solidFill>
                <a:srgbClr val="FF0000"/>
              </a:solidFill>
            </a:endParaRPr>
          </a:p>
          <a:p>
            <a:endParaRPr lang="ru-RU" dirty="0" smtClean="0"/>
          </a:p>
          <a:p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028384" y="2852936"/>
            <a:ext cx="1656184" cy="2954655"/>
          </a:xfrm>
          <a:prstGeom prst="rect">
            <a:avLst/>
          </a:prstGeom>
          <a:solidFill>
            <a:srgbClr val="F37373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/>
              <a:t>13·3=</a:t>
            </a:r>
            <a:r>
              <a:rPr lang="ru-RU" sz="2800" b="1" dirty="0" smtClean="0">
                <a:solidFill>
                  <a:srgbClr val="FF0000"/>
                </a:solidFill>
              </a:rPr>
              <a:t>39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39:3=</a:t>
            </a:r>
            <a:r>
              <a:rPr lang="ru-RU" sz="2800" b="1" dirty="0" smtClean="0">
                <a:solidFill>
                  <a:srgbClr val="FF0000"/>
                </a:solidFill>
              </a:rPr>
              <a:t>13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39·1=</a:t>
            </a:r>
            <a:r>
              <a:rPr lang="ru-RU" sz="2800" b="1" dirty="0" smtClean="0">
                <a:solidFill>
                  <a:srgbClr val="FF0000"/>
                </a:solidFill>
              </a:rPr>
              <a:t>39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39:13=</a:t>
            </a:r>
            <a:r>
              <a:rPr lang="ru-RU" sz="2800" b="1" dirty="0" smtClean="0">
                <a:solidFill>
                  <a:srgbClr val="FF0000"/>
                </a:solidFill>
              </a:rPr>
              <a:t>3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0·26=</a:t>
            </a:r>
            <a:r>
              <a:rPr lang="ru-RU" sz="2800" b="1" dirty="0" smtClean="0">
                <a:solidFill>
                  <a:srgbClr val="FF0000"/>
                </a:solidFill>
              </a:rPr>
              <a:t>0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/>
              <a:t>39:39=</a:t>
            </a:r>
            <a:r>
              <a:rPr lang="ru-RU" sz="2800" b="1" dirty="0" smtClean="0">
                <a:solidFill>
                  <a:srgbClr val="FF0000"/>
                </a:solidFill>
              </a:rPr>
              <a:t>1</a:t>
            </a:r>
          </a:p>
          <a:p>
            <a:r>
              <a:rPr lang="ru-RU" dirty="0" smtClean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5026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Picture 86" descr="http://k-zv.com/data/56ac4cc3289d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403648" y="116632"/>
            <a:ext cx="7560840" cy="665001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79712" y="692696"/>
            <a:ext cx="36735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19" y="877362"/>
            <a:ext cx="1512169" cy="1232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2348880"/>
            <a:ext cx="33123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35896" y="332656"/>
            <a:ext cx="5256584" cy="5295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170" marR="776605">
              <a:lnSpc>
                <a:spcPct val="115000"/>
              </a:lnSpc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Математический диктант</a:t>
            </a:r>
            <a:r>
              <a:rPr lang="ru-RU" sz="24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</a:p>
          <a:p>
            <a:pPr marL="90170" marR="776605" algn="just">
              <a:lnSpc>
                <a:spcPct val="115000"/>
              </a:lnSpc>
              <a:defRPr/>
            </a:pP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1). Во сколько раз число 486 больше 6? </a:t>
            </a:r>
          </a:p>
          <a:p>
            <a:pPr marL="90170" marR="776605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2).Сколько квадратных миллиметров в 1 кв. см?</a:t>
            </a:r>
          </a:p>
          <a:p>
            <a:pPr marL="90170" marR="776605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3). Чему равна площадь квадрата со стороной 4 </a:t>
            </a:r>
            <a:r>
              <a:rPr lang="ru-RU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дм</a:t>
            </a: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?</a:t>
            </a:r>
          </a:p>
          <a:p>
            <a:pPr marL="90170" marR="776605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4).Папа нашел 32 гриба. Это в 4 раза больше, чем нашел сын. Сколько грибов нашел сын?</a:t>
            </a:r>
          </a:p>
          <a:p>
            <a:pPr marL="90170" marR="776605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5). У Винни-Пуха 2 горшочка с медом. Это в 3 раза меньше, чем банок варенья у Кролика. Сколько банок варенья у Кролика?</a:t>
            </a:r>
          </a:p>
          <a:p>
            <a:pPr marL="90170" marR="776605"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6). Прямоугольник со сторонами 8 см и 3 см поделили на два равных </a:t>
            </a:r>
            <a:r>
              <a:rPr lang="ru-RU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треугольника. Чему </a:t>
            </a:r>
            <a:r>
              <a:rPr lang="ru-RU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равна их площадь?</a:t>
            </a:r>
            <a:endParaRPr lang="ru-RU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1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Picture 86" descr="http://k-zv.com/data/56ac4cc3289d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31640" y="207988"/>
            <a:ext cx="7632848" cy="646137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79712" y="692696"/>
            <a:ext cx="36735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19" y="877362"/>
            <a:ext cx="1512169" cy="1232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2348880"/>
            <a:ext cx="33123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95736" y="548680"/>
            <a:ext cx="6480720" cy="1189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170" marR="776605">
              <a:lnSpc>
                <a:spcPct val="115000"/>
              </a:lnSpc>
              <a:spcAft>
                <a:spcPts val="0"/>
              </a:spcAft>
            </a:pPr>
            <a:r>
              <a:rPr lang="ru-RU" sz="2400" b="1" i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Ответы:</a:t>
            </a:r>
          </a:p>
          <a:p>
            <a:pPr marL="90170" marR="776605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81; 100 </a:t>
            </a:r>
            <a:r>
              <a:rPr lang="ru-RU" sz="20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кв.мм</a:t>
            </a:r>
            <a:r>
              <a:rPr lang="ru-RU" sz="2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; 16 </a:t>
            </a:r>
            <a:r>
              <a:rPr lang="ru-RU" sz="20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кв.дм</a:t>
            </a:r>
            <a:r>
              <a:rPr lang="ru-RU" sz="2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; 8; </a:t>
            </a:r>
            <a:r>
              <a:rPr lang="ru-RU" sz="20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6; 12 </a:t>
            </a:r>
            <a:r>
              <a:rPr lang="ru-RU" sz="2000" b="1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кв.см</a:t>
            </a:r>
            <a:r>
              <a:rPr lang="ru-RU" sz="2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</a:p>
          <a:p>
            <a:pPr marL="90170" marR="776605">
              <a:lnSpc>
                <a:spcPct val="115000"/>
              </a:lnSpc>
              <a:spcAft>
                <a:spcPts val="0"/>
              </a:spcAft>
            </a:pPr>
            <a:endParaRPr lang="ru-RU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76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уравнений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475656" y="1484784"/>
            <a:ext cx="7211144" cy="464137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х</a:t>
            </a:r>
            <a:r>
              <a:rPr lang="ru-RU" dirty="0" smtClean="0"/>
              <a:t> – 356 = 65490 : 3</a:t>
            </a:r>
          </a:p>
          <a:p>
            <a:pPr marL="0" indent="0">
              <a:buNone/>
            </a:pPr>
            <a:r>
              <a:rPr lang="ru-RU" dirty="0" smtClean="0"/>
              <a:t>8000 – х = 11424 : 4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260648"/>
            <a:ext cx="5904656" cy="5760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619672" y="836712"/>
            <a:ext cx="7067128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356 = 65490 : 3        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8000 – х = 11424 : 4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356 = 21830                   8000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2856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 21830 +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356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х = 8000 -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2856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 =22186                               х = 5144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22186 – 356 =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65490 : 3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8000 – 5144 =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11424 : 4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21830 = 21830                       5144 =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5144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16748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692696"/>
            <a:ext cx="36735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19" y="877362"/>
            <a:ext cx="1512169" cy="1232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2348880"/>
            <a:ext cx="33123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116632"/>
            <a:ext cx="8999891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476672"/>
            <a:ext cx="8136904" cy="564949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49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8325" y="0"/>
            <a:ext cx="8229600" cy="1143000"/>
          </a:xfrm>
        </p:spPr>
        <p:txBody>
          <a:bodyPr>
            <a:norm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79712" y="692696"/>
            <a:ext cx="36735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19" y="877362"/>
            <a:ext cx="1512169" cy="1232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2348880"/>
            <a:ext cx="33123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4688" y="2420888"/>
            <a:ext cx="8999891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10908704" y="2302485"/>
            <a:ext cx="1584176" cy="401595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795" y="188640"/>
            <a:ext cx="7597643" cy="640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799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59178"/>
              </p:ext>
            </p:extLst>
          </p:nvPr>
        </p:nvGraphicFramePr>
        <p:xfrm>
          <a:off x="1547664" y="404664"/>
          <a:ext cx="6192688" cy="6120680"/>
        </p:xfrm>
        <a:graphic>
          <a:graphicData uri="http://schemas.openxmlformats.org/drawingml/2006/table">
            <a:tbl>
              <a:tblPr/>
              <a:tblGrid>
                <a:gridCol w="6192688"/>
              </a:tblGrid>
              <a:tr h="6120680">
                <a:tc>
                  <a:txBody>
                    <a:bodyPr/>
                    <a:lstStyle/>
                    <a:p>
                      <a:pPr marL="90170" marR="77660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Самостоятельная работа.</a:t>
                      </a:r>
                    </a:p>
                    <a:p>
                      <a:pPr marL="90170" marR="7766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 вариант.                                2 вариант.</a:t>
                      </a:r>
                    </a:p>
                    <a:p>
                      <a:pPr marL="90170" marR="7766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3504</a:t>
                      </a:r>
                      <a:r>
                        <a:rPr lang="ru-RU" sz="24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ru-RU" sz="24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7 =                                8005 </a:t>
                      </a:r>
                      <a:r>
                        <a:rPr lang="ru-RU" sz="20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ru-RU" sz="24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6 =</a:t>
                      </a:r>
                    </a:p>
                    <a:p>
                      <a:pPr marL="90170" marR="7766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229432 : 7 =                             13040 : 4 =</a:t>
                      </a:r>
                      <a:endParaRPr lang="ru-RU" sz="240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9430" marR="9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85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999999"/>
              </a:clrFrom>
              <a:clrTo>
                <a:srgbClr val="999999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1187624" y="163648"/>
            <a:ext cx="3889486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image2"/>
          <p:cNvPicPr>
            <a:picLocks noChangeAspect="1" noChangeArrowheads="1"/>
          </p:cNvPicPr>
          <p:nvPr/>
        </p:nvPicPr>
        <p:blipFill>
          <a:blip r:embed="rId4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4988236" y="45952"/>
            <a:ext cx="3760227" cy="560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4988237" y="3501008"/>
            <a:ext cx="360040" cy="432048"/>
          </a:xfrm>
          <a:prstGeom prst="rect">
            <a:avLst/>
          </a:prstGeom>
          <a:solidFill>
            <a:schemeClr val="accent1">
              <a:alpha val="1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999999"/>
              </a:clrFrom>
              <a:clrTo>
                <a:srgbClr val="999999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179512" y="476672"/>
            <a:ext cx="4252505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image2"/>
          <p:cNvPicPr>
            <a:picLocks noChangeAspect="1" noChangeArrowheads="1"/>
          </p:cNvPicPr>
          <p:nvPr/>
        </p:nvPicPr>
        <p:blipFill>
          <a:blip r:embed="rId4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4932040" y="476672"/>
            <a:ext cx="3919057" cy="5842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2132856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76056" y="1844824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134076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2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76056" y="1124744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2924944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076056" y="479715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95536" y="3573016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004048" y="4149080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95536" y="5373216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5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76056" y="3212976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95536" y="4149080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076056" y="242088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004048" y="4149080"/>
            <a:ext cx="360040" cy="432048"/>
          </a:xfrm>
          <a:prstGeom prst="rect">
            <a:avLst/>
          </a:prstGeom>
          <a:solidFill>
            <a:schemeClr val="accent1">
              <a:alpha val="1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95536" y="479715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68785"/>
              </p:ext>
            </p:extLst>
          </p:nvPr>
        </p:nvGraphicFramePr>
        <p:xfrm>
          <a:off x="1547664" y="404664"/>
          <a:ext cx="6192688" cy="6120680"/>
        </p:xfrm>
        <a:graphic>
          <a:graphicData uri="http://schemas.openxmlformats.org/drawingml/2006/table">
            <a:tbl>
              <a:tblPr/>
              <a:tblGrid>
                <a:gridCol w="6192688"/>
              </a:tblGrid>
              <a:tr h="6120680">
                <a:tc>
                  <a:txBody>
                    <a:bodyPr/>
                    <a:lstStyle/>
                    <a:p>
                      <a:pPr marL="90170" marR="7766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40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Решение задач.</a:t>
                      </a:r>
                    </a:p>
                    <a:p>
                      <a:pPr marL="90170" marR="7766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1). С. 4, №</a:t>
                      </a:r>
                      <a:r>
                        <a:rPr lang="ru-RU" sz="24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1.</a:t>
                      </a:r>
                      <a:endParaRPr lang="ru-RU" sz="2400" baseline="0" dirty="0" smtClean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marL="90170" marR="7766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aseline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2). С. 4, № 2.</a:t>
                      </a:r>
                      <a:endParaRPr lang="ru-RU" sz="2400" dirty="0" smtClean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9430" marR="94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Picture 86" descr="http://k-zv.com/data/56ac4cc3289d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31640" y="207988"/>
            <a:ext cx="7632848" cy="646137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79712" y="692696"/>
            <a:ext cx="36735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19" y="877362"/>
            <a:ext cx="1512169" cy="1232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91680" y="2276872"/>
            <a:ext cx="67687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 хорошую работу!</a:t>
            </a:r>
            <a:endParaRPr lang="ru-RU" sz="4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620688"/>
            <a:ext cx="61206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с. 4, №3, 6.</a:t>
            </a:r>
            <a:endParaRPr lang="ru-RU" sz="2800" dirty="0"/>
          </a:p>
        </p:txBody>
      </p:sp>
      <p:pic>
        <p:nvPicPr>
          <p:cNvPr id="10" name="Рисунок 9" descr="emocii-215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3696089"/>
            <a:ext cx="2736304" cy="2338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183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329</TotalTime>
  <Words>443</Words>
  <Application>Microsoft Office PowerPoint</Application>
  <PresentationFormat>Экран (4:3)</PresentationFormat>
  <Paragraphs>124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«Умножение и деление многозначного числа на однозначное»</vt:lpstr>
      <vt:lpstr>Что я знаю? Что не знаю?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Решение уравнений</vt:lpstr>
      <vt:lpstr>Проверка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 «Умножение и деление многозначного числа на однозначное»</dc:title>
  <dc:creator>Любовь</dc:creator>
  <cp:lastModifiedBy>Игорь</cp:lastModifiedBy>
  <cp:revision>40</cp:revision>
  <dcterms:created xsi:type="dcterms:W3CDTF">2014-04-27T15:24:34Z</dcterms:created>
  <dcterms:modified xsi:type="dcterms:W3CDTF">2019-01-14T18:03:07Z</dcterms:modified>
</cp:coreProperties>
</file>