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Бег на 100 м, с (юноши)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5.3389653133778789E-2"/>
                  <c:y val="0.25283036361972855"/>
                </c:manualLayout>
              </c:layout>
              <c:numFmt formatCode="General" sourceLinked="0"/>
            </c:trendlineLbl>
          </c:trendline>
          <c:cat>
            <c:numRef>
              <c:f>Лист1!$A$2:$A$8</c:f>
              <c:numCache>
                <c:formatCode>General</c:formatCode>
                <c:ptCount val="7"/>
                <c:pt idx="0">
                  <c:v>1931</c:v>
                </c:pt>
                <c:pt idx="1">
                  <c:v>1939</c:v>
                </c:pt>
                <c:pt idx="2">
                  <c:v>1959</c:v>
                </c:pt>
                <c:pt idx="3">
                  <c:v>1972</c:v>
                </c:pt>
                <c:pt idx="4">
                  <c:v>1985</c:v>
                </c:pt>
                <c:pt idx="5">
                  <c:v>1988</c:v>
                </c:pt>
                <c:pt idx="6">
                  <c:v>2014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13.6</c:v>
                </c:pt>
                <c:pt idx="1">
                  <c:v>13.6</c:v>
                </c:pt>
                <c:pt idx="2">
                  <c:v>14.3</c:v>
                </c:pt>
                <c:pt idx="3">
                  <c:v>14.2</c:v>
                </c:pt>
                <c:pt idx="4">
                  <c:v>14.5</c:v>
                </c:pt>
                <c:pt idx="5">
                  <c:v>14.8</c:v>
                </c:pt>
                <c:pt idx="6">
                  <c:v>14.3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3759488"/>
        <c:axId val="129933312"/>
      </c:lineChart>
      <c:catAx>
        <c:axId val="133759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9933312"/>
        <c:crosses val="autoZero"/>
        <c:auto val="1"/>
        <c:lblAlgn val="ctr"/>
        <c:lblOffset val="100"/>
        <c:noMultiLvlLbl val="0"/>
      </c:catAx>
      <c:valAx>
        <c:axId val="129933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37594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4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Бег на 3000 м, мин (юноши)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8.3739505134350148E-2"/>
                  <c:y val="0.19798930062384781"/>
                </c:manualLayout>
              </c:layout>
              <c:numFmt formatCode="General" sourceLinked="0"/>
            </c:trendlineLbl>
          </c:trendline>
          <c:cat>
            <c:numRef>
              <c:f>Лист1!$A$2:$A$6</c:f>
              <c:numCache>
                <c:formatCode>General</c:formatCode>
                <c:ptCount val="5"/>
                <c:pt idx="0">
                  <c:v>1931</c:v>
                </c:pt>
                <c:pt idx="1">
                  <c:v>1939</c:v>
                </c:pt>
                <c:pt idx="2">
                  <c:v>1985</c:v>
                </c:pt>
                <c:pt idx="3">
                  <c:v>1988</c:v>
                </c:pt>
                <c:pt idx="4">
                  <c:v>2014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12.3</c:v>
                </c:pt>
                <c:pt idx="1">
                  <c:v>12.25</c:v>
                </c:pt>
                <c:pt idx="2">
                  <c:v>15</c:v>
                </c:pt>
                <c:pt idx="3">
                  <c:v>13.5</c:v>
                </c:pt>
                <c:pt idx="4">
                  <c:v>14.6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3758976"/>
        <c:axId val="129937920"/>
      </c:lineChart>
      <c:catAx>
        <c:axId val="133758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9937920"/>
        <c:crosses val="autoZero"/>
        <c:auto val="1"/>
        <c:lblAlgn val="ctr"/>
        <c:lblOffset val="100"/>
        <c:noMultiLvlLbl val="0"/>
      </c:catAx>
      <c:valAx>
        <c:axId val="129937920"/>
        <c:scaling>
          <c:orientation val="minMax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37589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Прыжок в дину, м. (юноши)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2.8211759988334792E-2"/>
                  <c:y val="0.15817077420407188"/>
                </c:manualLayout>
              </c:layout>
              <c:numFmt formatCode="General" sourceLinked="0"/>
            </c:trendlineLbl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1931</c:v>
                </c:pt>
                <c:pt idx="1">
                  <c:v>1939</c:v>
                </c:pt>
                <c:pt idx="2">
                  <c:v>1959</c:v>
                </c:pt>
                <c:pt idx="3">
                  <c:v>1972</c:v>
                </c:pt>
                <c:pt idx="4">
                  <c:v>1985</c:v>
                </c:pt>
                <c:pt idx="5">
                  <c:v>2014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4.4000000000000004</c:v>
                </c:pt>
                <c:pt idx="1">
                  <c:v>4.5</c:v>
                </c:pt>
                <c:pt idx="2">
                  <c:v>4.4000000000000004</c:v>
                </c:pt>
                <c:pt idx="3">
                  <c:v>4.4000000000000004</c:v>
                </c:pt>
                <c:pt idx="4">
                  <c:v>4.2</c:v>
                </c:pt>
                <c:pt idx="5">
                  <c:v>3.8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3760512"/>
        <c:axId val="129933888"/>
      </c:lineChart>
      <c:catAx>
        <c:axId val="133760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9933888"/>
        <c:crosses val="autoZero"/>
        <c:auto val="1"/>
        <c:lblAlgn val="ctr"/>
        <c:lblOffset val="100"/>
        <c:noMultiLvlLbl val="0"/>
      </c:catAx>
      <c:valAx>
        <c:axId val="1299338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3760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Подтягивание, раз. (юноши)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4.8540613542939676E-2"/>
                  <c:y val="0.26065506610376626"/>
                </c:manualLayout>
              </c:layout>
              <c:numFmt formatCode="General" sourceLinked="0"/>
            </c:trendlineLbl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1931</c:v>
                </c:pt>
                <c:pt idx="1">
                  <c:v>1939</c:v>
                </c:pt>
                <c:pt idx="2">
                  <c:v>1972</c:v>
                </c:pt>
                <c:pt idx="3">
                  <c:v>1985</c:v>
                </c:pt>
                <c:pt idx="4">
                  <c:v>1988</c:v>
                </c:pt>
                <c:pt idx="5">
                  <c:v>2014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6</c:v>
                </c:pt>
                <c:pt idx="2">
                  <c:v>8</c:v>
                </c:pt>
                <c:pt idx="3">
                  <c:v>10</c:v>
                </c:pt>
                <c:pt idx="4">
                  <c:v>9</c:v>
                </c:pt>
                <c:pt idx="5">
                  <c:v>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9803776"/>
        <c:axId val="134062080"/>
      </c:lineChart>
      <c:catAx>
        <c:axId val="129803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4062080"/>
        <c:crosses val="autoZero"/>
        <c:auto val="1"/>
        <c:lblAlgn val="ctr"/>
        <c:lblOffset val="100"/>
        <c:noMultiLvlLbl val="0"/>
      </c:catAx>
      <c:valAx>
        <c:axId val="1340620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9803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Лыжи 5 км, мин. (юноши)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6.6073381452318461E-2"/>
                  <c:y val="0.2289850156442309"/>
                </c:manualLayout>
              </c:layout>
              <c:numFmt formatCode="General" sourceLinked="0"/>
            </c:trendlineLbl>
          </c:trendline>
          <c:cat>
            <c:numRef>
              <c:f>Лист1!$A$2:$A$6</c:f>
              <c:numCache>
                <c:formatCode>General</c:formatCode>
                <c:ptCount val="5"/>
                <c:pt idx="0">
                  <c:v>1959</c:v>
                </c:pt>
                <c:pt idx="1">
                  <c:v>1972</c:v>
                </c:pt>
                <c:pt idx="2">
                  <c:v>1985</c:v>
                </c:pt>
                <c:pt idx="3">
                  <c:v>1988</c:v>
                </c:pt>
                <c:pt idx="4">
                  <c:v>2014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30</c:v>
                </c:pt>
                <c:pt idx="1">
                  <c:v>27</c:v>
                </c:pt>
                <c:pt idx="2">
                  <c:v>27</c:v>
                </c:pt>
                <c:pt idx="3">
                  <c:v>27</c:v>
                </c:pt>
                <c:pt idx="4">
                  <c:v>25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508032"/>
        <c:axId val="134068992"/>
      </c:lineChart>
      <c:catAx>
        <c:axId val="86508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4068992"/>
        <c:crosses val="autoZero"/>
        <c:auto val="1"/>
        <c:lblAlgn val="ctr"/>
        <c:lblOffset val="100"/>
        <c:noMultiLvlLbl val="0"/>
      </c:catAx>
      <c:valAx>
        <c:axId val="134068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65080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Метание гранаты, м. (юноши)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4.5567949839603383E-2"/>
                  <c:y val="0.22036029924225572"/>
                </c:manualLayout>
              </c:layout>
              <c:numFmt formatCode="General" sourceLinked="0"/>
            </c:trendlineLbl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1931</c:v>
                </c:pt>
                <c:pt idx="1">
                  <c:v>1939</c:v>
                </c:pt>
                <c:pt idx="2">
                  <c:v>1972</c:v>
                </c:pt>
                <c:pt idx="3">
                  <c:v>1985</c:v>
                </c:pt>
                <c:pt idx="4">
                  <c:v>1988</c:v>
                </c:pt>
                <c:pt idx="5">
                  <c:v>2014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36</c:v>
                </c:pt>
                <c:pt idx="1">
                  <c:v>37</c:v>
                </c:pt>
                <c:pt idx="2">
                  <c:v>35</c:v>
                </c:pt>
                <c:pt idx="3">
                  <c:v>32</c:v>
                </c:pt>
                <c:pt idx="4">
                  <c:v>32</c:v>
                </c:pt>
                <c:pt idx="5">
                  <c:v>32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4184960"/>
        <c:axId val="139533056"/>
      </c:lineChart>
      <c:catAx>
        <c:axId val="134184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9533056"/>
        <c:crosses val="autoZero"/>
        <c:auto val="1"/>
        <c:lblAlgn val="ctr"/>
        <c:lblOffset val="100"/>
        <c:noMultiLvlLbl val="0"/>
      </c:catAx>
      <c:valAx>
        <c:axId val="1395330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4184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Бег на 100 м, с (девушки)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4.8162316299189982E-2"/>
                  <c:y val="0.26517508155659475"/>
                </c:manualLayout>
              </c:layout>
              <c:numFmt formatCode="General" sourceLinked="0"/>
            </c:trendlineLbl>
          </c:trendline>
          <c:cat>
            <c:numRef>
              <c:f>Лист1!$A$2:$A$8</c:f>
              <c:numCache>
                <c:formatCode>General</c:formatCode>
                <c:ptCount val="7"/>
                <c:pt idx="0">
                  <c:v>1931</c:v>
                </c:pt>
                <c:pt idx="1">
                  <c:v>1939</c:v>
                </c:pt>
                <c:pt idx="2">
                  <c:v>1959</c:v>
                </c:pt>
                <c:pt idx="3">
                  <c:v>1972</c:v>
                </c:pt>
                <c:pt idx="4">
                  <c:v>1985</c:v>
                </c:pt>
                <c:pt idx="5">
                  <c:v>1988</c:v>
                </c:pt>
                <c:pt idx="6">
                  <c:v>2014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15.4</c:v>
                </c:pt>
                <c:pt idx="1">
                  <c:v>15.4</c:v>
                </c:pt>
                <c:pt idx="2">
                  <c:v>16.2</c:v>
                </c:pt>
                <c:pt idx="3">
                  <c:v>16.2</c:v>
                </c:pt>
                <c:pt idx="4">
                  <c:v>16.5</c:v>
                </c:pt>
                <c:pt idx="5">
                  <c:v>17</c:v>
                </c:pt>
                <c:pt idx="6">
                  <c:v>17.600000000000001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4179328"/>
        <c:axId val="139530176"/>
      </c:lineChart>
      <c:catAx>
        <c:axId val="134179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9530176"/>
        <c:crosses val="autoZero"/>
        <c:auto val="1"/>
        <c:lblAlgn val="ctr"/>
        <c:lblOffset val="100"/>
        <c:noMultiLvlLbl val="0"/>
      </c:catAx>
      <c:valAx>
        <c:axId val="1395301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41793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Прыжок в дину, м. (девушки)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5.7053441236512105E-2"/>
                  <c:y val="0.16029405222652254"/>
                </c:manualLayout>
              </c:layout>
              <c:numFmt formatCode="General" sourceLinked="0"/>
            </c:trendlineLbl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1931</c:v>
                </c:pt>
                <c:pt idx="1">
                  <c:v>1939</c:v>
                </c:pt>
                <c:pt idx="2">
                  <c:v>1959</c:v>
                </c:pt>
                <c:pt idx="3">
                  <c:v>1972</c:v>
                </c:pt>
                <c:pt idx="4">
                  <c:v>1985</c:v>
                </c:pt>
                <c:pt idx="5">
                  <c:v>2014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3.4</c:v>
                </c:pt>
                <c:pt idx="1">
                  <c:v>3.5</c:v>
                </c:pt>
                <c:pt idx="2">
                  <c:v>3.4</c:v>
                </c:pt>
                <c:pt idx="3">
                  <c:v>3.4</c:v>
                </c:pt>
                <c:pt idx="4">
                  <c:v>3.4</c:v>
                </c:pt>
                <c:pt idx="5">
                  <c:v>3.2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4178304"/>
        <c:axId val="139535488"/>
      </c:lineChart>
      <c:catAx>
        <c:axId val="134178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9535488"/>
        <c:crosses val="autoZero"/>
        <c:auto val="1"/>
        <c:lblAlgn val="ctr"/>
        <c:lblOffset val="100"/>
        <c:noMultiLvlLbl val="0"/>
      </c:catAx>
      <c:valAx>
        <c:axId val="1395354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41783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Лыжи 3 км, мин. (девушки)</c:v>
                </c:pt>
              </c:strCache>
            </c:strRef>
          </c:tx>
          <c:trendline>
            <c:trendlineType val="linear"/>
            <c:forward val="1"/>
            <c:dispRSqr val="1"/>
            <c:dispEq val="1"/>
            <c:trendlineLbl>
              <c:layout>
                <c:manualLayout>
                  <c:x val="3.2003135024788569E-2"/>
                  <c:y val="0.17959076619659831"/>
                </c:manualLayout>
              </c:layout>
              <c:numFmt formatCode="General" sourceLinked="0"/>
            </c:trendlineLbl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1939</c:v>
                </c:pt>
                <c:pt idx="1">
                  <c:v>1959</c:v>
                </c:pt>
                <c:pt idx="2">
                  <c:v>1972</c:v>
                </c:pt>
                <c:pt idx="3">
                  <c:v>1985</c:v>
                </c:pt>
                <c:pt idx="4">
                  <c:v>1988</c:v>
                </c:pt>
                <c:pt idx="5">
                  <c:v>2014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22</c:v>
                </c:pt>
                <c:pt idx="1">
                  <c:v>22.5</c:v>
                </c:pt>
                <c:pt idx="2">
                  <c:v>20</c:v>
                </c:pt>
                <c:pt idx="3">
                  <c:v>19</c:v>
                </c:pt>
                <c:pt idx="4">
                  <c:v>19</c:v>
                </c:pt>
                <c:pt idx="5">
                  <c:v>18.75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4476800"/>
        <c:axId val="139537792"/>
      </c:lineChart>
      <c:catAx>
        <c:axId val="134476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9537792"/>
        <c:crosses val="autoZero"/>
        <c:auto val="1"/>
        <c:lblAlgn val="ctr"/>
        <c:lblOffset val="100"/>
        <c:noMultiLvlLbl val="0"/>
      </c:catAx>
      <c:valAx>
        <c:axId val="1395377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44768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BF0CB38-14E1-4C2B-B168-DB1D6002C639}" type="datetimeFigureOut">
              <a:rPr lang="ru-RU" smtClean="0"/>
              <a:t>05.06.2016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A2A434A-BBA9-4FCF-A202-CBEB2059109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Динамика развития школьных норм ГТО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/>
              <a:t>Метелькова</a:t>
            </a:r>
            <a:r>
              <a:rPr lang="ru-RU" dirty="0" smtClean="0"/>
              <a:t> Анастасия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31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 2013 году руководство страны и региональные руководители выступили с инициативой возрождения комплекса ГТО в России в современном формате. Президент Российской Федерации В.В. Путин постановил, что с 2014 года утвердить Положение «О Всероссийском физкультурно – спортивном комплексе «Готов к труду и обороне» (ГТО)». </a:t>
            </a:r>
          </a:p>
        </p:txBody>
      </p:sp>
    </p:spTree>
    <p:extLst>
      <p:ext uri="{BB962C8B-B14F-4D97-AF65-F5344CB8AC3E}">
        <p14:creationId xmlns:p14="http://schemas.microsoft.com/office/powerpoint/2010/main" val="287536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/>
              <a:t>Цель</a:t>
            </a:r>
            <a:r>
              <a:rPr lang="ru-RU" dirty="0" smtClean="0"/>
              <a:t>: </a:t>
            </a:r>
            <a:r>
              <a:rPr lang="ru-RU" dirty="0"/>
              <a:t>изучение динамики школьных норм комплекса ГТО за всю историю его существования и прогнозирование дальнейших изменений.</a:t>
            </a:r>
          </a:p>
          <a:p>
            <a:pPr marL="0" indent="0">
              <a:buNone/>
            </a:pPr>
            <a:r>
              <a:rPr lang="ru-RU" b="1" dirty="0" smtClean="0"/>
              <a:t>Задачи</a:t>
            </a:r>
            <a:r>
              <a:rPr lang="ru-RU" dirty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изучить литературу по данной тематике</a:t>
            </a:r>
          </a:p>
          <a:p>
            <a:r>
              <a:rPr lang="ru-RU" dirty="0"/>
              <a:t> </a:t>
            </a:r>
            <a:r>
              <a:rPr lang="ru-RU" dirty="0" smtClean="0"/>
              <a:t>построить </a:t>
            </a:r>
            <a:r>
              <a:rPr lang="ru-RU" dirty="0"/>
              <a:t>ряды динамики норм ГТО</a:t>
            </a:r>
          </a:p>
          <a:p>
            <a:r>
              <a:rPr lang="ru-RU" dirty="0" smtClean="0"/>
              <a:t> </a:t>
            </a:r>
            <a:r>
              <a:rPr lang="ru-RU" dirty="0"/>
              <a:t>сделать прогноз изменения норм на следующий период.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36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Организация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Для исследования были выбраны показатели пятой ступени для юношей и девушек 16-17 лет</a:t>
            </a:r>
            <a:r>
              <a:rPr lang="ru-RU" dirty="0" smtClean="0"/>
              <a:t>, </a:t>
            </a:r>
            <a:r>
              <a:rPr lang="ru-RU" dirty="0"/>
              <a:t>уровень серебряного значка (как среднего показателя).</a:t>
            </a:r>
          </a:p>
          <a:p>
            <a:r>
              <a:rPr lang="ru-RU" b="1" dirty="0"/>
              <a:t>Для юношей </a:t>
            </a:r>
            <a:r>
              <a:rPr lang="ru-RU" dirty="0"/>
              <a:t>были отобраны: бег на 100 м., бег на 3000 м., мин, прыжок в длину, подтягивание, лыжи 5 км, метание гранаты.</a:t>
            </a:r>
          </a:p>
          <a:p>
            <a:r>
              <a:rPr lang="ru-RU" b="1" dirty="0"/>
              <a:t>Для девушек </a:t>
            </a:r>
            <a:r>
              <a:rPr lang="ru-RU" dirty="0"/>
              <a:t>были выбраны: бег на 100 м., прыжок в длину, лыжи 3 км. Метание гранаты девушки не сдавали. Бег на 2000 м. был введен для девушек только в 1985 году и в связи с этим также не рассматривался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647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883637771"/>
              </p:ext>
            </p:extLst>
          </p:nvPr>
        </p:nvGraphicFramePr>
        <p:xfrm>
          <a:off x="467544" y="1484784"/>
          <a:ext cx="8064896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8047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637342083"/>
              </p:ext>
            </p:extLst>
          </p:nvPr>
        </p:nvGraphicFramePr>
        <p:xfrm>
          <a:off x="683568" y="1628800"/>
          <a:ext cx="756084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5386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97145598"/>
              </p:ext>
            </p:extLst>
          </p:nvPr>
        </p:nvGraphicFramePr>
        <p:xfrm>
          <a:off x="611560" y="1556792"/>
          <a:ext cx="813690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876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043737667"/>
              </p:ext>
            </p:extLst>
          </p:nvPr>
        </p:nvGraphicFramePr>
        <p:xfrm>
          <a:off x="539552" y="1340768"/>
          <a:ext cx="8064896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065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932652491"/>
              </p:ext>
            </p:extLst>
          </p:nvPr>
        </p:nvGraphicFramePr>
        <p:xfrm>
          <a:off x="755576" y="1484784"/>
          <a:ext cx="777686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8326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22018380"/>
              </p:ext>
            </p:extLst>
          </p:nvPr>
        </p:nvGraphicFramePr>
        <p:xfrm>
          <a:off x="971600" y="1484784"/>
          <a:ext cx="7416824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6022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76574068"/>
              </p:ext>
            </p:extLst>
          </p:nvPr>
        </p:nvGraphicFramePr>
        <p:xfrm>
          <a:off x="539552" y="1340768"/>
          <a:ext cx="799288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2907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8396945"/>
              </p:ext>
            </p:extLst>
          </p:nvPr>
        </p:nvGraphicFramePr>
        <p:xfrm>
          <a:off x="611560" y="1412776"/>
          <a:ext cx="7704856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3059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439351888"/>
              </p:ext>
            </p:extLst>
          </p:nvPr>
        </p:nvGraphicFramePr>
        <p:xfrm>
          <a:off x="611560" y="1412776"/>
          <a:ext cx="792088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3195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1. В тестах, требующих развития качеств быстроты (бег на 100 м.) и скоростно-силовой подготовленности (прыжок в длину, метание гранаты), нормативы снижаются и сохраняют данную динамику и в 2014 году. По остальным рассмотренным тестам видно повышения нормативных требований.</a:t>
            </a:r>
          </a:p>
          <a:p>
            <a:pPr marL="0" indent="0">
              <a:buNone/>
            </a:pPr>
            <a:r>
              <a:rPr lang="ru-RU" dirty="0"/>
              <a:t>2. </a:t>
            </a:r>
            <a:r>
              <a:rPr lang="ru-RU" dirty="0"/>
              <a:t>Прогноз показал, что почти у половины рассмотренных показателей (4 из 9) следует ожидать ослабления нормативов, 1 показатель (прыжки в длину у юношей) находится на самом низком уровне и останется без изменений, а у трех показателей (по подтягиванию и лыжам у юношей, по прыжкам в длину у девушек) следует ожидать усиления норматива.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56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08920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176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</TotalTime>
  <Words>395</Words>
  <Application>Microsoft Office PowerPoint</Application>
  <PresentationFormat>Экран (4:3)</PresentationFormat>
  <Paragraphs>27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Динамика развития школьных норм ГТО</vt:lpstr>
      <vt:lpstr>актуальность</vt:lpstr>
      <vt:lpstr>Цель и задачи</vt:lpstr>
      <vt:lpstr>Организация исследования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выводы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Динамика развития школьных норм ГТО</dc:title>
  <dc:creator>Wrednaya</dc:creator>
  <cp:lastModifiedBy>Wrednaya</cp:lastModifiedBy>
  <cp:revision>3</cp:revision>
  <dcterms:created xsi:type="dcterms:W3CDTF">2016-05-29T19:02:48Z</dcterms:created>
  <dcterms:modified xsi:type="dcterms:W3CDTF">2016-06-05T15:02:38Z</dcterms:modified>
</cp:coreProperties>
</file>