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7" r:id="rId1"/>
  </p:sldMasterIdLst>
  <p:sldIdLst>
    <p:sldId id="256" r:id="rId2"/>
    <p:sldId id="257" r:id="rId3"/>
    <p:sldId id="260" r:id="rId4"/>
    <p:sldId id="268" r:id="rId5"/>
    <p:sldId id="259" r:id="rId6"/>
    <p:sldId id="264" r:id="rId7"/>
    <p:sldId id="261" r:id="rId8"/>
    <p:sldId id="262" r:id="rId9"/>
    <p:sldId id="263" r:id="rId10"/>
    <p:sldId id="265" r:id="rId11"/>
    <p:sldId id="266" r:id="rId12"/>
    <p:sldId id="269" r:id="rId13"/>
    <p:sldId id="270" r:id="rId14"/>
    <p:sldId id="271" r:id="rId15"/>
    <p:sldId id="272" r:id="rId16"/>
    <p:sldId id="267" r:id="rId17"/>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0" d="100"/>
          <a:sy n="110" d="100"/>
        </p:scale>
        <p:origin x="59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DF39053B-82FF-4DB8-98B3-40CE1F769D25}" type="datetimeFigureOut">
              <a:rPr lang="ru-RU" smtClean="0"/>
              <a:t>30.11.2021</a:t>
            </a:fld>
            <a:endParaRPr lang="ru-RU"/>
          </a:p>
        </p:txBody>
      </p:sp>
      <p:sp>
        <p:nvSpPr>
          <p:cNvPr id="5" name="Footer Placeholder 4"/>
          <p:cNvSpPr>
            <a:spLocks noGrp="1"/>
          </p:cNvSpPr>
          <p:nvPr>
            <p:ph type="ftr" sz="quarter" idx="11"/>
          </p:nvPr>
        </p:nvSpPr>
        <p:spPr/>
        <p:txBody>
          <a:bodyPr/>
          <a:lstStyle/>
          <a:p>
            <a:endParaRPr lang="ru-RU"/>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FF3C1562-C11E-493B-A5C4-344FB03EFCB8}" type="slidenum">
              <a:rPr lang="ru-RU" smtClean="0"/>
              <a:t>‹#›</a:t>
            </a:fld>
            <a:endParaRPr lang="ru-RU"/>
          </a:p>
        </p:txBody>
      </p:sp>
    </p:spTree>
    <p:extLst>
      <p:ext uri="{BB962C8B-B14F-4D97-AF65-F5344CB8AC3E}">
        <p14:creationId xmlns:p14="http://schemas.microsoft.com/office/powerpoint/2010/main" val="40077968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DF39053B-82FF-4DB8-98B3-40CE1F769D25}" type="datetimeFigureOut">
              <a:rPr lang="ru-RU" smtClean="0"/>
              <a:t>30.11.2021</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FF3C1562-C11E-493B-A5C4-344FB03EFCB8}" type="slidenum">
              <a:rPr lang="ru-RU" smtClean="0"/>
              <a:t>‹#›</a:t>
            </a:fld>
            <a:endParaRPr lang="ru-RU"/>
          </a:p>
        </p:txBody>
      </p:sp>
    </p:spTree>
    <p:extLst>
      <p:ext uri="{BB962C8B-B14F-4D97-AF65-F5344CB8AC3E}">
        <p14:creationId xmlns:p14="http://schemas.microsoft.com/office/powerpoint/2010/main" val="9098098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DF39053B-82FF-4DB8-98B3-40CE1F769D25}" type="datetimeFigureOut">
              <a:rPr lang="ru-RU" smtClean="0"/>
              <a:t>30.11.2021</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FF3C1562-C11E-493B-A5C4-344FB03EFCB8}" type="slidenum">
              <a:rPr lang="ru-RU" smtClean="0"/>
              <a:t>‹#›</a:t>
            </a:fld>
            <a:endParaRPr lang="ru-RU"/>
          </a:p>
        </p:txBody>
      </p:sp>
    </p:spTree>
    <p:extLst>
      <p:ext uri="{BB962C8B-B14F-4D97-AF65-F5344CB8AC3E}">
        <p14:creationId xmlns:p14="http://schemas.microsoft.com/office/powerpoint/2010/main" val="16719399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DF39053B-82FF-4DB8-98B3-40CE1F769D25}" type="datetimeFigureOut">
              <a:rPr lang="ru-RU" smtClean="0"/>
              <a:t>30.11.2021</a:t>
            </a:fld>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FF3C1562-C11E-493B-A5C4-344FB03EFCB8}" type="slidenum">
              <a:rPr lang="ru-RU" smtClean="0"/>
              <a:t>‹#›</a:t>
            </a:fld>
            <a:endParaRPr lang="ru-RU"/>
          </a:p>
        </p:txBody>
      </p:sp>
    </p:spTree>
    <p:extLst>
      <p:ext uri="{BB962C8B-B14F-4D97-AF65-F5344CB8AC3E}">
        <p14:creationId xmlns:p14="http://schemas.microsoft.com/office/powerpoint/2010/main" val="38412178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DF39053B-82FF-4DB8-98B3-40CE1F769D25}" type="datetimeFigureOut">
              <a:rPr lang="ru-RU" smtClean="0"/>
              <a:t>30.11.2021</a:t>
            </a:fld>
            <a:endParaRPr lang="ru-RU"/>
          </a:p>
        </p:txBody>
      </p:sp>
      <p:sp>
        <p:nvSpPr>
          <p:cNvPr id="8" name="Footer Placeholder 7"/>
          <p:cNvSpPr>
            <a:spLocks noGrp="1"/>
          </p:cNvSpPr>
          <p:nvPr>
            <p:ph type="ftr" sz="quarter" idx="11"/>
          </p:nvPr>
        </p:nvSpPr>
        <p:spPr/>
        <p:txBody>
          <a:bodyPr/>
          <a:lstStyle/>
          <a:p>
            <a:endParaRPr lang="ru-RU"/>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FF3C1562-C11E-493B-A5C4-344FB03EFCB8}" type="slidenum">
              <a:rPr lang="ru-RU" smtClean="0"/>
              <a:t>‹#›</a:t>
            </a:fld>
            <a:endParaRPr lang="ru-RU"/>
          </a:p>
        </p:txBody>
      </p:sp>
    </p:spTree>
    <p:extLst>
      <p:ext uri="{BB962C8B-B14F-4D97-AF65-F5344CB8AC3E}">
        <p14:creationId xmlns:p14="http://schemas.microsoft.com/office/powerpoint/2010/main" val="4275417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DF39053B-82FF-4DB8-98B3-40CE1F769D25}" type="datetimeFigureOut">
              <a:rPr lang="ru-RU" smtClean="0"/>
              <a:t>30.11.2021</a:t>
            </a:fld>
            <a:endParaRPr lang="ru-RU"/>
          </a:p>
        </p:txBody>
      </p:sp>
      <p:sp>
        <p:nvSpPr>
          <p:cNvPr id="4" name="Footer Placeholder 3"/>
          <p:cNvSpPr>
            <a:spLocks noGrp="1"/>
          </p:cNvSpPr>
          <p:nvPr>
            <p:ph type="ftr" sz="quarter" idx="11"/>
          </p:nvPr>
        </p:nvSpPr>
        <p:spPr/>
        <p:txBody>
          <a:bodyPr/>
          <a:lstStyle/>
          <a:p>
            <a:endParaRPr lang="ru-RU"/>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FF3C1562-C11E-493B-A5C4-344FB03EFCB8}" type="slidenum">
              <a:rPr lang="ru-RU" smtClean="0"/>
              <a:t>‹#›</a:t>
            </a:fld>
            <a:endParaRPr lang="ru-RU"/>
          </a:p>
        </p:txBody>
      </p:sp>
    </p:spTree>
    <p:extLst>
      <p:ext uri="{BB962C8B-B14F-4D97-AF65-F5344CB8AC3E}">
        <p14:creationId xmlns:p14="http://schemas.microsoft.com/office/powerpoint/2010/main" val="23104737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F39053B-82FF-4DB8-98B3-40CE1F769D25}" type="datetimeFigureOut">
              <a:rPr lang="ru-RU" smtClean="0"/>
              <a:t>30.11.2021</a:t>
            </a:fld>
            <a:endParaRPr lang="ru-RU"/>
          </a:p>
        </p:txBody>
      </p:sp>
      <p:sp>
        <p:nvSpPr>
          <p:cNvPr id="3" name="Footer Placeholder 2"/>
          <p:cNvSpPr>
            <a:spLocks noGrp="1"/>
          </p:cNvSpPr>
          <p:nvPr>
            <p:ph type="ftr" sz="quarter" idx="11"/>
          </p:nvPr>
        </p:nvSpPr>
        <p:spPr/>
        <p:txBody>
          <a:bodyPr/>
          <a:lstStyle/>
          <a:p>
            <a:endParaRPr lang="ru-RU"/>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FF3C1562-C11E-493B-A5C4-344FB03EFCB8}" type="slidenum">
              <a:rPr lang="ru-RU" smtClean="0"/>
              <a:t>‹#›</a:t>
            </a:fld>
            <a:endParaRPr lang="ru-RU"/>
          </a:p>
        </p:txBody>
      </p:sp>
    </p:spTree>
    <p:extLst>
      <p:ext uri="{BB962C8B-B14F-4D97-AF65-F5344CB8AC3E}">
        <p14:creationId xmlns:p14="http://schemas.microsoft.com/office/powerpoint/2010/main" val="2521315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DF39053B-82FF-4DB8-98B3-40CE1F769D25}" type="datetimeFigureOut">
              <a:rPr lang="ru-RU" smtClean="0"/>
              <a:t>30.11.2021</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FF3C1562-C11E-493B-A5C4-344FB03EFCB8}" type="slidenum">
              <a:rPr lang="ru-RU" smtClean="0"/>
              <a:t>‹#›</a:t>
            </a:fld>
            <a:endParaRPr lang="ru-RU"/>
          </a:p>
        </p:txBody>
      </p:sp>
    </p:spTree>
    <p:extLst>
      <p:ext uri="{BB962C8B-B14F-4D97-AF65-F5344CB8AC3E}">
        <p14:creationId xmlns:p14="http://schemas.microsoft.com/office/powerpoint/2010/main" val="22566367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DF39053B-82FF-4DB8-98B3-40CE1F769D25}" type="datetimeFigureOut">
              <a:rPr lang="ru-RU" smtClean="0"/>
              <a:t>30.11.2021</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FF3C1562-C11E-493B-A5C4-344FB03EFCB8}" type="slidenum">
              <a:rPr lang="ru-RU" smtClean="0"/>
              <a:t>‹#›</a:t>
            </a:fld>
            <a:endParaRPr lang="ru-RU"/>
          </a:p>
        </p:txBody>
      </p:sp>
    </p:spTree>
    <p:extLst>
      <p:ext uri="{BB962C8B-B14F-4D97-AF65-F5344CB8AC3E}">
        <p14:creationId xmlns:p14="http://schemas.microsoft.com/office/powerpoint/2010/main" val="2065506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DF39053B-82FF-4DB8-98B3-40CE1F769D25}" type="datetimeFigureOut">
              <a:rPr lang="ru-RU" smtClean="0"/>
              <a:t>30.11.2021</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FF3C1562-C11E-493B-A5C4-344FB03EFCB8}" type="slidenum">
              <a:rPr lang="ru-RU" smtClean="0"/>
              <a:t>‹#›</a:t>
            </a:fld>
            <a:endParaRPr lang="ru-RU"/>
          </a:p>
        </p:txBody>
      </p:sp>
    </p:spTree>
    <p:extLst>
      <p:ext uri="{BB962C8B-B14F-4D97-AF65-F5344CB8AC3E}">
        <p14:creationId xmlns:p14="http://schemas.microsoft.com/office/powerpoint/2010/main" val="19645307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DF39053B-82FF-4DB8-98B3-40CE1F769D25}" type="datetimeFigureOut">
              <a:rPr lang="ru-RU" smtClean="0"/>
              <a:t>30.11.2021</a:t>
            </a:fld>
            <a:endParaRPr lang="ru-RU"/>
          </a:p>
        </p:txBody>
      </p:sp>
      <p:sp>
        <p:nvSpPr>
          <p:cNvPr id="5" name="Footer Placeholder 4"/>
          <p:cNvSpPr>
            <a:spLocks noGrp="1"/>
          </p:cNvSpPr>
          <p:nvPr>
            <p:ph type="ftr" sz="quarter" idx="11"/>
          </p:nvPr>
        </p:nvSpPr>
        <p:spPr/>
        <p:txBody>
          <a:bodyPr/>
          <a:lstStyle/>
          <a:p>
            <a:endParaRPr lang="ru-RU"/>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FF3C1562-C11E-493B-A5C4-344FB03EFCB8}" type="slidenum">
              <a:rPr lang="ru-RU" smtClean="0"/>
              <a:t>‹#›</a:t>
            </a:fld>
            <a:endParaRPr lang="ru-RU"/>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0917560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ru-RU" smtClean="0"/>
              <a:t>Образец заголовка</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DF39053B-82FF-4DB8-98B3-40CE1F769D25}" type="datetimeFigureOut">
              <a:rPr lang="ru-RU" smtClean="0"/>
              <a:t>30.11.2021</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FF3C1562-C11E-493B-A5C4-344FB03EFCB8}" type="slidenum">
              <a:rPr lang="ru-RU" smtClean="0"/>
              <a:t>‹#›</a:t>
            </a:fld>
            <a:endParaRPr lang="ru-RU"/>
          </a:p>
        </p:txBody>
      </p:sp>
    </p:spTree>
    <p:extLst>
      <p:ext uri="{BB962C8B-B14F-4D97-AF65-F5344CB8AC3E}">
        <p14:creationId xmlns:p14="http://schemas.microsoft.com/office/powerpoint/2010/main" val="17454221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DF39053B-82FF-4DB8-98B3-40CE1F769D25}" type="datetimeFigureOut">
              <a:rPr lang="ru-RU" smtClean="0"/>
              <a:t>30.11.2021</a:t>
            </a:fld>
            <a:endParaRPr lang="ru-RU"/>
          </a:p>
        </p:txBody>
      </p:sp>
      <p:sp>
        <p:nvSpPr>
          <p:cNvPr id="6" name="Footer Placeholder 5"/>
          <p:cNvSpPr>
            <a:spLocks noGrp="1"/>
          </p:cNvSpPr>
          <p:nvPr>
            <p:ph type="ftr" sz="quarter" idx="11"/>
          </p:nvPr>
        </p:nvSpPr>
        <p:spPr/>
        <p:txBody>
          <a:bodyPr/>
          <a:lstStyle/>
          <a:p>
            <a:endParaRPr lang="ru-RU"/>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FF3C1562-C11E-493B-A5C4-344FB03EFCB8}" type="slidenum">
              <a:rPr lang="ru-RU" smtClean="0"/>
              <a:t>‹#›</a:t>
            </a:fld>
            <a:endParaRPr lang="ru-RU"/>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04779395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DF39053B-82FF-4DB8-98B3-40CE1F769D25}" type="datetimeFigureOut">
              <a:rPr lang="ru-RU" smtClean="0"/>
              <a:t>30.11.2021</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FF3C1562-C11E-493B-A5C4-344FB03EFCB8}" type="slidenum">
              <a:rPr lang="ru-RU" smtClean="0"/>
              <a:t>‹#›</a:t>
            </a:fld>
            <a:endParaRPr lang="ru-RU"/>
          </a:p>
        </p:txBody>
      </p:sp>
    </p:spTree>
    <p:extLst>
      <p:ext uri="{BB962C8B-B14F-4D97-AF65-F5344CB8AC3E}">
        <p14:creationId xmlns:p14="http://schemas.microsoft.com/office/powerpoint/2010/main" val="40487005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DF39053B-82FF-4DB8-98B3-40CE1F769D25}" type="datetimeFigureOut">
              <a:rPr lang="ru-RU" smtClean="0"/>
              <a:t>30.11.2021</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FF3C1562-C11E-493B-A5C4-344FB03EFCB8}" type="slidenum">
              <a:rPr lang="ru-RU" smtClean="0"/>
              <a:t>‹#›</a:t>
            </a:fld>
            <a:endParaRPr lang="ru-RU"/>
          </a:p>
        </p:txBody>
      </p:sp>
    </p:spTree>
    <p:extLst>
      <p:ext uri="{BB962C8B-B14F-4D97-AF65-F5344CB8AC3E}">
        <p14:creationId xmlns:p14="http://schemas.microsoft.com/office/powerpoint/2010/main" val="30668926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DF39053B-82FF-4DB8-98B3-40CE1F769D25}" type="datetimeFigureOut">
              <a:rPr lang="ru-RU" smtClean="0"/>
              <a:t>30.11.2021</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FF3C1562-C11E-493B-A5C4-344FB03EFCB8}" type="slidenum">
              <a:rPr lang="ru-RU" smtClean="0"/>
              <a:t>‹#›</a:t>
            </a:fld>
            <a:endParaRPr lang="ru-RU"/>
          </a:p>
        </p:txBody>
      </p:sp>
    </p:spTree>
    <p:extLst>
      <p:ext uri="{BB962C8B-B14F-4D97-AF65-F5344CB8AC3E}">
        <p14:creationId xmlns:p14="http://schemas.microsoft.com/office/powerpoint/2010/main" val="42708415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DF39053B-82FF-4DB8-98B3-40CE1F769D25}" type="datetimeFigureOut">
              <a:rPr lang="ru-RU" smtClean="0"/>
              <a:t>30.11.2021</a:t>
            </a:fld>
            <a:endParaRPr lang="ru-RU"/>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FF3C1562-C11E-493B-A5C4-344FB03EFCB8}" type="slidenum">
              <a:rPr lang="ru-RU" smtClean="0"/>
              <a:t>‹#›</a:t>
            </a:fld>
            <a:endParaRPr lang="ru-RU"/>
          </a:p>
        </p:txBody>
      </p:sp>
    </p:spTree>
    <p:extLst>
      <p:ext uri="{BB962C8B-B14F-4D97-AF65-F5344CB8AC3E}">
        <p14:creationId xmlns:p14="http://schemas.microsoft.com/office/powerpoint/2010/main" val="3849916270"/>
      </p:ext>
    </p:extLst>
  </p:cSld>
  <p:clrMap bg1="lt1" tx1="dk1" bg2="lt2" tx2="dk2" accent1="accent1" accent2="accent2" accent3="accent3" accent4="accent4" accent5="accent5" accent6="accent6" hlink="hlink" folHlink="folHlink"/>
  <p:sldLayoutIdLst>
    <p:sldLayoutId id="2147483708" r:id="rId1"/>
    <p:sldLayoutId id="2147483709" r:id="rId2"/>
    <p:sldLayoutId id="2147483710" r:id="rId3"/>
    <p:sldLayoutId id="2147483711" r:id="rId4"/>
    <p:sldLayoutId id="2147483712" r:id="rId5"/>
    <p:sldLayoutId id="2147483713" r:id="rId6"/>
    <p:sldLayoutId id="2147483714" r:id="rId7"/>
    <p:sldLayoutId id="2147483715" r:id="rId8"/>
    <p:sldLayoutId id="2147483716" r:id="rId9"/>
    <p:sldLayoutId id="2147483717" r:id="rId10"/>
    <p:sldLayoutId id="2147483718" r:id="rId11"/>
    <p:sldLayoutId id="2147483719" r:id="rId12"/>
    <p:sldLayoutId id="2147483720" r:id="rId13"/>
    <p:sldLayoutId id="2147483721" r:id="rId14"/>
    <p:sldLayoutId id="2147483722" r:id="rId15"/>
    <p:sldLayoutId id="2147483723"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1400" dirty="0" smtClean="0">
                <a:latin typeface="Times New Roman" panose="02020603050405020304" pitchFamily="18" charset="0"/>
                <a:cs typeface="Times New Roman" panose="02020603050405020304" pitchFamily="18" charset="0"/>
              </a:rPr>
              <a:t>МБОУ «Себян-Кюельская национальная эвенская средняя общеобразовательная школа имени П.А.Ламутского»</a:t>
            </a:r>
            <a:endParaRPr lang="ru-RU" sz="1400" dirty="0">
              <a:latin typeface="Times New Roman" panose="02020603050405020304" pitchFamily="18" charset="0"/>
              <a:cs typeface="Times New Roman" panose="02020603050405020304" pitchFamily="18" charset="0"/>
            </a:endParaRPr>
          </a:p>
        </p:txBody>
      </p:sp>
      <p:sp>
        <p:nvSpPr>
          <p:cNvPr id="3" name="Подзаголовок 2"/>
          <p:cNvSpPr>
            <a:spLocks noGrp="1"/>
          </p:cNvSpPr>
          <p:nvPr>
            <p:ph idx="1"/>
          </p:nvPr>
        </p:nvSpPr>
        <p:spPr>
          <a:xfrm>
            <a:off x="2589212" y="2133599"/>
            <a:ext cx="8915400" cy="4371703"/>
          </a:xfrm>
        </p:spPr>
        <p:txBody>
          <a:bodyPr>
            <a:normAutofit/>
          </a:bodyPr>
          <a:lstStyle/>
          <a:p>
            <a:pPr algn="ctr"/>
            <a:r>
              <a:rPr lang="ru-RU" sz="4000" dirty="0" smtClean="0"/>
              <a:t>Образ матери в творчестве А.В.Кривошапкина</a:t>
            </a:r>
          </a:p>
          <a:p>
            <a:pPr algn="ctr"/>
            <a:endParaRPr lang="ru-RU" dirty="0"/>
          </a:p>
          <a:p>
            <a:pPr algn="ctr"/>
            <a:endParaRPr lang="ru-RU" dirty="0" smtClean="0"/>
          </a:p>
          <a:p>
            <a:pPr algn="ctr"/>
            <a:endParaRPr lang="ru-RU" dirty="0"/>
          </a:p>
          <a:p>
            <a:pPr algn="ctr"/>
            <a:endParaRPr lang="ru-RU" dirty="0" smtClean="0"/>
          </a:p>
          <a:p>
            <a:pPr algn="ctr"/>
            <a:endParaRPr lang="ru-RU" dirty="0"/>
          </a:p>
          <a:p>
            <a:pPr marL="0" indent="0" algn="r">
              <a:buNone/>
            </a:pPr>
            <a:r>
              <a:rPr lang="ru-RU" dirty="0" smtClean="0"/>
              <a:t> </a:t>
            </a:r>
            <a:r>
              <a:rPr lang="ru-RU" dirty="0" smtClean="0"/>
              <a:t>Кузнецова Ж.В. </a:t>
            </a:r>
            <a:r>
              <a:rPr lang="ru-RU" dirty="0" smtClean="0"/>
              <a:t>Учитель </a:t>
            </a:r>
            <a:r>
              <a:rPr lang="ru-RU" smtClean="0"/>
              <a:t>математики, классный </a:t>
            </a:r>
            <a:r>
              <a:rPr lang="ru-RU" dirty="0" smtClean="0"/>
              <a:t>руководитель</a:t>
            </a:r>
            <a:endParaRPr lang="ru-RU" dirty="0"/>
          </a:p>
        </p:txBody>
      </p:sp>
    </p:spTree>
    <p:extLst>
      <p:ext uri="{BB962C8B-B14F-4D97-AF65-F5344CB8AC3E}">
        <p14:creationId xmlns:p14="http://schemas.microsoft.com/office/powerpoint/2010/main" val="22988775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92925" y="624110"/>
            <a:ext cx="8414710" cy="4801330"/>
          </a:xfrm>
        </p:spPr>
        <p:txBody>
          <a:bodyPr>
            <a:normAutofit/>
          </a:bodyPr>
          <a:lstStyle/>
          <a:p>
            <a:pPr algn="ctr"/>
            <a:r>
              <a:rPr lang="ru-RU" sz="1800" dirty="0" smtClean="0"/>
              <a:t/>
            </a:r>
            <a:br>
              <a:rPr lang="ru-RU" sz="1800" dirty="0" smtClean="0"/>
            </a:br>
            <a:r>
              <a:rPr lang="ru-RU" sz="1800" dirty="0"/>
              <a:t/>
            </a:r>
            <a:br>
              <a:rPr lang="ru-RU" sz="1800" dirty="0"/>
            </a:br>
            <a:r>
              <a:rPr lang="ru-RU" sz="1800" dirty="0" smtClean="0"/>
              <a:t/>
            </a:r>
            <a:br>
              <a:rPr lang="ru-RU" sz="1800" dirty="0" smtClean="0"/>
            </a:br>
            <a:r>
              <a:rPr lang="ru-RU" sz="1800" dirty="0" smtClean="0"/>
              <a:t>Наша цель: Изучить произведения и стихи Андрея Васильевича Кривошапкина о его матери</a:t>
            </a:r>
            <a:br>
              <a:rPr lang="ru-RU" sz="1800" dirty="0" smtClean="0"/>
            </a:br>
            <a:r>
              <a:rPr lang="ru-RU" sz="1800" dirty="0"/>
              <a:t/>
            </a:r>
            <a:br>
              <a:rPr lang="ru-RU" sz="1800" dirty="0"/>
            </a:br>
            <a:r>
              <a:rPr lang="ru-RU" sz="1800" dirty="0" smtClean="0"/>
              <a:t/>
            </a:r>
            <a:br>
              <a:rPr lang="ru-RU" sz="1800" dirty="0" smtClean="0"/>
            </a:br>
            <a:r>
              <a:rPr lang="ru-RU" sz="1800" dirty="0" smtClean="0"/>
              <a:t/>
            </a:r>
            <a:br>
              <a:rPr lang="ru-RU" sz="1800" dirty="0" smtClean="0"/>
            </a:br>
            <a:r>
              <a:rPr lang="ru-RU" sz="1800" dirty="0" smtClean="0"/>
              <a:t>Задачи: 1) охарактеризовать образ матери в рассматриваемых текстах;</a:t>
            </a:r>
            <a:br>
              <a:rPr lang="ru-RU" sz="1800" dirty="0" smtClean="0"/>
            </a:br>
            <a:r>
              <a:rPr lang="ru-RU" sz="1800" dirty="0"/>
              <a:t> </a:t>
            </a:r>
            <a:r>
              <a:rPr lang="ru-RU" sz="1800" dirty="0" smtClean="0"/>
              <a:t>              2) выявить основные черты, присущие женщинам Севера</a:t>
            </a:r>
            <a:endParaRPr lang="ru-RU" sz="1800" dirty="0"/>
          </a:p>
        </p:txBody>
      </p:sp>
    </p:spTree>
    <p:extLst>
      <p:ext uri="{BB962C8B-B14F-4D97-AF65-F5344CB8AC3E}">
        <p14:creationId xmlns:p14="http://schemas.microsoft.com/office/powerpoint/2010/main" val="127070553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92925" y="1811382"/>
            <a:ext cx="8911687" cy="93617"/>
          </a:xfrm>
        </p:spPr>
        <p:txBody>
          <a:bodyPr>
            <a:normAutofit fontScale="90000"/>
          </a:bodyPr>
          <a:lstStyle/>
          <a:p>
            <a:r>
              <a:rPr lang="ru-RU" sz="1800" dirty="0" smtClean="0"/>
              <a:t>Женщина –мать-прародительница всего человечества. Матери рождают и героев, и гениев. Мама… Какое волнительное слово… Как много оно говорит нам. Мама – самый главный и дорогой человек нашей жизни.</a:t>
            </a:r>
            <a:br>
              <a:rPr lang="ru-RU" sz="1800" dirty="0" smtClean="0"/>
            </a:br>
            <a:r>
              <a:rPr lang="ru-RU" sz="1800" dirty="0" smtClean="0"/>
              <a:t>Мама имеет огромное значение в жизни человека. Ее ласковая улыбка, мягкие руки, нежные слова согревают душу, связывают человека с жизнью. И в зрелом возрасте напутствия и советы мамы являются путеводной звездой.</a:t>
            </a:r>
            <a:br>
              <a:rPr lang="ru-RU" sz="1800" dirty="0" smtClean="0"/>
            </a:br>
            <a:r>
              <a:rPr lang="ru-RU" sz="1800" dirty="0"/>
              <a:t/>
            </a:r>
            <a:br>
              <a:rPr lang="ru-RU" sz="1800" dirty="0"/>
            </a:br>
            <a:r>
              <a:rPr lang="ru-RU" sz="1800" dirty="0" smtClean="0"/>
              <a:t>В жизни Андрея Васильевича Кривошапкина, его мать, Ульяна Егоровна Кривошапкина, занимает огромное место. Эвенка-оленевод, ни разу не выезжавшая за пределы своих гор, но при этом удивительно мудрая о природы женщина, сумела воспитать четверых детей в суровых условиях севера. </a:t>
            </a:r>
            <a:br>
              <a:rPr lang="ru-RU" sz="1800" dirty="0" smtClean="0"/>
            </a:br>
            <a:r>
              <a:rPr lang="ru-RU" sz="1800" dirty="0" smtClean="0"/>
              <a:t>В чем секрет воспитания </a:t>
            </a:r>
            <a:r>
              <a:rPr lang="ru-RU" sz="1800" dirty="0" err="1" smtClean="0"/>
              <a:t>Ульяны</a:t>
            </a:r>
            <a:r>
              <a:rPr lang="ru-RU" sz="1800" dirty="0" smtClean="0"/>
              <a:t> Егоровны мы узнали из произведений Андрея Васильевича.</a:t>
            </a:r>
            <a:endParaRPr lang="ru-RU" sz="1800" dirty="0"/>
          </a:p>
        </p:txBody>
      </p:sp>
      <p:sp>
        <p:nvSpPr>
          <p:cNvPr id="3" name="Объект 2"/>
          <p:cNvSpPr>
            <a:spLocks noGrp="1"/>
          </p:cNvSpPr>
          <p:nvPr>
            <p:ph idx="1"/>
          </p:nvPr>
        </p:nvSpPr>
        <p:spPr>
          <a:xfrm>
            <a:off x="2589212" y="664143"/>
            <a:ext cx="8915400" cy="5247079"/>
          </a:xfrm>
        </p:spPr>
        <p:txBody>
          <a:bodyPr/>
          <a:lstStyle/>
          <a:p>
            <a:r>
              <a:rPr lang="ru-RU" dirty="0" smtClean="0"/>
              <a:t> </a:t>
            </a:r>
            <a:endParaRPr lang="ru-RU" dirty="0"/>
          </a:p>
        </p:txBody>
      </p:sp>
    </p:spTree>
    <p:extLst>
      <p:ext uri="{BB962C8B-B14F-4D97-AF65-F5344CB8AC3E}">
        <p14:creationId xmlns:p14="http://schemas.microsoft.com/office/powerpoint/2010/main" val="288065239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a:t>Воспоминания Андрея Васильевича Кривошапкина о матери</a:t>
            </a:r>
          </a:p>
        </p:txBody>
      </p:sp>
      <p:sp>
        <p:nvSpPr>
          <p:cNvPr id="4" name="Текст 3"/>
          <p:cNvSpPr>
            <a:spLocks noGrp="1"/>
          </p:cNvSpPr>
          <p:nvPr>
            <p:ph type="body" sz="half" idx="2"/>
          </p:nvPr>
        </p:nvSpPr>
        <p:spPr>
          <a:xfrm>
            <a:off x="1907177" y="1422400"/>
            <a:ext cx="5007429" cy="5065485"/>
          </a:xfrm>
        </p:spPr>
        <p:txBody>
          <a:bodyPr>
            <a:normAutofit fontScale="92500" lnSpcReduction="20000"/>
          </a:bodyPr>
          <a:lstStyle/>
          <a:p>
            <a:r>
              <a:rPr lang="ru-RU" dirty="0"/>
              <a:t/>
            </a:r>
            <a:br>
              <a:rPr lang="ru-RU" dirty="0"/>
            </a:br>
            <a:r>
              <a:rPr lang="ru-RU" sz="1600" i="1" dirty="0">
                <a:latin typeface="Times New Roman" panose="02020603050405020304" pitchFamily="18" charset="0"/>
                <a:cs typeface="Times New Roman" panose="02020603050405020304" pitchFamily="18" charset="0"/>
              </a:rPr>
              <a:t>              Наша мать Ульяна Егоровна была общительной и жизнерадостной. Этими качествами она отличалась от своих братьев. Любила юмор. У нее все выходило естественно, просто. Во всех делах была легка на подъем. Попросту не знала, что такое равнодушие. Ко всему имела интерес. Когда кому-то было трудно, бросалась помочь, чем могла. Правда, в материальном плане она и сама всю жизнь испытывала трудности. Это я подтверждаю. Только благодаря исключительному трудолюбию, она не пустила своих детей по миру. Мать уже потом рассказывала о том, как какие-то люди настойчиво просили, чтобы она отдала малыша своего им на усыновление. Но мать твердо отправила просителей восвояси. «Как я могла каким-то чужим людям отдать своего сына, которого люблю больше всего на свете?» Стало быть, это меня какие-то люди хотели усыновить. Я благодарен до сих пор моей дорогой матери за ее мужественный поступок. </a:t>
            </a:r>
            <a:br>
              <a:rPr lang="ru-RU" sz="1600" i="1" dirty="0">
                <a:latin typeface="Times New Roman" panose="02020603050405020304" pitchFamily="18" charset="0"/>
                <a:cs typeface="Times New Roman" panose="02020603050405020304" pitchFamily="18" charset="0"/>
              </a:rPr>
            </a:br>
            <a:r>
              <a:rPr lang="ru-RU" sz="1600" i="1" dirty="0">
                <a:latin typeface="Times New Roman" panose="02020603050405020304" pitchFamily="18" charset="0"/>
                <a:cs typeface="Times New Roman" panose="02020603050405020304" pitchFamily="18" charset="0"/>
              </a:rPr>
              <a:t>           Мать славилась своими умениями. В самом деле она была мастерицей на все руки. Шкуры выделывала невероятно быстро.</a:t>
            </a:r>
            <a:br>
              <a:rPr lang="ru-RU" sz="1600" i="1" dirty="0">
                <a:latin typeface="Times New Roman" panose="02020603050405020304" pitchFamily="18" charset="0"/>
                <a:cs typeface="Times New Roman" panose="02020603050405020304" pitchFamily="18" charset="0"/>
              </a:rPr>
            </a:br>
            <a:r>
              <a:rPr lang="ru-RU" sz="1600" i="1" dirty="0">
                <a:latin typeface="Times New Roman" panose="02020603050405020304" pitchFamily="18" charset="0"/>
                <a:cs typeface="Times New Roman" panose="02020603050405020304" pitchFamily="18" charset="0"/>
              </a:rPr>
              <a:t>           Она мне говорила, когда подрастешь, старайся не проходить мимо многодетных. Такие всегда нуждаются в помощи. Никогда не завидуйте другим детям. Не смотрите с завистью на их одежду.</a:t>
            </a:r>
          </a:p>
        </p:txBody>
      </p:sp>
      <p:pic>
        <p:nvPicPr>
          <p:cNvPr id="5" name="Объект 4"/>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413813" y="757697"/>
            <a:ext cx="3384816" cy="4791744"/>
          </a:xfrm>
          <a:prstGeom prst="rect">
            <a:avLst/>
          </a:prstGeom>
          <a:noFill/>
          <a:ln>
            <a:noFill/>
          </a:ln>
        </p:spPr>
      </p:pic>
    </p:spTree>
    <p:extLst>
      <p:ext uri="{BB962C8B-B14F-4D97-AF65-F5344CB8AC3E}">
        <p14:creationId xmlns:p14="http://schemas.microsoft.com/office/powerpoint/2010/main" val="43138562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1800" dirty="0" smtClean="0">
                <a:solidFill>
                  <a:srgbClr val="FF0000"/>
                </a:solidFill>
              </a:rPr>
              <a:t>Стихотворения и рассказы Андрея Васильевича Кривошапкина</a:t>
            </a:r>
            <a:r>
              <a:rPr lang="ru-RU" sz="1800" dirty="0" smtClean="0"/>
              <a:t/>
            </a:r>
            <a:br>
              <a:rPr lang="ru-RU" sz="1800" dirty="0" smtClean="0"/>
            </a:br>
            <a:endParaRPr lang="ru-RU" sz="1600" dirty="0"/>
          </a:p>
        </p:txBody>
      </p:sp>
      <p:pic>
        <p:nvPicPr>
          <p:cNvPr id="5" name="Объект 4"/>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l="5357" t="5196" r="17279" b="11098"/>
          <a:stretch/>
        </p:blipFill>
        <p:spPr>
          <a:xfrm>
            <a:off x="7080069" y="1341120"/>
            <a:ext cx="3187337" cy="4598126"/>
          </a:xfrm>
        </p:spPr>
      </p:pic>
      <p:sp>
        <p:nvSpPr>
          <p:cNvPr id="4" name="Текст 3"/>
          <p:cNvSpPr>
            <a:spLocks noGrp="1"/>
          </p:cNvSpPr>
          <p:nvPr>
            <p:ph type="body" sz="half" idx="2"/>
          </p:nvPr>
        </p:nvSpPr>
        <p:spPr>
          <a:xfrm>
            <a:off x="1384663" y="1341120"/>
            <a:ext cx="4709749" cy="4981303"/>
          </a:xfrm>
        </p:spPr>
        <p:txBody>
          <a:bodyPr>
            <a:normAutofit fontScale="70000" lnSpcReduction="20000"/>
          </a:bodyPr>
          <a:lstStyle/>
          <a:p>
            <a:r>
              <a:rPr lang="ru-RU" sz="1600" dirty="0"/>
              <a:t/>
            </a:r>
            <a:br>
              <a:rPr lang="ru-RU" sz="1600" dirty="0"/>
            </a:br>
            <a:r>
              <a:rPr lang="ru-RU" sz="2000" dirty="0">
                <a:latin typeface="Times New Roman" panose="02020603050405020304" pitchFamily="18" charset="0"/>
                <a:cs typeface="Times New Roman" panose="02020603050405020304" pitchFamily="18" charset="0"/>
              </a:rPr>
              <a:t>…Безмерна к матери любовь моя,</a:t>
            </a:r>
            <a:br>
              <a:rPr lang="ru-RU" sz="2000" dirty="0">
                <a:latin typeface="Times New Roman" panose="02020603050405020304" pitchFamily="18" charset="0"/>
                <a:cs typeface="Times New Roman" panose="02020603050405020304" pitchFamily="18" charset="0"/>
              </a:rPr>
            </a:br>
            <a:r>
              <a:rPr lang="ru-RU" sz="2000" dirty="0">
                <a:latin typeface="Times New Roman" panose="02020603050405020304" pitchFamily="18" charset="0"/>
                <a:cs typeface="Times New Roman" panose="02020603050405020304" pitchFamily="18" charset="0"/>
              </a:rPr>
              <a:t>и памятью о ней я жив всегда.</a:t>
            </a:r>
            <a:br>
              <a:rPr lang="ru-RU" sz="2000" dirty="0">
                <a:latin typeface="Times New Roman" panose="02020603050405020304" pitchFamily="18" charset="0"/>
                <a:cs typeface="Times New Roman" panose="02020603050405020304" pitchFamily="18" charset="0"/>
              </a:rPr>
            </a:br>
            <a:r>
              <a:rPr lang="ru-RU" sz="2000" dirty="0">
                <a:latin typeface="Times New Roman" panose="02020603050405020304" pitchFamily="18" charset="0"/>
                <a:cs typeface="Times New Roman" panose="02020603050405020304" pitchFamily="18" charset="0"/>
              </a:rPr>
              <a:t>Она хранительница очага</a:t>
            </a:r>
            <a:br>
              <a:rPr lang="ru-RU" sz="2000" dirty="0">
                <a:latin typeface="Times New Roman" panose="02020603050405020304" pitchFamily="18" charset="0"/>
                <a:cs typeface="Times New Roman" panose="02020603050405020304" pitchFamily="18" charset="0"/>
              </a:rPr>
            </a:br>
            <a:r>
              <a:rPr lang="ru-RU" sz="2000" dirty="0">
                <a:latin typeface="Times New Roman" panose="02020603050405020304" pitchFamily="18" charset="0"/>
                <a:cs typeface="Times New Roman" panose="02020603050405020304" pitchFamily="18" charset="0"/>
              </a:rPr>
              <a:t>была, пока жила; теперь она</a:t>
            </a:r>
            <a:br>
              <a:rPr lang="ru-RU" sz="2000" dirty="0">
                <a:latin typeface="Times New Roman" panose="02020603050405020304" pitchFamily="18" charset="0"/>
                <a:cs typeface="Times New Roman" panose="02020603050405020304" pitchFamily="18" charset="0"/>
              </a:rPr>
            </a:br>
            <a:r>
              <a:rPr lang="ru-RU" sz="2000" dirty="0">
                <a:latin typeface="Times New Roman" panose="02020603050405020304" pitchFamily="18" charset="0"/>
                <a:cs typeface="Times New Roman" panose="02020603050405020304" pitchFamily="18" charset="0"/>
              </a:rPr>
              <a:t>хранит меня и всех моих детей, </a:t>
            </a:r>
            <a:br>
              <a:rPr lang="ru-RU" sz="2000" dirty="0">
                <a:latin typeface="Times New Roman" panose="02020603050405020304" pitchFamily="18" charset="0"/>
                <a:cs typeface="Times New Roman" panose="02020603050405020304" pitchFamily="18" charset="0"/>
              </a:rPr>
            </a:br>
            <a:r>
              <a:rPr lang="ru-RU" sz="2000" dirty="0">
                <a:latin typeface="Times New Roman" panose="02020603050405020304" pitchFamily="18" charset="0"/>
                <a:cs typeface="Times New Roman" panose="02020603050405020304" pitchFamily="18" charset="0"/>
              </a:rPr>
              <a:t>как родовой всесильный дух добра.</a:t>
            </a:r>
            <a:br>
              <a:rPr lang="ru-RU" sz="2000" dirty="0">
                <a:latin typeface="Times New Roman" panose="02020603050405020304" pitchFamily="18" charset="0"/>
                <a:cs typeface="Times New Roman" panose="02020603050405020304" pitchFamily="18" charset="0"/>
              </a:rPr>
            </a:br>
            <a:r>
              <a:rPr lang="ru-RU" sz="2000" dirty="0">
                <a:latin typeface="Times New Roman" panose="02020603050405020304" pitchFamily="18" charset="0"/>
                <a:cs typeface="Times New Roman" panose="02020603050405020304" pitchFamily="18" charset="0"/>
              </a:rPr>
              <a:t>Из давних дней доносится ее</a:t>
            </a:r>
            <a:br>
              <a:rPr lang="ru-RU" sz="2000" dirty="0">
                <a:latin typeface="Times New Roman" panose="02020603050405020304" pitchFamily="18" charset="0"/>
                <a:cs typeface="Times New Roman" panose="02020603050405020304" pitchFamily="18" charset="0"/>
              </a:rPr>
            </a:br>
            <a:r>
              <a:rPr lang="ru-RU" sz="2000" dirty="0">
                <a:latin typeface="Times New Roman" panose="02020603050405020304" pitchFamily="18" charset="0"/>
                <a:cs typeface="Times New Roman" panose="02020603050405020304" pitchFamily="18" charset="0"/>
              </a:rPr>
              <a:t>любимый с детства голос – всей душой</a:t>
            </a:r>
            <a:br>
              <a:rPr lang="ru-RU" sz="2000" dirty="0">
                <a:latin typeface="Times New Roman" panose="02020603050405020304" pitchFamily="18" charset="0"/>
                <a:cs typeface="Times New Roman" panose="02020603050405020304" pitchFamily="18" charset="0"/>
              </a:rPr>
            </a:br>
            <a:r>
              <a:rPr lang="ru-RU" sz="2000" dirty="0">
                <a:latin typeface="Times New Roman" panose="02020603050405020304" pitchFamily="18" charset="0"/>
                <a:cs typeface="Times New Roman" panose="02020603050405020304" pitchFamily="18" charset="0"/>
              </a:rPr>
              <a:t>я материнский заповеди вновь</a:t>
            </a:r>
            <a:br>
              <a:rPr lang="ru-RU" sz="2000" dirty="0">
                <a:latin typeface="Times New Roman" panose="02020603050405020304" pitchFamily="18" charset="0"/>
                <a:cs typeface="Times New Roman" panose="02020603050405020304" pitchFamily="18" charset="0"/>
              </a:rPr>
            </a:br>
            <a:r>
              <a:rPr lang="ru-RU" sz="2000" dirty="0">
                <a:latin typeface="Times New Roman" panose="02020603050405020304" pitchFamily="18" charset="0"/>
                <a:cs typeface="Times New Roman" panose="02020603050405020304" pitchFamily="18" charset="0"/>
              </a:rPr>
              <a:t>внимать готов, хоть знаю наизусть</a:t>
            </a:r>
            <a:br>
              <a:rPr lang="ru-RU" sz="2000" dirty="0">
                <a:latin typeface="Times New Roman" panose="02020603050405020304" pitchFamily="18" charset="0"/>
                <a:cs typeface="Times New Roman" panose="02020603050405020304" pitchFamily="18" charset="0"/>
              </a:rPr>
            </a:br>
            <a:r>
              <a:rPr lang="ru-RU" sz="2000" dirty="0">
                <a:latin typeface="Times New Roman" panose="02020603050405020304" pitchFamily="18" charset="0"/>
                <a:cs typeface="Times New Roman" panose="02020603050405020304" pitchFamily="18" charset="0"/>
              </a:rPr>
              <a:t>до буквы все, что повторит она:</a:t>
            </a:r>
            <a:br>
              <a:rPr lang="ru-RU" sz="2000" dirty="0">
                <a:latin typeface="Times New Roman" panose="02020603050405020304" pitchFamily="18" charset="0"/>
                <a:cs typeface="Times New Roman" panose="02020603050405020304" pitchFamily="18" charset="0"/>
              </a:rPr>
            </a:br>
            <a:r>
              <a:rPr lang="ru-RU" sz="2000" dirty="0">
                <a:latin typeface="Times New Roman" panose="02020603050405020304" pitchFamily="18" charset="0"/>
                <a:cs typeface="Times New Roman" panose="02020603050405020304" pitchFamily="18" charset="0"/>
              </a:rPr>
              <a:t>«Люби оленя, он – твоя судьба!» </a:t>
            </a:r>
            <a:br>
              <a:rPr lang="ru-RU" sz="2000" dirty="0">
                <a:latin typeface="Times New Roman" panose="02020603050405020304" pitchFamily="18" charset="0"/>
                <a:cs typeface="Times New Roman" panose="02020603050405020304" pitchFamily="18" charset="0"/>
              </a:rPr>
            </a:br>
            <a:r>
              <a:rPr lang="ru-RU" sz="2000" dirty="0">
                <a:latin typeface="Times New Roman" panose="02020603050405020304" pitchFamily="18" charset="0"/>
                <a:cs typeface="Times New Roman" panose="02020603050405020304" pitchFamily="18" charset="0"/>
              </a:rPr>
              <a:t>Быть может, Бог-Творец,</a:t>
            </a:r>
            <a:br>
              <a:rPr lang="ru-RU" sz="2000" dirty="0">
                <a:latin typeface="Times New Roman" panose="02020603050405020304" pitchFamily="18" charset="0"/>
                <a:cs typeface="Times New Roman" panose="02020603050405020304" pitchFamily="18" charset="0"/>
              </a:rPr>
            </a:br>
            <a:r>
              <a:rPr lang="ru-RU" sz="2000" dirty="0">
                <a:latin typeface="Times New Roman" panose="02020603050405020304" pitchFamily="18" charset="0"/>
                <a:cs typeface="Times New Roman" panose="02020603050405020304" pitchFamily="18" charset="0"/>
              </a:rPr>
              <a:t>что воплощен в надмирной сути</a:t>
            </a:r>
            <a:br>
              <a:rPr lang="ru-RU" sz="2000" dirty="0">
                <a:latin typeface="Times New Roman" panose="02020603050405020304" pitchFamily="18" charset="0"/>
                <a:cs typeface="Times New Roman" panose="02020603050405020304" pitchFamily="18" charset="0"/>
              </a:rPr>
            </a:br>
            <a:r>
              <a:rPr lang="ru-RU" sz="2000" dirty="0">
                <a:latin typeface="Times New Roman" panose="02020603050405020304" pitchFamily="18" charset="0"/>
                <a:cs typeface="Times New Roman" panose="02020603050405020304" pitchFamily="18" charset="0"/>
              </a:rPr>
              <a:t>матери моей,</a:t>
            </a:r>
            <a:br>
              <a:rPr lang="ru-RU" sz="2000" dirty="0">
                <a:latin typeface="Times New Roman" panose="02020603050405020304" pitchFamily="18" charset="0"/>
                <a:cs typeface="Times New Roman" panose="02020603050405020304" pitchFamily="18" charset="0"/>
              </a:rPr>
            </a:br>
            <a:r>
              <a:rPr lang="ru-RU" sz="2000" dirty="0">
                <a:latin typeface="Times New Roman" panose="02020603050405020304" pitchFamily="18" charset="0"/>
                <a:cs typeface="Times New Roman" panose="02020603050405020304" pitchFamily="18" charset="0"/>
              </a:rPr>
              <a:t>со мной общается? Но знаю я,</a:t>
            </a:r>
            <a:br>
              <a:rPr lang="ru-RU" sz="2000" dirty="0">
                <a:latin typeface="Times New Roman" panose="02020603050405020304" pitchFamily="18" charset="0"/>
                <a:cs typeface="Times New Roman" panose="02020603050405020304" pitchFamily="18" charset="0"/>
              </a:rPr>
            </a:br>
            <a:r>
              <a:rPr lang="ru-RU" sz="2000" dirty="0">
                <a:latin typeface="Times New Roman" panose="02020603050405020304" pitchFamily="18" charset="0"/>
                <a:cs typeface="Times New Roman" panose="02020603050405020304" pitchFamily="18" charset="0"/>
              </a:rPr>
              <a:t>что мать моя избранницей была</a:t>
            </a:r>
            <a:br>
              <a:rPr lang="ru-RU" sz="2000" dirty="0">
                <a:latin typeface="Times New Roman" panose="02020603050405020304" pitchFamily="18" charset="0"/>
                <a:cs typeface="Times New Roman" panose="02020603050405020304" pitchFamily="18" charset="0"/>
              </a:rPr>
            </a:br>
            <a:r>
              <a:rPr lang="ru-RU" sz="2000" dirty="0">
                <a:latin typeface="Times New Roman" panose="02020603050405020304" pitchFamily="18" charset="0"/>
                <a:cs typeface="Times New Roman" panose="02020603050405020304" pitchFamily="18" charset="0"/>
              </a:rPr>
              <a:t>божеств и духов: светлой на земле</a:t>
            </a:r>
            <a:br>
              <a:rPr lang="ru-RU" sz="2000" dirty="0">
                <a:latin typeface="Times New Roman" panose="02020603050405020304" pitchFamily="18" charset="0"/>
                <a:cs typeface="Times New Roman" panose="02020603050405020304" pitchFamily="18" charset="0"/>
              </a:rPr>
            </a:br>
            <a:r>
              <a:rPr lang="ru-RU" sz="2000" dirty="0">
                <a:latin typeface="Times New Roman" panose="02020603050405020304" pitchFamily="18" charset="0"/>
                <a:cs typeface="Times New Roman" panose="02020603050405020304" pitchFamily="18" charset="0"/>
              </a:rPr>
              <a:t>она жила, любима всей родней,</a:t>
            </a:r>
            <a:br>
              <a:rPr lang="ru-RU" sz="2000" dirty="0">
                <a:latin typeface="Times New Roman" panose="02020603050405020304" pitchFamily="18" charset="0"/>
                <a:cs typeface="Times New Roman" panose="02020603050405020304" pitchFamily="18" charset="0"/>
              </a:rPr>
            </a:br>
            <a:r>
              <a:rPr lang="ru-RU" sz="2000" dirty="0">
                <a:latin typeface="Times New Roman" panose="02020603050405020304" pitchFamily="18" charset="0"/>
                <a:cs typeface="Times New Roman" panose="02020603050405020304" pitchFamily="18" charset="0"/>
              </a:rPr>
              <a:t>светлейшей в небесах теперь живет.</a:t>
            </a:r>
            <a:br>
              <a:rPr lang="ru-RU" sz="2000" dirty="0">
                <a:latin typeface="Times New Roman" panose="02020603050405020304" pitchFamily="18" charset="0"/>
                <a:cs typeface="Times New Roman" panose="02020603050405020304" pitchFamily="18" charset="0"/>
              </a:rPr>
            </a:br>
            <a:r>
              <a:rPr lang="ru-RU" sz="2000" dirty="0">
                <a:latin typeface="Times New Roman" panose="02020603050405020304" pitchFamily="18" charset="0"/>
                <a:cs typeface="Times New Roman" panose="02020603050405020304" pitchFamily="18" charset="0"/>
              </a:rPr>
              <a:t>О материнский негасимый свет,</a:t>
            </a:r>
            <a:br>
              <a:rPr lang="ru-RU" sz="2000" dirty="0">
                <a:latin typeface="Times New Roman" panose="02020603050405020304" pitchFamily="18" charset="0"/>
                <a:cs typeface="Times New Roman" panose="02020603050405020304" pitchFamily="18" charset="0"/>
              </a:rPr>
            </a:br>
            <a:r>
              <a:rPr lang="ru-RU" sz="2000" dirty="0">
                <a:latin typeface="Times New Roman" panose="02020603050405020304" pitchFamily="18" charset="0"/>
                <a:cs typeface="Times New Roman" panose="02020603050405020304" pitchFamily="18" charset="0"/>
              </a:rPr>
              <a:t>не уставай снять, хранить и греть! (из поэмы «Священный олень»)</a:t>
            </a:r>
            <a:br>
              <a:rPr lang="ru-RU" sz="2000" dirty="0">
                <a:latin typeface="Times New Roman" panose="02020603050405020304" pitchFamily="18" charset="0"/>
                <a:cs typeface="Times New Roman" panose="02020603050405020304" pitchFamily="18" charset="0"/>
              </a:rPr>
            </a:br>
            <a:r>
              <a:rPr lang="ru-RU" sz="2000" dirty="0">
                <a:latin typeface="Times New Roman" panose="02020603050405020304" pitchFamily="18" charset="0"/>
                <a:cs typeface="Times New Roman" panose="02020603050405020304" pitchFamily="18" charset="0"/>
              </a:rPr>
              <a:t/>
            </a:r>
            <a:br>
              <a:rPr lang="ru-RU" sz="2000" dirty="0">
                <a:latin typeface="Times New Roman" panose="02020603050405020304" pitchFamily="18" charset="0"/>
                <a:cs typeface="Times New Roman" panose="02020603050405020304" pitchFamily="18" charset="0"/>
              </a:rPr>
            </a:br>
            <a:r>
              <a:rPr lang="ru-RU" sz="2000" dirty="0">
                <a:latin typeface="Times New Roman" panose="02020603050405020304" pitchFamily="18" charset="0"/>
                <a:cs typeface="Times New Roman" panose="02020603050405020304" pitchFamily="18" charset="0"/>
              </a:rPr>
              <a:t>В этих строках автор выражает свою любовь и гордость к матери. Она заслужила такого нежного отношения к </a:t>
            </a:r>
            <a:r>
              <a:rPr lang="ru-RU" sz="2000" dirty="0" smtClean="0">
                <a:latin typeface="Times New Roman" panose="02020603050405020304" pitchFamily="18" charset="0"/>
                <a:cs typeface="Times New Roman" panose="02020603050405020304" pitchFamily="18" charset="0"/>
              </a:rPr>
              <a:t>себе.</a:t>
            </a:r>
            <a:endParaRPr lang="ru-RU"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8122233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a:t>В статье «Наша незабвенная мать</a:t>
            </a:r>
            <a:r>
              <a:rPr lang="ru-RU" dirty="0" smtClean="0"/>
              <a:t>», </a:t>
            </a:r>
            <a:r>
              <a:rPr lang="ru-RU" dirty="0"/>
              <a:t>сколько тепла и любви. Мы сразу представили ее доброй, трудолюбивой. Из этой статьи мы узнали, что она была мастерицей на все руки. Она принимала от соседей заказы на шитье, и все это делала быстро и добротно. Еще мы представили ее очень мудрой и храброй, так как, нуждаясь, она не дала своего сына на усыновление</a:t>
            </a:r>
          </a:p>
        </p:txBody>
      </p:sp>
    </p:spTree>
    <p:extLst>
      <p:ext uri="{BB962C8B-B14F-4D97-AF65-F5344CB8AC3E}">
        <p14:creationId xmlns:p14="http://schemas.microsoft.com/office/powerpoint/2010/main" val="340716383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1800" b="1" dirty="0" smtClean="0">
                <a:solidFill>
                  <a:srgbClr val="FF0000"/>
                </a:solidFill>
              </a:rPr>
              <a:t>В романе  «Кочевье длиною в жизнь»</a:t>
            </a:r>
            <a:r>
              <a:rPr lang="ru-RU" sz="1800" dirty="0" smtClean="0">
                <a:solidFill>
                  <a:srgbClr val="FF0000"/>
                </a:solidFill>
              </a:rPr>
              <a:t/>
            </a:r>
            <a:br>
              <a:rPr lang="ru-RU" sz="1800" dirty="0" smtClean="0">
                <a:solidFill>
                  <a:srgbClr val="FF0000"/>
                </a:solidFill>
              </a:rPr>
            </a:br>
            <a:r>
              <a:rPr lang="ru-RU" sz="1800" dirty="0">
                <a:latin typeface="Times New Roman" panose="02020603050405020304" pitchFamily="18" charset="0"/>
                <a:cs typeface="Times New Roman" panose="02020603050405020304" pitchFamily="18" charset="0"/>
              </a:rPr>
              <a:t>Здесь автор с пронзительными чувствами раскрывает образ матери как кормилицы и защитницы. Вместе с тем она для него мудрая советчица, учитель жизни, которая ставит своей целью воспитать из него настоящего человека, эвена. Свои глубокие познания жизни она преподала своему сыну. Самые первые, главные уроки природы, уроки настоящего хозяина родной земли, мальчик получил у матери. «На севере ни один человек сам по себе не кочует. Он обязательно должен иметь друга. Для него нет лучшего друга, чем собака. Она во многом надежнее, преданнее, чем даже человек. Щенок – тот же ребенок. Лучше воспитывать его добром, не ругая и не обижая». «Речка тоже как человек, как дочка, все понимает. Слышишь, как она громко заливается и как многоголоса? Учись слушать ее, и многое сам поймешь потом». Как видно, он с детства всем сердцем принял мудрые слова матери.</a:t>
            </a:r>
            <a:br>
              <a:rPr lang="ru-RU" sz="1800" dirty="0">
                <a:latin typeface="Times New Roman" panose="02020603050405020304" pitchFamily="18" charset="0"/>
                <a:cs typeface="Times New Roman" panose="02020603050405020304" pitchFamily="18" charset="0"/>
              </a:rPr>
            </a:br>
            <a:endParaRPr lang="ru-RU" sz="1800" dirty="0">
              <a:solidFill>
                <a:srgbClr val="FF0000"/>
              </a:solidFill>
            </a:endParaRPr>
          </a:p>
        </p:txBody>
      </p:sp>
      <p:pic>
        <p:nvPicPr>
          <p:cNvPr id="6" name="Объект 5"/>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r="17445"/>
          <a:stretch/>
        </p:blipFill>
        <p:spPr>
          <a:xfrm rot="16200000">
            <a:off x="3099587" y="2939183"/>
            <a:ext cx="3118585" cy="4131907"/>
          </a:xfrm>
        </p:spPr>
      </p:pic>
      <p:pic>
        <p:nvPicPr>
          <p:cNvPr id="12" name="Рисунок 11"/>
          <p:cNvPicPr>
            <a:picLocks noChangeAspect="1"/>
          </p:cNvPicPr>
          <p:nvPr/>
        </p:nvPicPr>
        <p:blipFill rotWithShape="1">
          <a:blip r:embed="rId3" cstate="print">
            <a:extLst>
              <a:ext uri="{28A0092B-C50C-407E-A947-70E740481C1C}">
                <a14:useLocalDpi xmlns:a14="http://schemas.microsoft.com/office/drawing/2010/main" val="0"/>
              </a:ext>
            </a:extLst>
          </a:blip>
          <a:srcRect l="6335" t="34947" r="7022"/>
          <a:stretch/>
        </p:blipFill>
        <p:spPr>
          <a:xfrm>
            <a:off x="6910939" y="3445844"/>
            <a:ext cx="4013734" cy="3118586"/>
          </a:xfrm>
          <a:prstGeom prst="rect">
            <a:avLst/>
          </a:prstGeom>
        </p:spPr>
      </p:pic>
    </p:spTree>
    <p:extLst>
      <p:ext uri="{BB962C8B-B14F-4D97-AF65-F5344CB8AC3E}">
        <p14:creationId xmlns:p14="http://schemas.microsoft.com/office/powerpoint/2010/main" val="315958495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92925" y="624109"/>
            <a:ext cx="8911687" cy="2310679"/>
          </a:xfrm>
        </p:spPr>
        <p:txBody>
          <a:bodyPr>
            <a:normAutofit fontScale="90000"/>
          </a:bodyPr>
          <a:lstStyle/>
          <a:p>
            <a:r>
              <a:rPr lang="ru-RU" sz="2000" dirty="0" smtClean="0"/>
              <a:t>«И у природы есть глаза и уши. Только не говорит. Ты это знай и будь осторожен, и бережлив». Так Ульяна Егоровна учит своего сына бережному отношению к природе как к живому организму.</a:t>
            </a:r>
            <a:br>
              <a:rPr lang="ru-RU" sz="2000" dirty="0" smtClean="0"/>
            </a:br>
            <a:r>
              <a:rPr lang="ru-RU" sz="2000" dirty="0" smtClean="0"/>
              <a:t>Она очень хотела, чтобы сыновья выросли образованными людьми: «Человек без знаний глух и слеп. Только образование может спасти его. Учись, дорогой, удачи!». Это мечта матери сбылась, ее сыновья стали: народным писателем, переводчиком </a:t>
            </a:r>
            <a:r>
              <a:rPr lang="ru-RU" sz="2000" dirty="0" err="1" smtClean="0"/>
              <a:t>олонхо</a:t>
            </a:r>
            <a:r>
              <a:rPr lang="ru-RU" sz="2000" dirty="0" smtClean="0"/>
              <a:t> на эвенский язык, известным журналистом.</a:t>
            </a:r>
            <a:endParaRPr lang="ru-RU" sz="2000" dirty="0"/>
          </a:p>
        </p:txBody>
      </p:sp>
      <p:pic>
        <p:nvPicPr>
          <p:cNvPr id="5" name="Объект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309257" y="2935288"/>
            <a:ext cx="6339839" cy="3317466"/>
          </a:xfrm>
        </p:spPr>
      </p:pic>
    </p:spTree>
    <p:extLst>
      <p:ext uri="{BB962C8B-B14F-4D97-AF65-F5344CB8AC3E}">
        <p14:creationId xmlns:p14="http://schemas.microsoft.com/office/powerpoint/2010/main" val="321310843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000" dirty="0" smtClean="0">
                <a:solidFill>
                  <a:srgbClr val="FF0000"/>
                </a:solidFill>
              </a:rPr>
              <a:t>Стихотворение «Мама»</a:t>
            </a:r>
            <a:endParaRPr lang="ru-RU" sz="2000" dirty="0">
              <a:solidFill>
                <a:srgbClr val="FF0000"/>
              </a:solidFill>
            </a:endParaRPr>
          </a:p>
        </p:txBody>
      </p:sp>
      <p:pic>
        <p:nvPicPr>
          <p:cNvPr id="7" name="Объект 6"/>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l="6564" t="7041" r="5305" b="6919"/>
          <a:stretch/>
        </p:blipFill>
        <p:spPr>
          <a:xfrm>
            <a:off x="6905897" y="1036319"/>
            <a:ext cx="3579223" cy="4659087"/>
          </a:xfrm>
        </p:spPr>
      </p:pic>
      <p:sp>
        <p:nvSpPr>
          <p:cNvPr id="6" name="Текст 5"/>
          <p:cNvSpPr>
            <a:spLocks noGrp="1"/>
          </p:cNvSpPr>
          <p:nvPr>
            <p:ph type="body" sz="half" idx="2"/>
          </p:nvPr>
        </p:nvSpPr>
        <p:spPr>
          <a:xfrm>
            <a:off x="2072640" y="1598613"/>
            <a:ext cx="4021771" cy="4262436"/>
          </a:xfrm>
        </p:spPr>
        <p:txBody>
          <a:bodyPr>
            <a:noAutofit/>
          </a:bodyPr>
          <a:lstStyle/>
          <a:p>
            <a:r>
              <a:rPr lang="ru-RU" sz="1800" dirty="0">
                <a:latin typeface="Times New Roman" panose="02020603050405020304" pitchFamily="18" charset="0"/>
                <a:cs typeface="Times New Roman" panose="02020603050405020304" pitchFamily="18" charset="0"/>
              </a:rPr>
              <a:t>Мы прочитали стихотворение «Мама». Прочитав стихотворение, мы почувствовали неразрываемую тесную связь матери и ребенка. Сильную привязанность его к родному человеку:</a:t>
            </a:r>
            <a:br>
              <a:rPr lang="ru-RU" sz="1800" dirty="0">
                <a:latin typeface="Times New Roman" panose="02020603050405020304" pitchFamily="18" charset="0"/>
                <a:cs typeface="Times New Roman" panose="02020603050405020304" pitchFamily="18" charset="0"/>
              </a:rPr>
            </a:br>
            <a:r>
              <a:rPr lang="ru-RU" sz="1800" dirty="0">
                <a:latin typeface="Times New Roman" panose="02020603050405020304" pitchFamily="18" charset="0"/>
                <a:cs typeface="Times New Roman" panose="02020603050405020304" pitchFamily="18" charset="0"/>
              </a:rPr>
              <a:t>«Печальный я или счастливый,-</a:t>
            </a:r>
            <a:br>
              <a:rPr lang="ru-RU" sz="1800" dirty="0">
                <a:latin typeface="Times New Roman" panose="02020603050405020304" pitchFamily="18" charset="0"/>
                <a:cs typeface="Times New Roman" panose="02020603050405020304" pitchFamily="18" charset="0"/>
              </a:rPr>
            </a:br>
            <a:r>
              <a:rPr lang="ru-RU" sz="1800" dirty="0">
                <a:latin typeface="Times New Roman" panose="02020603050405020304" pitchFamily="18" charset="0"/>
                <a:cs typeface="Times New Roman" panose="02020603050405020304" pitchFamily="18" charset="0"/>
              </a:rPr>
              <a:t>Всегда в душе тебя храню».</a:t>
            </a:r>
            <a:br>
              <a:rPr lang="ru-RU" sz="1800" dirty="0">
                <a:latin typeface="Times New Roman" panose="02020603050405020304" pitchFamily="18" charset="0"/>
                <a:cs typeface="Times New Roman" panose="02020603050405020304" pitchFamily="18" charset="0"/>
              </a:rPr>
            </a:br>
            <a:r>
              <a:rPr lang="ru-RU" sz="1800" dirty="0">
                <a:latin typeface="Times New Roman" panose="02020603050405020304" pitchFamily="18" charset="0"/>
                <a:cs typeface="Times New Roman" panose="02020603050405020304" pitchFamily="18" charset="0"/>
              </a:rPr>
              <a:t>Дорогое материнское сердце согревает добротой его душу. Освещает этот свет души его тернистый путь в жизни. Спустя годы, будучи сам отцом, для него мать остается самым ожидаемым человеком.</a:t>
            </a:r>
          </a:p>
        </p:txBody>
      </p:sp>
    </p:spTree>
    <p:extLst>
      <p:ext uri="{BB962C8B-B14F-4D97-AF65-F5344CB8AC3E}">
        <p14:creationId xmlns:p14="http://schemas.microsoft.com/office/powerpoint/2010/main" val="145232550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2000" dirty="0" smtClean="0"/>
              <a:t>В стихотворении «Золотые олени и материнский наказ» мы видим образ матери – главного воспитателя в жизни.</a:t>
            </a:r>
            <a:br>
              <a:rPr lang="ru-RU" sz="2000" dirty="0" smtClean="0"/>
            </a:br>
            <a:r>
              <a:rPr lang="ru-RU" sz="2000" dirty="0" smtClean="0"/>
              <a:t>Мать, отправляя сына в интернат, дает советы, как вести себя в чужой среде:</a:t>
            </a:r>
            <a:br>
              <a:rPr lang="ru-RU" sz="2000" dirty="0" smtClean="0"/>
            </a:br>
            <a:r>
              <a:rPr lang="ru-RU" sz="2000" dirty="0"/>
              <a:t> </a:t>
            </a:r>
            <a:r>
              <a:rPr lang="ru-RU" sz="2000" dirty="0" smtClean="0"/>
              <a:t>                       Будет трудно в начале</a:t>
            </a:r>
            <a:br>
              <a:rPr lang="ru-RU" sz="2000" dirty="0" smtClean="0"/>
            </a:br>
            <a:r>
              <a:rPr lang="ru-RU" sz="2000" dirty="0" smtClean="0"/>
              <a:t>                        Но легче потом.</a:t>
            </a:r>
            <a:br>
              <a:rPr lang="ru-RU" sz="2000" dirty="0" smtClean="0"/>
            </a:br>
            <a:r>
              <a:rPr lang="ru-RU" sz="2000" dirty="0"/>
              <a:t> </a:t>
            </a:r>
            <a:r>
              <a:rPr lang="ru-RU" sz="2000" dirty="0" smtClean="0"/>
              <a:t>                       Вот </a:t>
            </a:r>
            <a:r>
              <a:rPr lang="ru-RU" sz="2000" dirty="0" err="1" smtClean="0"/>
              <a:t>учах</a:t>
            </a:r>
            <a:r>
              <a:rPr lang="ru-RU" sz="2000" dirty="0" smtClean="0"/>
              <a:t> тебе мой</a:t>
            </a:r>
            <a:br>
              <a:rPr lang="ru-RU" sz="2000" dirty="0" smtClean="0"/>
            </a:br>
            <a:r>
              <a:rPr lang="ru-RU" sz="2000" dirty="0"/>
              <a:t> </a:t>
            </a:r>
            <a:r>
              <a:rPr lang="ru-RU" sz="2000" dirty="0" smtClean="0"/>
              <a:t>                       Чтобы душа не скучала.</a:t>
            </a:r>
            <a:br>
              <a:rPr lang="ru-RU" sz="2000" dirty="0" smtClean="0"/>
            </a:br>
            <a:r>
              <a:rPr lang="ru-RU" sz="2000" dirty="0"/>
              <a:t> </a:t>
            </a:r>
            <a:r>
              <a:rPr lang="ru-RU" sz="2000" dirty="0" smtClean="0"/>
              <a:t>                       Ты учись хорошо и прославь наш </a:t>
            </a:r>
            <a:r>
              <a:rPr lang="ru-RU" sz="2000" dirty="0" err="1" smtClean="0"/>
              <a:t>алас</a:t>
            </a:r>
            <a:r>
              <a:rPr lang="ru-RU" sz="2000" dirty="0" smtClean="0"/>
              <a:t>.</a:t>
            </a:r>
            <a:br>
              <a:rPr lang="ru-RU" sz="2000" dirty="0" smtClean="0"/>
            </a:br>
            <a:r>
              <a:rPr lang="ru-RU" sz="2000" dirty="0"/>
              <a:t> </a:t>
            </a:r>
            <a:r>
              <a:rPr lang="ru-RU" sz="2000" dirty="0" smtClean="0"/>
              <a:t>                       Жадность, хитрость –гони</a:t>
            </a:r>
            <a:br>
              <a:rPr lang="ru-RU" sz="2000" dirty="0" smtClean="0"/>
            </a:br>
            <a:r>
              <a:rPr lang="ru-RU" sz="2000" dirty="0"/>
              <a:t> </a:t>
            </a:r>
            <a:r>
              <a:rPr lang="ru-RU" sz="2000" dirty="0" smtClean="0"/>
              <a:t>                       Добрым будь человеком.</a:t>
            </a:r>
            <a:br>
              <a:rPr lang="ru-RU" sz="2000" dirty="0" smtClean="0"/>
            </a:br>
            <a:r>
              <a:rPr lang="ru-RU" sz="2000" dirty="0" smtClean="0"/>
              <a:t>Чтобы не прервалась его связь с малой родиной, она подарила ему </a:t>
            </a:r>
            <a:r>
              <a:rPr lang="ru-RU" sz="2000" dirty="0" err="1" smtClean="0"/>
              <a:t>учах</a:t>
            </a:r>
            <a:r>
              <a:rPr lang="ru-RU" sz="2000" dirty="0" smtClean="0"/>
              <a:t>, ездового оленя. Эвен остается эвеном только тогда, когда </a:t>
            </a:r>
            <a:r>
              <a:rPr lang="ru-RU" sz="2000" dirty="0"/>
              <a:t>с</a:t>
            </a:r>
            <a:r>
              <a:rPr lang="ru-RU" sz="2000" dirty="0" smtClean="0"/>
              <a:t>охранит своих оленей. В этом смысл жизни маленького народа: эвен и олень. И такой наказ материнский является путеводной нитью в жизни поэта:</a:t>
            </a:r>
            <a:br>
              <a:rPr lang="ru-RU" sz="2000" dirty="0" smtClean="0"/>
            </a:br>
            <a:r>
              <a:rPr lang="ru-RU" sz="2000" dirty="0"/>
              <a:t> </a:t>
            </a:r>
            <a:r>
              <a:rPr lang="ru-RU" sz="2000" dirty="0" smtClean="0"/>
              <a:t>                       И наказ материнский</a:t>
            </a:r>
            <a:br>
              <a:rPr lang="ru-RU" sz="2000" dirty="0" smtClean="0"/>
            </a:br>
            <a:r>
              <a:rPr lang="ru-RU" sz="2000" dirty="0"/>
              <a:t> </a:t>
            </a:r>
            <a:r>
              <a:rPr lang="ru-RU" sz="2000" dirty="0" smtClean="0"/>
              <a:t>                       Нельзя позабыть –</a:t>
            </a:r>
            <a:br>
              <a:rPr lang="ru-RU" sz="2000" dirty="0" smtClean="0"/>
            </a:br>
            <a:r>
              <a:rPr lang="ru-RU" sz="2000" dirty="0"/>
              <a:t> </a:t>
            </a:r>
            <a:r>
              <a:rPr lang="ru-RU" sz="2000" dirty="0" smtClean="0"/>
              <a:t>                       В нем всей жизни моей</a:t>
            </a:r>
            <a:br>
              <a:rPr lang="ru-RU" sz="2000" dirty="0" smtClean="0"/>
            </a:br>
            <a:r>
              <a:rPr lang="ru-RU" sz="2000" dirty="0"/>
              <a:t> </a:t>
            </a:r>
            <a:r>
              <a:rPr lang="ru-RU" sz="2000" dirty="0" smtClean="0"/>
              <a:t>                       Путеводная нить.</a:t>
            </a:r>
            <a:br>
              <a:rPr lang="ru-RU" sz="2000" dirty="0" smtClean="0"/>
            </a:br>
            <a:endParaRPr lang="ru-RU" sz="2000" dirty="0"/>
          </a:p>
        </p:txBody>
      </p:sp>
    </p:spTree>
    <p:extLst>
      <p:ext uri="{BB962C8B-B14F-4D97-AF65-F5344CB8AC3E}">
        <p14:creationId xmlns:p14="http://schemas.microsoft.com/office/powerpoint/2010/main" val="49366813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000" dirty="0" smtClean="0">
                <a:solidFill>
                  <a:srgbClr val="FF0000"/>
                </a:solidFill>
                <a:latin typeface="Times New Roman" panose="02020603050405020304" pitchFamily="18" charset="0"/>
                <a:cs typeface="Times New Roman" panose="02020603050405020304" pitchFamily="18" charset="0"/>
              </a:rPr>
              <a:t>Сказка «О младшем брате»</a:t>
            </a:r>
            <a:endParaRPr lang="ru-RU" sz="2000" dirty="0">
              <a:solidFill>
                <a:srgbClr val="FF0000"/>
              </a:solidFill>
              <a:latin typeface="Times New Roman" panose="02020603050405020304" pitchFamily="18" charset="0"/>
              <a:cs typeface="Times New Roman" panose="02020603050405020304" pitchFamily="18" charset="0"/>
            </a:endParaRPr>
          </a:p>
        </p:txBody>
      </p:sp>
      <p:pic>
        <p:nvPicPr>
          <p:cNvPr id="5" name="Объект 4"/>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l="9565" t="38884" r="8307" b="16408"/>
          <a:stretch/>
        </p:blipFill>
        <p:spPr>
          <a:xfrm>
            <a:off x="6958149" y="1598613"/>
            <a:ext cx="3840480" cy="3051763"/>
          </a:xfrm>
        </p:spPr>
      </p:pic>
      <p:sp>
        <p:nvSpPr>
          <p:cNvPr id="4" name="Текст 3"/>
          <p:cNvSpPr>
            <a:spLocks noGrp="1"/>
          </p:cNvSpPr>
          <p:nvPr>
            <p:ph type="body" sz="half" idx="2"/>
          </p:nvPr>
        </p:nvSpPr>
        <p:spPr>
          <a:xfrm>
            <a:off x="2063932" y="1598613"/>
            <a:ext cx="4030480" cy="4262436"/>
          </a:xfrm>
        </p:spPr>
        <p:txBody>
          <a:bodyPr>
            <a:normAutofit/>
          </a:bodyPr>
          <a:lstStyle/>
          <a:p>
            <a:r>
              <a:rPr lang="ru-RU" sz="1800" dirty="0">
                <a:latin typeface="Times New Roman" panose="02020603050405020304" pitchFamily="18" charset="0"/>
                <a:cs typeface="Times New Roman" panose="02020603050405020304" pitchFamily="18" charset="0"/>
              </a:rPr>
              <a:t>А</a:t>
            </a:r>
            <a:r>
              <a:rPr lang="ru-RU" sz="1800" dirty="0" smtClean="0">
                <a:latin typeface="Times New Roman" panose="02020603050405020304" pitchFamily="18" charset="0"/>
                <a:cs typeface="Times New Roman" panose="02020603050405020304" pitchFamily="18" charset="0"/>
              </a:rPr>
              <a:t>втор </a:t>
            </a:r>
            <a:r>
              <a:rPr lang="ru-RU" sz="1800" dirty="0">
                <a:latin typeface="Times New Roman" panose="02020603050405020304" pitchFamily="18" charset="0"/>
                <a:cs typeface="Times New Roman" panose="02020603050405020304" pitchFamily="18" charset="0"/>
              </a:rPr>
              <a:t>пишет: «Моя необыкновенная мать Ульяна Егоровна, женщина удивительно мудрая, больше всего в жизни ценила дружелюбность и уважительное отношение к людям. Человек, много общаясь с другими, сам становится добрым». Именно мать, необразованная, но очень мудрая женщина, воспитала, заложила в сыне высокие нравственные качества человека. </a:t>
            </a:r>
            <a:endParaRPr lang="ru-RU" sz="1800" dirty="0"/>
          </a:p>
        </p:txBody>
      </p:sp>
    </p:spTree>
    <p:extLst>
      <p:ext uri="{BB962C8B-B14F-4D97-AF65-F5344CB8AC3E}">
        <p14:creationId xmlns:p14="http://schemas.microsoft.com/office/powerpoint/2010/main" val="167773511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05838" y="484772"/>
            <a:ext cx="8911687" cy="5332553"/>
          </a:xfrm>
        </p:spPr>
        <p:txBody>
          <a:bodyPr>
            <a:normAutofit/>
          </a:bodyPr>
          <a:lstStyle/>
          <a:p>
            <a:r>
              <a:rPr lang="ru-RU" sz="1800" dirty="0" smtClean="0">
                <a:latin typeface="Times New Roman" panose="02020603050405020304" pitchFamily="18" charset="0"/>
                <a:cs typeface="Times New Roman" panose="02020603050405020304" pitchFamily="18" charset="0"/>
              </a:rPr>
              <a:t>Стихотворения А.В.Кривошапкина на разных языках</a:t>
            </a:r>
            <a:endParaRPr lang="ru-RU" sz="1800" dirty="0">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rotWithShape="1">
          <a:blip r:embed="rId2" cstate="print">
            <a:extLst>
              <a:ext uri="{28A0092B-C50C-407E-A947-70E740481C1C}">
                <a14:useLocalDpi xmlns:a14="http://schemas.microsoft.com/office/drawing/2010/main" val="0"/>
              </a:ext>
            </a:extLst>
          </a:blip>
          <a:srcRect l="5612" t="3317" r="5130" b="26425"/>
          <a:stretch/>
        </p:blipFill>
        <p:spPr>
          <a:xfrm>
            <a:off x="2342606" y="1323701"/>
            <a:ext cx="2812868" cy="2952207"/>
          </a:xfrm>
          <a:prstGeom prst="rect">
            <a:avLst/>
          </a:prstGeom>
        </p:spPr>
      </p:pic>
      <p:pic>
        <p:nvPicPr>
          <p:cNvPr id="4" name="Рисунок 3"/>
          <p:cNvPicPr>
            <a:picLocks noChangeAspect="1"/>
          </p:cNvPicPr>
          <p:nvPr/>
        </p:nvPicPr>
        <p:blipFill rotWithShape="1">
          <a:blip r:embed="rId3" cstate="print">
            <a:extLst>
              <a:ext uri="{28A0092B-C50C-407E-A947-70E740481C1C}">
                <a14:useLocalDpi xmlns:a14="http://schemas.microsoft.com/office/drawing/2010/main" val="0"/>
              </a:ext>
            </a:extLst>
          </a:blip>
          <a:srcRect l="10889" t="2032" r="15122" b="28127"/>
          <a:stretch/>
        </p:blipFill>
        <p:spPr>
          <a:xfrm>
            <a:off x="6383676" y="1027610"/>
            <a:ext cx="3805646" cy="4789715"/>
          </a:xfrm>
          <a:prstGeom prst="rect">
            <a:avLst/>
          </a:prstGeom>
        </p:spPr>
      </p:pic>
    </p:spTree>
    <p:extLst>
      <p:ext uri="{BB962C8B-B14F-4D97-AF65-F5344CB8AC3E}">
        <p14:creationId xmlns:p14="http://schemas.microsoft.com/office/powerpoint/2010/main" val="5890298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92924" y="624109"/>
            <a:ext cx="8911687" cy="5515433"/>
          </a:xfrm>
        </p:spPr>
        <p:txBody>
          <a:bodyPr/>
          <a:lstStyle/>
          <a:p>
            <a:endParaRPr lang="ru-RU" dirty="0"/>
          </a:p>
        </p:txBody>
      </p:sp>
      <p:pic>
        <p:nvPicPr>
          <p:cNvPr id="3" name="Рисунок 2"/>
          <p:cNvPicPr>
            <a:picLocks noChangeAspect="1"/>
          </p:cNvPicPr>
          <p:nvPr/>
        </p:nvPicPr>
        <p:blipFill rotWithShape="1">
          <a:blip r:embed="rId2" cstate="print">
            <a:extLst>
              <a:ext uri="{28A0092B-C50C-407E-A947-70E740481C1C}">
                <a14:useLocalDpi xmlns:a14="http://schemas.microsoft.com/office/drawing/2010/main" val="0"/>
              </a:ext>
            </a:extLst>
          </a:blip>
          <a:srcRect l="6318" t="25905" r="11059" b="14540"/>
          <a:stretch/>
        </p:blipFill>
        <p:spPr>
          <a:xfrm>
            <a:off x="2908664" y="818605"/>
            <a:ext cx="4249782" cy="4084321"/>
          </a:xfrm>
          <a:prstGeom prst="rect">
            <a:avLst/>
          </a:prstGeom>
        </p:spPr>
      </p:pic>
      <p:pic>
        <p:nvPicPr>
          <p:cNvPr id="4" name="Рисунок 3"/>
          <p:cNvPicPr>
            <a:picLocks noChangeAspect="1"/>
          </p:cNvPicPr>
          <p:nvPr/>
        </p:nvPicPr>
        <p:blipFill rotWithShape="1">
          <a:blip r:embed="rId3" cstate="print">
            <a:extLst>
              <a:ext uri="{28A0092B-C50C-407E-A947-70E740481C1C}">
                <a14:useLocalDpi xmlns:a14="http://schemas.microsoft.com/office/drawing/2010/main" val="0"/>
              </a:ext>
            </a:extLst>
          </a:blip>
          <a:srcRect l="15291" t="30984" r="12244" b="26730"/>
          <a:stretch/>
        </p:blipFill>
        <p:spPr>
          <a:xfrm>
            <a:off x="7637417" y="949234"/>
            <a:ext cx="3727268" cy="2899956"/>
          </a:xfrm>
          <a:prstGeom prst="rect">
            <a:avLst/>
          </a:prstGeom>
        </p:spPr>
      </p:pic>
    </p:spTree>
    <p:extLst>
      <p:ext uri="{BB962C8B-B14F-4D97-AF65-F5344CB8AC3E}">
        <p14:creationId xmlns:p14="http://schemas.microsoft.com/office/powerpoint/2010/main" val="83966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92924" y="624109"/>
            <a:ext cx="8911687" cy="5707021"/>
          </a:xfrm>
        </p:spPr>
        <p:txBody>
          <a:bodyPr/>
          <a:lstStyle/>
          <a:p>
            <a:endParaRPr lang="ru-RU" dirty="0"/>
          </a:p>
        </p:txBody>
      </p:sp>
      <p:pic>
        <p:nvPicPr>
          <p:cNvPr id="3" name="Рисунок 2"/>
          <p:cNvPicPr>
            <a:picLocks noChangeAspect="1"/>
          </p:cNvPicPr>
          <p:nvPr/>
        </p:nvPicPr>
        <p:blipFill rotWithShape="1">
          <a:blip r:embed="rId2" cstate="print">
            <a:extLst>
              <a:ext uri="{28A0092B-C50C-407E-A947-70E740481C1C}">
                <a14:useLocalDpi xmlns:a14="http://schemas.microsoft.com/office/drawing/2010/main" val="0"/>
              </a:ext>
            </a:extLst>
          </a:blip>
          <a:srcRect l="12239" t="20380" r="28047" b="18286"/>
          <a:stretch/>
        </p:blipFill>
        <p:spPr>
          <a:xfrm rot="16200000">
            <a:off x="2368732" y="1558835"/>
            <a:ext cx="5460274" cy="4206240"/>
          </a:xfrm>
          <a:prstGeom prst="rect">
            <a:avLst/>
          </a:prstGeom>
        </p:spPr>
      </p:pic>
      <p:pic>
        <p:nvPicPr>
          <p:cNvPr id="4" name="Рисунок 3"/>
          <p:cNvPicPr>
            <a:picLocks noChangeAspect="1"/>
          </p:cNvPicPr>
          <p:nvPr/>
        </p:nvPicPr>
        <p:blipFill rotWithShape="1">
          <a:blip r:embed="rId3" cstate="print">
            <a:extLst>
              <a:ext uri="{28A0092B-C50C-407E-A947-70E740481C1C}">
                <a14:useLocalDpi xmlns:a14="http://schemas.microsoft.com/office/drawing/2010/main" val="0"/>
              </a:ext>
            </a:extLst>
          </a:blip>
          <a:srcRect l="7810" t="20699" r="41143" b="24952"/>
          <a:stretch/>
        </p:blipFill>
        <p:spPr>
          <a:xfrm rot="16200000">
            <a:off x="7019403" y="1523999"/>
            <a:ext cx="4667794" cy="3727269"/>
          </a:xfrm>
          <a:prstGeom prst="rect">
            <a:avLst/>
          </a:prstGeom>
        </p:spPr>
      </p:pic>
    </p:spTree>
    <p:extLst>
      <p:ext uri="{BB962C8B-B14F-4D97-AF65-F5344CB8AC3E}">
        <p14:creationId xmlns:p14="http://schemas.microsoft.com/office/powerpoint/2010/main" val="371069967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92924" y="624109"/>
            <a:ext cx="8911687" cy="5419639"/>
          </a:xfrm>
        </p:spPr>
        <p:txBody>
          <a:bodyPr/>
          <a:lstStyle/>
          <a:p>
            <a:endParaRPr lang="ru-RU" dirty="0"/>
          </a:p>
        </p:txBody>
      </p:sp>
      <p:pic>
        <p:nvPicPr>
          <p:cNvPr id="3" name="Рисунок 2"/>
          <p:cNvPicPr>
            <a:picLocks noChangeAspect="1"/>
          </p:cNvPicPr>
          <p:nvPr/>
        </p:nvPicPr>
        <p:blipFill rotWithShape="1">
          <a:blip r:embed="rId2" cstate="print">
            <a:extLst>
              <a:ext uri="{28A0092B-C50C-407E-A947-70E740481C1C}">
                <a14:useLocalDpi xmlns:a14="http://schemas.microsoft.com/office/drawing/2010/main" val="0"/>
              </a:ext>
            </a:extLst>
          </a:blip>
          <a:srcRect l="8381" t="25778" r="40476" b="26475"/>
          <a:stretch/>
        </p:blipFill>
        <p:spPr>
          <a:xfrm rot="16200000">
            <a:off x="1891884" y="1584774"/>
            <a:ext cx="4676503" cy="3274423"/>
          </a:xfrm>
          <a:prstGeom prst="rect">
            <a:avLst/>
          </a:prstGeom>
        </p:spPr>
      </p:pic>
      <p:pic>
        <p:nvPicPr>
          <p:cNvPr id="4" name="Рисунок 3"/>
          <p:cNvPicPr>
            <a:picLocks noChangeAspect="1"/>
          </p:cNvPicPr>
          <p:nvPr/>
        </p:nvPicPr>
        <p:blipFill rotWithShape="1">
          <a:blip r:embed="rId3" cstate="print">
            <a:extLst>
              <a:ext uri="{28A0092B-C50C-407E-A947-70E740481C1C}">
                <a14:useLocalDpi xmlns:a14="http://schemas.microsoft.com/office/drawing/2010/main" val="0"/>
              </a:ext>
            </a:extLst>
          </a:blip>
          <a:srcRect t="4191" r="49492" b="48445"/>
          <a:stretch/>
        </p:blipFill>
        <p:spPr>
          <a:xfrm rot="16200000">
            <a:off x="6070640" y="558524"/>
            <a:ext cx="2597876" cy="3248297"/>
          </a:xfrm>
          <a:prstGeom prst="rect">
            <a:avLst/>
          </a:prstGeom>
        </p:spPr>
      </p:pic>
      <p:pic>
        <p:nvPicPr>
          <p:cNvPr id="5" name="Рисунок 4"/>
          <p:cNvPicPr>
            <a:picLocks noChangeAspect="1"/>
          </p:cNvPicPr>
          <p:nvPr/>
        </p:nvPicPr>
        <p:blipFill rotWithShape="1">
          <a:blip r:embed="rId3" cstate="print">
            <a:extLst>
              <a:ext uri="{28A0092B-C50C-407E-A947-70E740481C1C}">
                <a14:useLocalDpi xmlns:a14="http://schemas.microsoft.com/office/drawing/2010/main" val="0"/>
              </a:ext>
            </a:extLst>
          </a:blip>
          <a:srcRect l="23925" t="54602" r="1916" b="2985"/>
          <a:stretch/>
        </p:blipFill>
        <p:spPr>
          <a:xfrm rot="16200000">
            <a:off x="8143103" y="1336580"/>
            <a:ext cx="3814354" cy="2908663"/>
          </a:xfrm>
          <a:prstGeom prst="rect">
            <a:avLst/>
          </a:prstGeom>
        </p:spPr>
      </p:pic>
    </p:spTree>
    <p:extLst>
      <p:ext uri="{BB962C8B-B14F-4D97-AF65-F5344CB8AC3E}">
        <p14:creationId xmlns:p14="http://schemas.microsoft.com/office/powerpoint/2010/main" val="392614837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92924" y="624109"/>
            <a:ext cx="8911687" cy="5524141"/>
          </a:xfrm>
        </p:spPr>
        <p:txBody>
          <a:bodyPr>
            <a:normAutofit fontScale="90000"/>
          </a:bodyPr>
          <a:lstStyle/>
          <a:p>
            <a:r>
              <a:rPr lang="ru-RU" sz="2000" dirty="0" smtClean="0">
                <a:solidFill>
                  <a:srgbClr val="FF0000"/>
                </a:solidFill>
              </a:rPr>
              <a:t>Вывод: </a:t>
            </a:r>
            <a:r>
              <a:rPr lang="ru-RU" sz="2000" dirty="0" smtClean="0"/>
              <a:t/>
            </a:r>
            <a:br>
              <a:rPr lang="ru-RU" sz="2000" dirty="0" smtClean="0"/>
            </a:br>
            <a:r>
              <a:rPr lang="ru-RU" sz="2000" dirty="0" smtClean="0"/>
              <a:t>Изучив все произведения  и стихи Андрея Васильевича мы пришли к выводу, что искренне желая только добра, она говорила: «Если люди сделали тебе что-то плохое, не мсти. Будь выше своей добротой. Тогда будешь сильным человеком». Она учила не только напутствиями, но и своим примером. И даже не смотря на то, что у нее было по сто дел в день, она все равно старалась всем помогать. Ей не было важно каков человек, если нужна помощь, то независимо какая помощь, она помогала. Она была единственной кормилицей в семье и даже не смотря на это – все успевала. В глазах своих детей, Ульяна Егоровна стала примером для подражания.</a:t>
            </a:r>
            <a:br>
              <a:rPr lang="ru-RU" sz="2000" dirty="0" smtClean="0"/>
            </a:br>
            <a:r>
              <a:rPr lang="ru-RU" sz="2000" dirty="0" smtClean="0"/>
              <a:t>Вечером мать любила рассказывать детям об их детстве, вспоминая интересные эпизоды жизни, подчеркивая их лучшие качества. Она учила их заботливо относиться друг к другу, быть сплоченными. Поэтому уже в зрелом возрасте, думая о незабвенной матери, выполняя ее материнский наказ, написал сказы о своих родных с особенной теплотой.</a:t>
            </a:r>
            <a:br>
              <a:rPr lang="ru-RU" sz="2000" dirty="0" smtClean="0"/>
            </a:br>
            <a:r>
              <a:rPr lang="ru-RU" sz="2000" dirty="0" smtClean="0"/>
              <a:t> С нежной улыбкой и взглядом, заботливой, с тихим голосом и бесконечно преданной мы увидели мать А.В.Кривошапкина и представили свою маму. Она у нас самый главный человек. Она нас учит только хорошему, всегда заботится о нас.</a:t>
            </a:r>
            <a:endParaRPr lang="ru-RU" sz="2000" dirty="0"/>
          </a:p>
        </p:txBody>
      </p:sp>
    </p:spTree>
    <p:extLst>
      <p:ext uri="{BB962C8B-B14F-4D97-AF65-F5344CB8AC3E}">
        <p14:creationId xmlns:p14="http://schemas.microsoft.com/office/powerpoint/2010/main" val="2185102450"/>
      </p:ext>
    </p:extLst>
  </p:cSld>
  <p:clrMapOvr>
    <a:masterClrMapping/>
  </p:clrMapOvr>
  <p:timing>
    <p:tnLst>
      <p:par>
        <p:cTn id="1" dur="indefinite" restart="never" nodeType="tmRoot"/>
      </p:par>
    </p:tnLst>
  </p:timing>
</p:sld>
</file>

<file path=ppt/theme/theme1.xml><?xml version="1.0" encoding="utf-8"?>
<a:theme xmlns:a="http://schemas.openxmlformats.org/drawingml/2006/main" name="Легкий дым">
  <a:themeElements>
    <a:clrScheme name="Легкий дым">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Легкий дым">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309</TotalTime>
  <Words>309</Words>
  <Application>Microsoft Office PowerPoint</Application>
  <PresentationFormat>Широкоэкранный</PresentationFormat>
  <Paragraphs>25</Paragraphs>
  <Slides>16</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16</vt:i4>
      </vt:variant>
    </vt:vector>
  </HeadingPairs>
  <TitlesOfParts>
    <vt:vector size="21" baseType="lpstr">
      <vt:lpstr>Arial</vt:lpstr>
      <vt:lpstr>Century Gothic</vt:lpstr>
      <vt:lpstr>Times New Roman</vt:lpstr>
      <vt:lpstr>Wingdings 3</vt:lpstr>
      <vt:lpstr>Легкий дым</vt:lpstr>
      <vt:lpstr>МБОУ «Себян-Кюельская национальная эвенская средняя общеобразовательная школа имени П.А.Ламутского»</vt:lpstr>
      <vt:lpstr>   Наша цель: Изучить произведения и стихи Андрея Васильевича Кривошапкина о его матери    Задачи: 1) охарактеризовать образ матери в рассматриваемых текстах;                2) выявить основные черты, присущие женщинам Севера</vt:lpstr>
      <vt:lpstr>Женщина –мать-прародительница всего человечества. Матери рождают и героев, и гениев. Мама… Какое волнительное слово… Как много оно говорит нам. Мама – самый главный и дорогой человек нашей жизни. Мама имеет огромное значение в жизни человека. Ее ласковая улыбка, мягкие руки, нежные слова согревают душу, связывают человека с жизнью. И в зрелом возрасте напутствия и советы мамы являются путеводной звездой.  В жизни Андрея Васильевича Кривошапкина, его мать, Ульяна Егоровна Кривошапкина, занимает огромное место. Эвенка-оленевод, ни разу не выезжавшая за пределы своих гор, но при этом удивительно мудрая о природы женщина, сумела воспитать четверых детей в суровых условиях севера.  В чем секрет воспитания Ульяны Егоровны мы узнали из произведений Андрея Васильевича.</vt:lpstr>
      <vt:lpstr>Воспоминания Андрея Васильевича Кривошапкина о матери</vt:lpstr>
      <vt:lpstr>Стихотворения и рассказы Андрея Васильевича Кривошапкина </vt:lpstr>
      <vt:lpstr>В статье «Наша незабвенная мать», сколько тепла и любви. Мы сразу представили ее доброй, трудолюбивой. Из этой статьи мы узнали, что она была мастерицей на все руки. Она принимала от соседей заказы на шитье, и все это делала быстро и добротно. Еще мы представили ее очень мудрой и храброй, так как, нуждаясь, она не дала своего сына на усыновление</vt:lpstr>
      <vt:lpstr>В романе  «Кочевье длиною в жизнь» Здесь автор с пронзительными чувствами раскрывает образ матери как кормилицы и защитницы. Вместе с тем она для него мудрая советчица, учитель жизни, которая ставит своей целью воспитать из него настоящего человека, эвена. Свои глубокие познания жизни она преподала своему сыну. Самые первые, главные уроки природы, уроки настоящего хозяина родной земли, мальчик получил у матери. «На севере ни один человек сам по себе не кочует. Он обязательно должен иметь друга. Для него нет лучшего друга, чем собака. Она во многом надежнее, преданнее, чем даже человек. Щенок – тот же ребенок. Лучше воспитывать его добром, не ругая и не обижая». «Речка тоже как человек, как дочка, все понимает. Слышишь, как она громко заливается и как многоголоса? Учись слушать ее, и многое сам поймешь потом». Как видно, он с детства всем сердцем принял мудрые слова матери. </vt:lpstr>
      <vt:lpstr>«И у природы есть глаза и уши. Только не говорит. Ты это знай и будь осторожен, и бережлив». Так Ульяна Егоровна учит своего сына бережному отношению к природе как к живому организму. Она очень хотела, чтобы сыновья выросли образованными людьми: «Человек без знаний глух и слеп. Только образование может спасти его. Учись, дорогой, удачи!». Это мечта матери сбылась, ее сыновья стали: народным писателем, переводчиком олонхо на эвенский язык, известным журналистом.</vt:lpstr>
      <vt:lpstr>Стихотворение «Мама»</vt:lpstr>
      <vt:lpstr>В стихотворении «Золотые олени и материнский наказ» мы видим образ матери – главного воспитателя в жизни. Мать, отправляя сына в интернат, дает советы, как вести себя в чужой среде:                         Будет трудно в начале                         Но легче потом.                         Вот учах тебе мой                         Чтобы душа не скучала.                         Ты учись хорошо и прославь наш алас.                         Жадность, хитрость –гони                         Добрым будь человеком. Чтобы не прервалась его связь с малой родиной, она подарила ему учах, ездового оленя. Эвен остается эвеном только тогда, когда сохранит своих оленей. В этом смысл жизни маленького народа: эвен и олень. И такой наказ материнский является путеводной нитью в жизни поэта:                         И наказ материнский                         Нельзя позабыть –                         В нем всей жизни моей                         Путеводная нить. </vt:lpstr>
      <vt:lpstr>Сказка «О младшем брате»</vt:lpstr>
      <vt:lpstr>Стихотворения А.В.Кривошапкина на разных языках</vt:lpstr>
      <vt:lpstr>Презентация PowerPoint</vt:lpstr>
      <vt:lpstr>Презентация PowerPoint</vt:lpstr>
      <vt:lpstr>Презентация PowerPoint</vt:lpstr>
      <vt:lpstr>Вывод:  Изучив все произведения  и стихи Андрея Васильевича мы пришли к выводу, что искренне желая только добра, она говорила: «Если люди сделали тебе что-то плохое, не мсти. Будь выше своей добротой. Тогда будешь сильным человеком». Она учила не только напутствиями, но и своим примером. И даже не смотря на то, что у нее было по сто дел в день, она все равно старалась всем помогать. Ей не было важно каков человек, если нужна помощь, то независимо какая помощь, она помогала. Она была единственной кормилицей в семье и даже не смотря на это – все успевала. В глазах своих детей, Ульяна Егоровна стала примером для подражания. Вечером мать любила рассказывать детям об их детстве, вспоминая интересные эпизоды жизни, подчеркивая их лучшие качества. Она учила их заботливо относиться друг к другу, быть сплоченными. Поэтому уже в зрелом возрасте, думая о незабвенной матери, выполняя ее материнский наказ, написал сказы о своих родных с особенной теплотой.  С нежной улыбкой и взглядом, заботливой, с тихим голосом и бесконечно преданной мы увидели мать А.В.Кривошапкина и представили свою маму. Она у нас самый главный человек. Она нас учит только хорошему, всегда заботится о нас.</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МБОУ «Себян-Кюельская национальная эвенская средняя общеобразовательная жизнь имени П.А.Ламутского»</dc:title>
  <dc:creator>Администратор</dc:creator>
  <cp:lastModifiedBy>Администратор</cp:lastModifiedBy>
  <cp:revision>30</cp:revision>
  <dcterms:created xsi:type="dcterms:W3CDTF">2019-10-20T21:38:36Z</dcterms:created>
  <dcterms:modified xsi:type="dcterms:W3CDTF">2021-11-30T09:16:39Z</dcterms:modified>
</cp:coreProperties>
</file>