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9"/>
  </p:notesMasterIdLst>
  <p:sldIdLst>
    <p:sldId id="307" r:id="rId2"/>
    <p:sldId id="304" r:id="rId3"/>
    <p:sldId id="308" r:id="rId4"/>
    <p:sldId id="309" r:id="rId5"/>
    <p:sldId id="310" r:id="rId6"/>
    <p:sldId id="311" r:id="rId7"/>
    <p:sldId id="312" r:id="rId8"/>
    <p:sldId id="313" r:id="rId9"/>
    <p:sldId id="315" r:id="rId10"/>
    <p:sldId id="317" r:id="rId11"/>
    <p:sldId id="319" r:id="rId12"/>
    <p:sldId id="321" r:id="rId13"/>
    <p:sldId id="323" r:id="rId14"/>
    <p:sldId id="327" r:id="rId15"/>
    <p:sldId id="329" r:id="rId16"/>
    <p:sldId id="325" r:id="rId17"/>
    <p:sldId id="330" r:id="rId18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288" autoAdjust="0"/>
  </p:normalViewPr>
  <p:slideViewPr>
    <p:cSldViewPr>
      <p:cViewPr>
        <p:scale>
          <a:sx n="80" d="100"/>
          <a:sy n="80" d="100"/>
        </p:scale>
        <p:origin x="-108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27CDA4-4880-43FF-B8FF-A9972C7E59B5}" type="doc">
      <dgm:prSet loTypeId="urn:microsoft.com/office/officeart/2005/8/layout/chevron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273554B-4902-4BF4-8958-F857923B7FD1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</a:rPr>
            <a:t>Этап 1</a:t>
          </a:r>
        </a:p>
        <a:p>
          <a:r>
            <a:rPr lang="ru-RU" sz="1200" dirty="0" smtClean="0">
              <a:solidFill>
                <a:schemeClr val="tx1"/>
              </a:solidFill>
            </a:rPr>
            <a:t>подготовительный </a:t>
          </a:r>
          <a:endParaRPr lang="ru-RU" sz="1200" dirty="0">
            <a:solidFill>
              <a:schemeClr val="tx1"/>
            </a:solidFill>
          </a:endParaRPr>
        </a:p>
      </dgm:t>
    </dgm:pt>
    <dgm:pt modelId="{63872200-02AA-4083-ABFC-8E3A0D32E9F5}" type="parTrans" cxnId="{5D7241BD-457A-42B9-B523-2150664D01E0}">
      <dgm:prSet/>
      <dgm:spPr/>
      <dgm:t>
        <a:bodyPr/>
        <a:lstStyle/>
        <a:p>
          <a:endParaRPr lang="ru-RU"/>
        </a:p>
      </dgm:t>
    </dgm:pt>
    <dgm:pt modelId="{D377612E-D243-4108-A33A-318A32565D90}" type="sibTrans" cxnId="{5D7241BD-457A-42B9-B523-2150664D01E0}">
      <dgm:prSet/>
      <dgm:spPr/>
      <dgm:t>
        <a:bodyPr/>
        <a:lstStyle/>
        <a:p>
          <a:endParaRPr lang="ru-RU"/>
        </a:p>
      </dgm:t>
    </dgm:pt>
    <dgm:pt modelId="{BEAF3B07-83F3-4E3E-9BE2-822778FCCDD2}">
      <dgm:prSet phldrT="[Текст]" custT="1"/>
      <dgm:spPr/>
      <dgm:t>
        <a:bodyPr/>
        <a:lstStyle/>
        <a:p>
          <a:r>
            <a:rPr lang="ru-RU" sz="1200" dirty="0" smtClean="0"/>
            <a:t>Создали рабочую группу во главе с заведующим ДОУ</a:t>
          </a:r>
          <a:endParaRPr lang="ru-RU" sz="1200" dirty="0"/>
        </a:p>
      </dgm:t>
    </dgm:pt>
    <dgm:pt modelId="{6A68937D-4BD6-4A44-9EAF-F4B98D9DD0F1}" type="parTrans" cxnId="{6555C393-D272-4633-A525-399863667027}">
      <dgm:prSet/>
      <dgm:spPr/>
      <dgm:t>
        <a:bodyPr/>
        <a:lstStyle/>
        <a:p>
          <a:endParaRPr lang="ru-RU"/>
        </a:p>
      </dgm:t>
    </dgm:pt>
    <dgm:pt modelId="{E6AE5233-D9F4-4387-9A48-AF291E64013B}" type="sibTrans" cxnId="{6555C393-D272-4633-A525-399863667027}">
      <dgm:prSet/>
      <dgm:spPr/>
      <dgm:t>
        <a:bodyPr/>
        <a:lstStyle/>
        <a:p>
          <a:endParaRPr lang="ru-RU"/>
        </a:p>
      </dgm:t>
    </dgm:pt>
    <dgm:pt modelId="{4DAD9521-3FB6-4201-A6C6-1CA9FC88D6E5}">
      <dgm:prSet phldrT="[Текст]" custT="1"/>
      <dgm:spPr/>
      <dgm:t>
        <a:bodyPr/>
        <a:lstStyle/>
        <a:p>
          <a:r>
            <a:rPr lang="ru-RU" sz="1200" dirty="0" smtClean="0"/>
            <a:t>С помощью анкетирования и опросов определили потребности детей и взрослых</a:t>
          </a:r>
          <a:endParaRPr lang="ru-RU" sz="1200" dirty="0"/>
        </a:p>
      </dgm:t>
    </dgm:pt>
    <dgm:pt modelId="{6333F75C-A3AB-4C15-ABDC-7D29AF33F1D2}" type="parTrans" cxnId="{4A5B9FBA-A72C-4717-8CCD-BB04EC23294C}">
      <dgm:prSet/>
      <dgm:spPr/>
      <dgm:t>
        <a:bodyPr/>
        <a:lstStyle/>
        <a:p>
          <a:endParaRPr lang="ru-RU"/>
        </a:p>
      </dgm:t>
    </dgm:pt>
    <dgm:pt modelId="{8C67E990-978F-4952-9373-468B9FBB76C3}" type="sibTrans" cxnId="{4A5B9FBA-A72C-4717-8CCD-BB04EC23294C}">
      <dgm:prSet/>
      <dgm:spPr/>
      <dgm:t>
        <a:bodyPr/>
        <a:lstStyle/>
        <a:p>
          <a:endParaRPr lang="ru-RU"/>
        </a:p>
      </dgm:t>
    </dgm:pt>
    <dgm:pt modelId="{F7910DFC-27D8-4DE8-9493-1A5CE958DF75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</a:rPr>
            <a:t>Этап 2</a:t>
          </a:r>
        </a:p>
        <a:p>
          <a:r>
            <a:rPr lang="ru-RU" sz="1200" dirty="0" smtClean="0">
              <a:solidFill>
                <a:schemeClr val="tx1"/>
              </a:solidFill>
            </a:rPr>
            <a:t>основной </a:t>
          </a:r>
          <a:endParaRPr lang="ru-RU" sz="1200" dirty="0">
            <a:solidFill>
              <a:schemeClr val="tx1"/>
            </a:solidFill>
          </a:endParaRPr>
        </a:p>
      </dgm:t>
    </dgm:pt>
    <dgm:pt modelId="{00567D4C-980A-4C75-9F12-C1E033F06B6E}" type="parTrans" cxnId="{E35F21B3-06C5-4AC4-A936-146D480E6B72}">
      <dgm:prSet/>
      <dgm:spPr/>
      <dgm:t>
        <a:bodyPr/>
        <a:lstStyle/>
        <a:p>
          <a:endParaRPr lang="ru-RU"/>
        </a:p>
      </dgm:t>
    </dgm:pt>
    <dgm:pt modelId="{A9F3D6B9-A3CF-4C67-83F7-F7B1F527982B}" type="sibTrans" cxnId="{E35F21B3-06C5-4AC4-A936-146D480E6B72}">
      <dgm:prSet/>
      <dgm:spPr/>
      <dgm:t>
        <a:bodyPr/>
        <a:lstStyle/>
        <a:p>
          <a:endParaRPr lang="ru-RU"/>
        </a:p>
      </dgm:t>
    </dgm:pt>
    <dgm:pt modelId="{1621031A-E49E-4575-80F5-ED113D0DF803}">
      <dgm:prSet phldrT="[Текст]"/>
      <dgm:spPr/>
      <dgm:t>
        <a:bodyPr/>
        <a:lstStyle/>
        <a:p>
          <a:r>
            <a:rPr lang="ru-RU" dirty="0" smtClean="0"/>
            <a:t>Оснастили пространство музея</a:t>
          </a:r>
          <a:endParaRPr lang="ru-RU" dirty="0"/>
        </a:p>
      </dgm:t>
    </dgm:pt>
    <dgm:pt modelId="{2B419767-883A-4D10-969F-F093E9FAE8BF}" type="parTrans" cxnId="{527DFC7E-7C3A-4EF7-9863-9D2406B01085}">
      <dgm:prSet/>
      <dgm:spPr/>
      <dgm:t>
        <a:bodyPr/>
        <a:lstStyle/>
        <a:p>
          <a:endParaRPr lang="ru-RU"/>
        </a:p>
      </dgm:t>
    </dgm:pt>
    <dgm:pt modelId="{753E865D-A998-403E-8E15-0E6D4BF7E0AF}" type="sibTrans" cxnId="{527DFC7E-7C3A-4EF7-9863-9D2406B01085}">
      <dgm:prSet/>
      <dgm:spPr/>
      <dgm:t>
        <a:bodyPr/>
        <a:lstStyle/>
        <a:p>
          <a:endParaRPr lang="ru-RU"/>
        </a:p>
      </dgm:t>
    </dgm:pt>
    <dgm:pt modelId="{45A7F8A8-1AC6-4623-931F-C076127F9A65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</a:rPr>
            <a:t>Этап 3</a:t>
          </a:r>
        </a:p>
        <a:p>
          <a:r>
            <a:rPr lang="ru-RU" sz="1200" dirty="0" smtClean="0">
              <a:solidFill>
                <a:schemeClr val="tx1"/>
              </a:solidFill>
            </a:rPr>
            <a:t>заключительный</a:t>
          </a:r>
          <a:r>
            <a:rPr lang="ru-RU" sz="1200" dirty="0" smtClean="0"/>
            <a:t> </a:t>
          </a:r>
          <a:endParaRPr lang="ru-RU" sz="1200" dirty="0"/>
        </a:p>
      </dgm:t>
    </dgm:pt>
    <dgm:pt modelId="{ECFDA61E-6B5F-4726-9F33-512C3DBB9872}" type="parTrans" cxnId="{D0624DAB-4CCD-45BD-A320-C4C8F8565E61}">
      <dgm:prSet/>
      <dgm:spPr/>
      <dgm:t>
        <a:bodyPr/>
        <a:lstStyle/>
        <a:p>
          <a:endParaRPr lang="ru-RU"/>
        </a:p>
      </dgm:t>
    </dgm:pt>
    <dgm:pt modelId="{A6BC86AB-B85A-4372-92E4-14E7F03940ED}" type="sibTrans" cxnId="{D0624DAB-4CCD-45BD-A320-C4C8F8565E61}">
      <dgm:prSet/>
      <dgm:spPr/>
      <dgm:t>
        <a:bodyPr/>
        <a:lstStyle/>
        <a:p>
          <a:endParaRPr lang="ru-RU"/>
        </a:p>
      </dgm:t>
    </dgm:pt>
    <dgm:pt modelId="{B1E66808-8626-43F0-A4DE-A5A810150726}">
      <dgm:prSet phldrT="[Текст]"/>
      <dgm:spPr/>
      <dgm:t>
        <a:bodyPr/>
        <a:lstStyle/>
        <a:p>
          <a:endParaRPr lang="ru-RU" dirty="0"/>
        </a:p>
      </dgm:t>
    </dgm:pt>
    <dgm:pt modelId="{5DA63837-E696-4E3E-9BBC-10F2ABEDB3BC}" type="parTrans" cxnId="{40BA06DB-446E-4E12-B5D7-B541E9B40683}">
      <dgm:prSet/>
      <dgm:spPr/>
      <dgm:t>
        <a:bodyPr/>
        <a:lstStyle/>
        <a:p>
          <a:endParaRPr lang="ru-RU"/>
        </a:p>
      </dgm:t>
    </dgm:pt>
    <dgm:pt modelId="{2CEC6F07-BDB5-4C8D-9580-9CAEE51083F7}" type="sibTrans" cxnId="{40BA06DB-446E-4E12-B5D7-B541E9B40683}">
      <dgm:prSet/>
      <dgm:spPr/>
      <dgm:t>
        <a:bodyPr/>
        <a:lstStyle/>
        <a:p>
          <a:endParaRPr lang="ru-RU"/>
        </a:p>
      </dgm:t>
    </dgm:pt>
    <dgm:pt modelId="{0B476369-7FA5-46FC-877E-3BCE600087EC}">
      <dgm:prSet phldrT="[Текст]"/>
      <dgm:spPr/>
      <dgm:t>
        <a:bodyPr/>
        <a:lstStyle/>
        <a:p>
          <a:r>
            <a:rPr lang="ru-RU" dirty="0" smtClean="0"/>
            <a:t>Организовали выставки, мастер-классы и др.</a:t>
          </a:r>
          <a:endParaRPr lang="ru-RU" dirty="0"/>
        </a:p>
      </dgm:t>
    </dgm:pt>
    <dgm:pt modelId="{F66F788E-E083-457B-81C5-D6ABDD169B0C}" type="parTrans" cxnId="{265F98ED-0CDC-4DDC-B70A-BFDD136DCB5A}">
      <dgm:prSet/>
      <dgm:spPr/>
      <dgm:t>
        <a:bodyPr/>
        <a:lstStyle/>
        <a:p>
          <a:endParaRPr lang="ru-RU"/>
        </a:p>
      </dgm:t>
    </dgm:pt>
    <dgm:pt modelId="{5BF6E549-AE39-46AF-B230-80E2F55C0A7F}" type="sibTrans" cxnId="{265F98ED-0CDC-4DDC-B70A-BFDD136DCB5A}">
      <dgm:prSet/>
      <dgm:spPr/>
      <dgm:t>
        <a:bodyPr/>
        <a:lstStyle/>
        <a:p>
          <a:endParaRPr lang="ru-RU"/>
        </a:p>
      </dgm:t>
    </dgm:pt>
    <dgm:pt modelId="{FEDD77B3-14BA-4F54-83E1-5630D854DF7E}">
      <dgm:prSet phldrT="[Текст]" custT="1"/>
      <dgm:spPr/>
      <dgm:t>
        <a:bodyPr/>
        <a:lstStyle/>
        <a:p>
          <a:r>
            <a:rPr lang="ru-RU" sz="1200" dirty="0" smtClean="0"/>
            <a:t>Определились с помещением</a:t>
          </a:r>
          <a:endParaRPr lang="ru-RU" sz="1200" dirty="0"/>
        </a:p>
      </dgm:t>
    </dgm:pt>
    <dgm:pt modelId="{CDC5D362-D570-4F68-B31F-46D2AAD83499}" type="parTrans" cxnId="{FA78DEF2-FD58-45DE-8DF6-C7EC05138912}">
      <dgm:prSet/>
      <dgm:spPr/>
      <dgm:t>
        <a:bodyPr/>
        <a:lstStyle/>
        <a:p>
          <a:endParaRPr lang="ru-RU"/>
        </a:p>
      </dgm:t>
    </dgm:pt>
    <dgm:pt modelId="{B2626E08-5459-42FD-B19B-C9FA2E96765A}" type="sibTrans" cxnId="{FA78DEF2-FD58-45DE-8DF6-C7EC05138912}">
      <dgm:prSet/>
      <dgm:spPr/>
      <dgm:t>
        <a:bodyPr/>
        <a:lstStyle/>
        <a:p>
          <a:endParaRPr lang="ru-RU"/>
        </a:p>
      </dgm:t>
    </dgm:pt>
    <dgm:pt modelId="{7E312E56-AA95-41D0-B3E0-58F62FFDD3E6}">
      <dgm:prSet phldrT="[Текст]" custT="1"/>
      <dgm:spPr/>
      <dgm:t>
        <a:bodyPr/>
        <a:lstStyle/>
        <a:p>
          <a:r>
            <a:rPr lang="ru-RU" sz="1200" dirty="0" smtClean="0"/>
            <a:t> Изучили нормативную базу</a:t>
          </a:r>
          <a:endParaRPr lang="ru-RU" sz="1200" dirty="0"/>
        </a:p>
      </dgm:t>
    </dgm:pt>
    <dgm:pt modelId="{F88F6AB7-E925-4899-A352-72BA16C5DBA9}" type="parTrans" cxnId="{36A68376-458B-4FD5-AD3D-168242CF31D4}">
      <dgm:prSet/>
      <dgm:spPr/>
      <dgm:t>
        <a:bodyPr/>
        <a:lstStyle/>
        <a:p>
          <a:endParaRPr lang="ru-RU"/>
        </a:p>
      </dgm:t>
    </dgm:pt>
    <dgm:pt modelId="{9379E05D-6FD0-4C95-BE7F-DF320F262103}" type="sibTrans" cxnId="{36A68376-458B-4FD5-AD3D-168242CF31D4}">
      <dgm:prSet/>
      <dgm:spPr/>
      <dgm:t>
        <a:bodyPr/>
        <a:lstStyle/>
        <a:p>
          <a:endParaRPr lang="ru-RU"/>
        </a:p>
      </dgm:t>
    </dgm:pt>
    <dgm:pt modelId="{8A5CFD9F-18AD-465B-99BB-77F421229CF5}">
      <dgm:prSet custT="1"/>
      <dgm:spPr/>
      <dgm:t>
        <a:bodyPr/>
        <a:lstStyle/>
        <a:p>
          <a:r>
            <a:rPr lang="ru-RU" sz="1200" dirty="0" smtClean="0"/>
            <a:t>Составили локальные акты (приказ, положение, планы и др.</a:t>
          </a:r>
          <a:endParaRPr lang="ru-RU" sz="1200" dirty="0"/>
        </a:p>
      </dgm:t>
    </dgm:pt>
    <dgm:pt modelId="{DEC4F1B7-2EA4-4040-9B5E-6CA9398B7EEE}" type="parTrans" cxnId="{5FE54152-703F-4B44-B7B3-DC424E78DF7F}">
      <dgm:prSet/>
      <dgm:spPr/>
      <dgm:t>
        <a:bodyPr/>
        <a:lstStyle/>
        <a:p>
          <a:endParaRPr lang="ru-RU"/>
        </a:p>
      </dgm:t>
    </dgm:pt>
    <dgm:pt modelId="{3BF2DB40-25EB-41BF-BE1F-6C84B6DCF89C}" type="sibTrans" cxnId="{5FE54152-703F-4B44-B7B3-DC424E78DF7F}">
      <dgm:prSet/>
      <dgm:spPr/>
      <dgm:t>
        <a:bodyPr/>
        <a:lstStyle/>
        <a:p>
          <a:endParaRPr lang="ru-RU"/>
        </a:p>
      </dgm:t>
    </dgm:pt>
    <dgm:pt modelId="{A84231C0-12B7-4729-9E18-B6EFE53C6F3D}">
      <dgm:prSet custT="1"/>
      <dgm:spPr/>
      <dgm:t>
        <a:bodyPr/>
        <a:lstStyle/>
        <a:p>
          <a:r>
            <a:rPr lang="ru-RU" sz="1200" dirty="0" smtClean="0"/>
            <a:t>Приступили к сбору экспонатов)</a:t>
          </a:r>
          <a:endParaRPr lang="ru-RU" sz="1200" dirty="0"/>
        </a:p>
      </dgm:t>
    </dgm:pt>
    <dgm:pt modelId="{206586E0-AD3D-4788-A2FF-B843B8370DAA}" type="parTrans" cxnId="{69B9B248-71B9-4205-A066-CD58936B9180}">
      <dgm:prSet/>
      <dgm:spPr/>
      <dgm:t>
        <a:bodyPr/>
        <a:lstStyle/>
        <a:p>
          <a:endParaRPr lang="ru-RU"/>
        </a:p>
      </dgm:t>
    </dgm:pt>
    <dgm:pt modelId="{229F73B4-D98D-45E4-BEF1-1923219110AF}" type="sibTrans" cxnId="{69B9B248-71B9-4205-A066-CD58936B9180}">
      <dgm:prSet/>
      <dgm:spPr/>
      <dgm:t>
        <a:bodyPr/>
        <a:lstStyle/>
        <a:p>
          <a:endParaRPr lang="ru-RU"/>
        </a:p>
      </dgm:t>
    </dgm:pt>
    <dgm:pt modelId="{F3980EC0-8068-49DE-9AEF-C6F42027D2E4}">
      <dgm:prSet/>
      <dgm:spPr/>
      <dgm:t>
        <a:bodyPr/>
        <a:lstStyle/>
        <a:p>
          <a:r>
            <a:rPr lang="ru-RU" dirty="0"/>
            <a:t>Разработали  тематику и содержание экскурсий </a:t>
          </a:r>
        </a:p>
      </dgm:t>
    </dgm:pt>
    <dgm:pt modelId="{E3C9CF3C-2993-4AD0-B196-335B60411D4E}" type="parTrans" cxnId="{02D6F0B0-D652-4DFA-9CA8-24BB704E1EBD}">
      <dgm:prSet/>
      <dgm:spPr/>
      <dgm:t>
        <a:bodyPr/>
        <a:lstStyle/>
        <a:p>
          <a:endParaRPr lang="ru-RU"/>
        </a:p>
      </dgm:t>
    </dgm:pt>
    <dgm:pt modelId="{C74A38DC-B979-4B0C-9B70-4ADBC644CE1D}" type="sibTrans" cxnId="{02D6F0B0-D652-4DFA-9CA8-24BB704E1EBD}">
      <dgm:prSet/>
      <dgm:spPr/>
      <dgm:t>
        <a:bodyPr/>
        <a:lstStyle/>
        <a:p>
          <a:endParaRPr lang="ru-RU"/>
        </a:p>
      </dgm:t>
    </dgm:pt>
    <dgm:pt modelId="{882243E6-F504-40BF-A6B1-0662B7E28F3B}">
      <dgm:prSet/>
      <dgm:spPr/>
      <dgm:t>
        <a:bodyPr/>
        <a:lstStyle/>
        <a:p>
          <a:r>
            <a:rPr lang="ru-RU" dirty="0"/>
            <a:t>Состоялось открытие музея</a:t>
          </a:r>
        </a:p>
      </dgm:t>
    </dgm:pt>
    <dgm:pt modelId="{420EFB24-C0E0-4232-992B-8A569C097436}" type="parTrans" cxnId="{D76A8FCB-483B-4131-BF82-C4D56A97AE3A}">
      <dgm:prSet/>
      <dgm:spPr/>
      <dgm:t>
        <a:bodyPr/>
        <a:lstStyle/>
        <a:p>
          <a:endParaRPr lang="ru-RU"/>
        </a:p>
      </dgm:t>
    </dgm:pt>
    <dgm:pt modelId="{B403C58C-5817-4DB3-B9E6-F47196BACC7E}" type="sibTrans" cxnId="{D76A8FCB-483B-4131-BF82-C4D56A97AE3A}">
      <dgm:prSet/>
      <dgm:spPr/>
      <dgm:t>
        <a:bodyPr/>
        <a:lstStyle/>
        <a:p>
          <a:endParaRPr lang="ru-RU"/>
        </a:p>
      </dgm:t>
    </dgm:pt>
    <dgm:pt modelId="{D6734968-BFCF-4BD0-B973-DD206C3032DD}">
      <dgm:prSet/>
      <dgm:spPr/>
      <dgm:t>
        <a:bodyPr/>
        <a:lstStyle/>
        <a:p>
          <a:endParaRPr lang="ru-RU" dirty="0"/>
        </a:p>
      </dgm:t>
    </dgm:pt>
    <dgm:pt modelId="{22D81898-84FC-4529-8463-267067EEDF10}" type="parTrans" cxnId="{9CF671B4-49F8-4699-BFA3-A9C01CFB79D8}">
      <dgm:prSet/>
      <dgm:spPr/>
      <dgm:t>
        <a:bodyPr/>
        <a:lstStyle/>
        <a:p>
          <a:endParaRPr lang="ru-RU"/>
        </a:p>
      </dgm:t>
    </dgm:pt>
    <dgm:pt modelId="{FF8BDDBB-F451-406D-A3E1-E6EF6A17BD4B}" type="sibTrans" cxnId="{9CF671B4-49F8-4699-BFA3-A9C01CFB79D8}">
      <dgm:prSet/>
      <dgm:spPr/>
      <dgm:t>
        <a:bodyPr/>
        <a:lstStyle/>
        <a:p>
          <a:endParaRPr lang="ru-RU"/>
        </a:p>
      </dgm:t>
    </dgm:pt>
    <dgm:pt modelId="{B710D316-028D-4CA5-843A-1EA9244CBF16}" type="pres">
      <dgm:prSet presAssocID="{1127CDA4-4880-43FF-B8FF-A9972C7E59B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59CF3FF-0ED5-41C8-911F-297AF7A229FB}" type="pres">
      <dgm:prSet presAssocID="{6273554B-4902-4BF4-8958-F857923B7FD1}" presName="composite" presStyleCnt="0"/>
      <dgm:spPr/>
      <dgm:t>
        <a:bodyPr/>
        <a:lstStyle/>
        <a:p>
          <a:endParaRPr lang="ru-RU"/>
        </a:p>
      </dgm:t>
    </dgm:pt>
    <dgm:pt modelId="{CFA4880E-0E5E-4014-AB87-17A5EB08B32D}" type="pres">
      <dgm:prSet presAssocID="{6273554B-4902-4BF4-8958-F857923B7FD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9EFCDC-63FF-4BB4-89DE-B5287F721857}" type="pres">
      <dgm:prSet presAssocID="{6273554B-4902-4BF4-8958-F857923B7FD1}" presName="descendantText" presStyleLbl="alignAcc1" presStyleIdx="0" presStyleCnt="3" custScaleY="1561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894BA6-2D54-4FEC-87C6-78ECE516C998}" type="pres">
      <dgm:prSet presAssocID="{D377612E-D243-4108-A33A-318A32565D90}" presName="sp" presStyleCnt="0"/>
      <dgm:spPr/>
      <dgm:t>
        <a:bodyPr/>
        <a:lstStyle/>
        <a:p>
          <a:endParaRPr lang="ru-RU"/>
        </a:p>
      </dgm:t>
    </dgm:pt>
    <dgm:pt modelId="{FDF3F61B-A707-4D7B-8FC9-8164BF9AFE34}" type="pres">
      <dgm:prSet presAssocID="{F7910DFC-27D8-4DE8-9493-1A5CE958DF75}" presName="composite" presStyleCnt="0"/>
      <dgm:spPr/>
      <dgm:t>
        <a:bodyPr/>
        <a:lstStyle/>
        <a:p>
          <a:endParaRPr lang="ru-RU"/>
        </a:p>
      </dgm:t>
    </dgm:pt>
    <dgm:pt modelId="{2E69ABC2-660D-4E88-9BA9-F63E4130552A}" type="pres">
      <dgm:prSet presAssocID="{F7910DFC-27D8-4DE8-9493-1A5CE958DF75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B68B50-D118-437D-B043-E17400EB1AE4}" type="pres">
      <dgm:prSet presAssocID="{F7910DFC-27D8-4DE8-9493-1A5CE958DF75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D2DA59-78AF-4826-9F57-C8F9EB00CDAC}" type="pres">
      <dgm:prSet presAssocID="{A9F3D6B9-A3CF-4C67-83F7-F7B1F527982B}" presName="sp" presStyleCnt="0"/>
      <dgm:spPr/>
      <dgm:t>
        <a:bodyPr/>
        <a:lstStyle/>
        <a:p>
          <a:endParaRPr lang="ru-RU"/>
        </a:p>
      </dgm:t>
    </dgm:pt>
    <dgm:pt modelId="{9026B0CE-E319-4D42-8D2F-C6B871328D1C}" type="pres">
      <dgm:prSet presAssocID="{45A7F8A8-1AC6-4623-931F-C076127F9A65}" presName="composite" presStyleCnt="0"/>
      <dgm:spPr/>
      <dgm:t>
        <a:bodyPr/>
        <a:lstStyle/>
        <a:p>
          <a:endParaRPr lang="ru-RU"/>
        </a:p>
      </dgm:t>
    </dgm:pt>
    <dgm:pt modelId="{72D179E6-9585-4854-BCBB-8851C93A37D0}" type="pres">
      <dgm:prSet presAssocID="{45A7F8A8-1AC6-4623-931F-C076127F9A65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589E65-55A7-4E5F-B1F4-B77424DFDA35}" type="pres">
      <dgm:prSet presAssocID="{45A7F8A8-1AC6-4623-931F-C076127F9A65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6C2C11-3245-465A-901D-2371A0DAFF73}" type="presOf" srcId="{D6734968-BFCF-4BD0-B973-DD206C3032DD}" destId="{D9B68B50-D118-437D-B043-E17400EB1AE4}" srcOrd="0" destOrd="3" presId="urn:microsoft.com/office/officeart/2005/8/layout/chevron2"/>
    <dgm:cxn modelId="{36A68376-458B-4FD5-AD3D-168242CF31D4}" srcId="{6273554B-4902-4BF4-8958-F857923B7FD1}" destId="{7E312E56-AA95-41D0-B3E0-58F62FFDD3E6}" srcOrd="3" destOrd="0" parTransId="{F88F6AB7-E925-4899-A352-72BA16C5DBA9}" sibTransId="{9379E05D-6FD0-4C95-BE7F-DF320F262103}"/>
    <dgm:cxn modelId="{69B9B248-71B9-4205-A066-CD58936B9180}" srcId="{6273554B-4902-4BF4-8958-F857923B7FD1}" destId="{A84231C0-12B7-4729-9E18-B6EFE53C6F3D}" srcOrd="5" destOrd="0" parTransId="{206586E0-AD3D-4788-A2FF-B843B8370DAA}" sibTransId="{229F73B4-D98D-45E4-BEF1-1923219110AF}"/>
    <dgm:cxn modelId="{E09157BE-3B0A-435D-9AAF-A0756234F564}" type="presOf" srcId="{A84231C0-12B7-4729-9E18-B6EFE53C6F3D}" destId="{E29EFCDC-63FF-4BB4-89DE-B5287F721857}" srcOrd="0" destOrd="5" presId="urn:microsoft.com/office/officeart/2005/8/layout/chevron2"/>
    <dgm:cxn modelId="{40BA06DB-446E-4E12-B5D7-B541E9B40683}" srcId="{45A7F8A8-1AC6-4623-931F-C076127F9A65}" destId="{B1E66808-8626-43F0-A4DE-A5A810150726}" srcOrd="0" destOrd="0" parTransId="{5DA63837-E696-4E3E-9BBC-10F2ABEDB3BC}" sibTransId="{2CEC6F07-BDB5-4C8D-9580-9CAEE51083F7}"/>
    <dgm:cxn modelId="{B27415ED-A8D1-4917-A22B-FA5CF563CDD5}" type="presOf" srcId="{B1E66808-8626-43F0-A4DE-A5A810150726}" destId="{22589E65-55A7-4E5F-B1F4-B77424DFDA35}" srcOrd="0" destOrd="0" presId="urn:microsoft.com/office/officeart/2005/8/layout/chevron2"/>
    <dgm:cxn modelId="{265F98ED-0CDC-4DDC-B70A-BFDD136DCB5A}" srcId="{45A7F8A8-1AC6-4623-931F-C076127F9A65}" destId="{0B476369-7FA5-46FC-877E-3BCE600087EC}" srcOrd="1" destOrd="0" parTransId="{F66F788E-E083-457B-81C5-D6ABDD169B0C}" sibTransId="{5BF6E549-AE39-46AF-B230-80E2F55C0A7F}"/>
    <dgm:cxn modelId="{E35F21B3-06C5-4AC4-A936-146D480E6B72}" srcId="{1127CDA4-4880-43FF-B8FF-A9972C7E59B5}" destId="{F7910DFC-27D8-4DE8-9493-1A5CE958DF75}" srcOrd="1" destOrd="0" parTransId="{00567D4C-980A-4C75-9F12-C1E033F06B6E}" sibTransId="{A9F3D6B9-A3CF-4C67-83F7-F7B1F527982B}"/>
    <dgm:cxn modelId="{65E373BA-1189-4A9A-8337-962FDD0037E9}" type="presOf" srcId="{45A7F8A8-1AC6-4623-931F-C076127F9A65}" destId="{72D179E6-9585-4854-BCBB-8851C93A37D0}" srcOrd="0" destOrd="0" presId="urn:microsoft.com/office/officeart/2005/8/layout/chevron2"/>
    <dgm:cxn modelId="{D2147606-487E-4F2F-894E-1D0B45D8C588}" type="presOf" srcId="{F3980EC0-8068-49DE-9AEF-C6F42027D2E4}" destId="{D9B68B50-D118-437D-B043-E17400EB1AE4}" srcOrd="0" destOrd="1" presId="urn:microsoft.com/office/officeart/2005/8/layout/chevron2"/>
    <dgm:cxn modelId="{6555C393-D272-4633-A525-399863667027}" srcId="{6273554B-4902-4BF4-8958-F857923B7FD1}" destId="{BEAF3B07-83F3-4E3E-9BE2-822778FCCDD2}" srcOrd="0" destOrd="0" parTransId="{6A68937D-4BD6-4A44-9EAF-F4B98D9DD0F1}" sibTransId="{E6AE5233-D9F4-4387-9A48-AF291E64013B}"/>
    <dgm:cxn modelId="{02D6F0B0-D652-4DFA-9CA8-24BB704E1EBD}" srcId="{F7910DFC-27D8-4DE8-9493-1A5CE958DF75}" destId="{F3980EC0-8068-49DE-9AEF-C6F42027D2E4}" srcOrd="1" destOrd="0" parTransId="{E3C9CF3C-2993-4AD0-B196-335B60411D4E}" sibTransId="{C74A38DC-B979-4B0C-9B70-4ADBC644CE1D}"/>
    <dgm:cxn modelId="{5FE54152-703F-4B44-B7B3-DC424E78DF7F}" srcId="{6273554B-4902-4BF4-8958-F857923B7FD1}" destId="{8A5CFD9F-18AD-465B-99BB-77F421229CF5}" srcOrd="4" destOrd="0" parTransId="{DEC4F1B7-2EA4-4040-9B5E-6CA9398B7EEE}" sibTransId="{3BF2DB40-25EB-41BF-BE1F-6C84B6DCF89C}"/>
    <dgm:cxn modelId="{7B236D35-3DEC-4A20-B779-44358CFA9672}" type="presOf" srcId="{0B476369-7FA5-46FC-877E-3BCE600087EC}" destId="{22589E65-55A7-4E5F-B1F4-B77424DFDA35}" srcOrd="0" destOrd="1" presId="urn:microsoft.com/office/officeart/2005/8/layout/chevron2"/>
    <dgm:cxn modelId="{89C12477-86C2-4ED2-8D09-B81DF3DEC58E}" type="presOf" srcId="{1621031A-E49E-4575-80F5-ED113D0DF803}" destId="{D9B68B50-D118-437D-B043-E17400EB1AE4}" srcOrd="0" destOrd="0" presId="urn:microsoft.com/office/officeart/2005/8/layout/chevron2"/>
    <dgm:cxn modelId="{3FC0357D-1A41-4452-9617-3D05777BDE8E}" type="presOf" srcId="{BEAF3B07-83F3-4E3E-9BE2-822778FCCDD2}" destId="{E29EFCDC-63FF-4BB4-89DE-B5287F721857}" srcOrd="0" destOrd="0" presId="urn:microsoft.com/office/officeart/2005/8/layout/chevron2"/>
    <dgm:cxn modelId="{527DFC7E-7C3A-4EF7-9863-9D2406B01085}" srcId="{F7910DFC-27D8-4DE8-9493-1A5CE958DF75}" destId="{1621031A-E49E-4575-80F5-ED113D0DF803}" srcOrd="0" destOrd="0" parTransId="{2B419767-883A-4D10-969F-F093E9FAE8BF}" sibTransId="{753E865D-A998-403E-8E15-0E6D4BF7E0AF}"/>
    <dgm:cxn modelId="{4A5B9FBA-A72C-4717-8CCD-BB04EC23294C}" srcId="{6273554B-4902-4BF4-8958-F857923B7FD1}" destId="{4DAD9521-3FB6-4201-A6C6-1CA9FC88D6E5}" srcOrd="1" destOrd="0" parTransId="{6333F75C-A3AB-4C15-ABDC-7D29AF33F1D2}" sibTransId="{8C67E990-978F-4952-9373-468B9FBB76C3}"/>
    <dgm:cxn modelId="{1731F29B-0FCE-46C1-A79E-C78E0ACB0BA5}" type="presOf" srcId="{6273554B-4902-4BF4-8958-F857923B7FD1}" destId="{CFA4880E-0E5E-4014-AB87-17A5EB08B32D}" srcOrd="0" destOrd="0" presId="urn:microsoft.com/office/officeart/2005/8/layout/chevron2"/>
    <dgm:cxn modelId="{5D7241BD-457A-42B9-B523-2150664D01E0}" srcId="{1127CDA4-4880-43FF-B8FF-A9972C7E59B5}" destId="{6273554B-4902-4BF4-8958-F857923B7FD1}" srcOrd="0" destOrd="0" parTransId="{63872200-02AA-4083-ABFC-8E3A0D32E9F5}" sibTransId="{D377612E-D243-4108-A33A-318A32565D90}"/>
    <dgm:cxn modelId="{59A637BC-477F-4EE7-8678-5C798E51663E}" type="presOf" srcId="{1127CDA4-4880-43FF-B8FF-A9972C7E59B5}" destId="{B710D316-028D-4CA5-843A-1EA9244CBF16}" srcOrd="0" destOrd="0" presId="urn:microsoft.com/office/officeart/2005/8/layout/chevron2"/>
    <dgm:cxn modelId="{1E0165FE-899B-46CD-AC95-7F1F88F510AE}" type="presOf" srcId="{FEDD77B3-14BA-4F54-83E1-5630D854DF7E}" destId="{E29EFCDC-63FF-4BB4-89DE-B5287F721857}" srcOrd="0" destOrd="2" presId="urn:microsoft.com/office/officeart/2005/8/layout/chevron2"/>
    <dgm:cxn modelId="{22664980-FBBB-4A26-A11B-63097455F15B}" type="presOf" srcId="{F7910DFC-27D8-4DE8-9493-1A5CE958DF75}" destId="{2E69ABC2-660D-4E88-9BA9-F63E4130552A}" srcOrd="0" destOrd="0" presId="urn:microsoft.com/office/officeart/2005/8/layout/chevron2"/>
    <dgm:cxn modelId="{9CF671B4-49F8-4699-BFA3-A9C01CFB79D8}" srcId="{F7910DFC-27D8-4DE8-9493-1A5CE958DF75}" destId="{D6734968-BFCF-4BD0-B973-DD206C3032DD}" srcOrd="3" destOrd="0" parTransId="{22D81898-84FC-4529-8463-267067EEDF10}" sibTransId="{FF8BDDBB-F451-406D-A3E1-E6EF6A17BD4B}"/>
    <dgm:cxn modelId="{D0624DAB-4CCD-45BD-A320-C4C8F8565E61}" srcId="{1127CDA4-4880-43FF-B8FF-A9972C7E59B5}" destId="{45A7F8A8-1AC6-4623-931F-C076127F9A65}" srcOrd="2" destOrd="0" parTransId="{ECFDA61E-6B5F-4726-9F33-512C3DBB9872}" sibTransId="{A6BC86AB-B85A-4372-92E4-14E7F03940ED}"/>
    <dgm:cxn modelId="{79B07D50-2385-4F91-B118-10518659F450}" type="presOf" srcId="{882243E6-F504-40BF-A6B1-0662B7E28F3B}" destId="{D9B68B50-D118-437D-B043-E17400EB1AE4}" srcOrd="0" destOrd="2" presId="urn:microsoft.com/office/officeart/2005/8/layout/chevron2"/>
    <dgm:cxn modelId="{B972BF1B-5EF6-4586-BEBC-445C7689CF13}" type="presOf" srcId="{7E312E56-AA95-41D0-B3E0-58F62FFDD3E6}" destId="{E29EFCDC-63FF-4BB4-89DE-B5287F721857}" srcOrd="0" destOrd="3" presId="urn:microsoft.com/office/officeart/2005/8/layout/chevron2"/>
    <dgm:cxn modelId="{D76A8FCB-483B-4131-BF82-C4D56A97AE3A}" srcId="{F7910DFC-27D8-4DE8-9493-1A5CE958DF75}" destId="{882243E6-F504-40BF-A6B1-0662B7E28F3B}" srcOrd="2" destOrd="0" parTransId="{420EFB24-C0E0-4232-992B-8A569C097436}" sibTransId="{B403C58C-5817-4DB3-B9E6-F47196BACC7E}"/>
    <dgm:cxn modelId="{FA78DEF2-FD58-45DE-8DF6-C7EC05138912}" srcId="{6273554B-4902-4BF4-8958-F857923B7FD1}" destId="{FEDD77B3-14BA-4F54-83E1-5630D854DF7E}" srcOrd="2" destOrd="0" parTransId="{CDC5D362-D570-4F68-B31F-46D2AAD83499}" sibTransId="{B2626E08-5459-42FD-B19B-C9FA2E96765A}"/>
    <dgm:cxn modelId="{ED4FC2A0-E0C8-4F57-BC77-DC80CDC6282B}" type="presOf" srcId="{4DAD9521-3FB6-4201-A6C6-1CA9FC88D6E5}" destId="{E29EFCDC-63FF-4BB4-89DE-B5287F721857}" srcOrd="0" destOrd="1" presId="urn:microsoft.com/office/officeart/2005/8/layout/chevron2"/>
    <dgm:cxn modelId="{56DAE997-E35A-4316-97AB-2B92B1B77F31}" type="presOf" srcId="{8A5CFD9F-18AD-465B-99BB-77F421229CF5}" destId="{E29EFCDC-63FF-4BB4-89DE-B5287F721857}" srcOrd="0" destOrd="4" presId="urn:microsoft.com/office/officeart/2005/8/layout/chevron2"/>
    <dgm:cxn modelId="{D06C1F56-F54A-41F8-8E31-AD39360560AF}" type="presParOf" srcId="{B710D316-028D-4CA5-843A-1EA9244CBF16}" destId="{059CF3FF-0ED5-41C8-911F-297AF7A229FB}" srcOrd="0" destOrd="0" presId="urn:microsoft.com/office/officeart/2005/8/layout/chevron2"/>
    <dgm:cxn modelId="{2B723196-588F-4696-8CD1-D43319BBA8D1}" type="presParOf" srcId="{059CF3FF-0ED5-41C8-911F-297AF7A229FB}" destId="{CFA4880E-0E5E-4014-AB87-17A5EB08B32D}" srcOrd="0" destOrd="0" presId="urn:microsoft.com/office/officeart/2005/8/layout/chevron2"/>
    <dgm:cxn modelId="{B33AEE2B-51B6-4148-81F6-FA14E2F21D84}" type="presParOf" srcId="{059CF3FF-0ED5-41C8-911F-297AF7A229FB}" destId="{E29EFCDC-63FF-4BB4-89DE-B5287F721857}" srcOrd="1" destOrd="0" presId="urn:microsoft.com/office/officeart/2005/8/layout/chevron2"/>
    <dgm:cxn modelId="{688F667D-5501-4AFB-A2FC-18C68B6C38E7}" type="presParOf" srcId="{B710D316-028D-4CA5-843A-1EA9244CBF16}" destId="{CD894BA6-2D54-4FEC-87C6-78ECE516C998}" srcOrd="1" destOrd="0" presId="urn:microsoft.com/office/officeart/2005/8/layout/chevron2"/>
    <dgm:cxn modelId="{7C251778-46FC-4B1F-9561-EC288A4ECB38}" type="presParOf" srcId="{B710D316-028D-4CA5-843A-1EA9244CBF16}" destId="{FDF3F61B-A707-4D7B-8FC9-8164BF9AFE34}" srcOrd="2" destOrd="0" presId="urn:microsoft.com/office/officeart/2005/8/layout/chevron2"/>
    <dgm:cxn modelId="{5B8105D8-290C-4E8F-9868-82B10B528F0C}" type="presParOf" srcId="{FDF3F61B-A707-4D7B-8FC9-8164BF9AFE34}" destId="{2E69ABC2-660D-4E88-9BA9-F63E4130552A}" srcOrd="0" destOrd="0" presId="urn:microsoft.com/office/officeart/2005/8/layout/chevron2"/>
    <dgm:cxn modelId="{9D0730EC-0FB8-4807-B540-A59E4D74AC2B}" type="presParOf" srcId="{FDF3F61B-A707-4D7B-8FC9-8164BF9AFE34}" destId="{D9B68B50-D118-437D-B043-E17400EB1AE4}" srcOrd="1" destOrd="0" presId="urn:microsoft.com/office/officeart/2005/8/layout/chevron2"/>
    <dgm:cxn modelId="{D90805CD-248C-4DD0-A343-3A8BA14E7E6D}" type="presParOf" srcId="{B710D316-028D-4CA5-843A-1EA9244CBF16}" destId="{80D2DA59-78AF-4826-9F57-C8F9EB00CDAC}" srcOrd="3" destOrd="0" presId="urn:microsoft.com/office/officeart/2005/8/layout/chevron2"/>
    <dgm:cxn modelId="{A253ECE3-26E4-44BD-8D25-DE7226A0AF77}" type="presParOf" srcId="{B710D316-028D-4CA5-843A-1EA9244CBF16}" destId="{9026B0CE-E319-4D42-8D2F-C6B871328D1C}" srcOrd="4" destOrd="0" presId="urn:microsoft.com/office/officeart/2005/8/layout/chevron2"/>
    <dgm:cxn modelId="{2EF7EAAB-D1DC-48F6-AC8B-B8031FF949CA}" type="presParOf" srcId="{9026B0CE-E319-4D42-8D2F-C6B871328D1C}" destId="{72D179E6-9585-4854-BCBB-8851C93A37D0}" srcOrd="0" destOrd="0" presId="urn:microsoft.com/office/officeart/2005/8/layout/chevron2"/>
    <dgm:cxn modelId="{83C31A5E-DE56-49DA-BEE4-439CBB171DC5}" type="presParOf" srcId="{9026B0CE-E319-4D42-8D2F-C6B871328D1C}" destId="{22589E65-55A7-4E5F-B1F4-B77424DFDA3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A4880E-0E5E-4014-AB87-17A5EB08B32D}">
      <dsp:nvSpPr>
        <dsp:cNvPr id="0" name=""/>
        <dsp:cNvSpPr/>
      </dsp:nvSpPr>
      <dsp:spPr>
        <a:xfrm rot="5400000">
          <a:off x="-234022" y="521910"/>
          <a:ext cx="1560148" cy="1092103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</a:rPr>
            <a:t>Этап 1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</a:rPr>
            <a:t>подготовительный </a:t>
          </a:r>
          <a:endParaRPr lang="ru-RU" sz="1200" kern="1200" dirty="0">
            <a:solidFill>
              <a:schemeClr val="tx1"/>
            </a:solidFill>
          </a:endParaRPr>
        </a:p>
      </dsp:txBody>
      <dsp:txXfrm rot="-5400000">
        <a:off x="1" y="833940"/>
        <a:ext cx="1092103" cy="468045"/>
      </dsp:txXfrm>
    </dsp:sp>
    <dsp:sp modelId="{E29EFCDC-63FF-4BB4-89DE-B5287F721857}">
      <dsp:nvSpPr>
        <dsp:cNvPr id="0" name=""/>
        <dsp:cNvSpPr/>
      </dsp:nvSpPr>
      <dsp:spPr>
        <a:xfrm rot="5400000">
          <a:off x="3786170" y="-2691193"/>
          <a:ext cx="1584658" cy="697279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Создали рабочую группу во главе с заведующим ДОУ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С помощью анкетирования и опросов определили потребности детей и взрослых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Определились с помещением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 Изучили нормативную базу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Составили локальные акты (приказ, положение, планы и др.</a:t>
          </a:r>
          <a:endParaRPr lang="ru-R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/>
            <a:t>Приступили к сбору экспонатов)</a:t>
          </a:r>
          <a:endParaRPr lang="ru-RU" sz="1200" kern="1200" dirty="0"/>
        </a:p>
      </dsp:txBody>
      <dsp:txXfrm rot="-5400000">
        <a:off x="1092104" y="80230"/>
        <a:ext cx="6895435" cy="1429944"/>
      </dsp:txXfrm>
    </dsp:sp>
    <dsp:sp modelId="{2E69ABC2-660D-4E88-9BA9-F63E4130552A}">
      <dsp:nvSpPr>
        <dsp:cNvPr id="0" name=""/>
        <dsp:cNvSpPr/>
      </dsp:nvSpPr>
      <dsp:spPr>
        <a:xfrm rot="5400000">
          <a:off x="-234022" y="1900711"/>
          <a:ext cx="1560148" cy="1092103"/>
        </a:xfrm>
        <a:prstGeom prst="chevron">
          <a:avLst/>
        </a:prstGeom>
        <a:solidFill>
          <a:schemeClr val="accent3">
            <a:hueOff val="1226198"/>
            <a:satOff val="-40562"/>
            <a:lumOff val="-588"/>
            <a:alphaOff val="0"/>
          </a:schemeClr>
        </a:solidFill>
        <a:ln w="15875" cap="flat" cmpd="sng" algn="ctr">
          <a:solidFill>
            <a:schemeClr val="accent3">
              <a:hueOff val="1226198"/>
              <a:satOff val="-40562"/>
              <a:lumOff val="-5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</a:rPr>
            <a:t>Этап 2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</a:rPr>
            <a:t>основной </a:t>
          </a:r>
          <a:endParaRPr lang="ru-RU" sz="1200" kern="1200" dirty="0">
            <a:solidFill>
              <a:schemeClr val="tx1"/>
            </a:solidFill>
          </a:endParaRPr>
        </a:p>
      </dsp:txBody>
      <dsp:txXfrm rot="-5400000">
        <a:off x="1" y="2212741"/>
        <a:ext cx="1092103" cy="468045"/>
      </dsp:txXfrm>
    </dsp:sp>
    <dsp:sp modelId="{D9B68B50-D118-437D-B043-E17400EB1AE4}">
      <dsp:nvSpPr>
        <dsp:cNvPr id="0" name=""/>
        <dsp:cNvSpPr/>
      </dsp:nvSpPr>
      <dsp:spPr>
        <a:xfrm rot="5400000">
          <a:off x="4071451" y="-1312658"/>
          <a:ext cx="1014096" cy="697279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1226198"/>
              <a:satOff val="-40562"/>
              <a:lumOff val="-5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Оснастили пространство музея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/>
            <a:t>Разработали  тематику и содержание экскурсий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/>
            <a:t>Состоялось открытие музея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</dsp:txBody>
      <dsp:txXfrm rot="-5400000">
        <a:off x="1092103" y="1716194"/>
        <a:ext cx="6923288" cy="915088"/>
      </dsp:txXfrm>
    </dsp:sp>
    <dsp:sp modelId="{72D179E6-9585-4854-BCBB-8851C93A37D0}">
      <dsp:nvSpPr>
        <dsp:cNvPr id="0" name=""/>
        <dsp:cNvSpPr/>
      </dsp:nvSpPr>
      <dsp:spPr>
        <a:xfrm rot="5400000">
          <a:off x="-234022" y="3279512"/>
          <a:ext cx="1560148" cy="1092103"/>
        </a:xfrm>
        <a:prstGeom prst="chevron">
          <a:avLst/>
        </a:prstGeom>
        <a:solidFill>
          <a:schemeClr val="accent3">
            <a:hueOff val="2452395"/>
            <a:satOff val="-81125"/>
            <a:lumOff val="-1176"/>
            <a:alphaOff val="0"/>
          </a:schemeClr>
        </a:solidFill>
        <a:ln w="15875" cap="flat" cmpd="sng" algn="ctr">
          <a:solidFill>
            <a:schemeClr val="accent3">
              <a:hueOff val="2452395"/>
              <a:satOff val="-81125"/>
              <a:lumOff val="-11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</a:rPr>
            <a:t>Этап 3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</a:rPr>
            <a:t>заключительный</a:t>
          </a:r>
          <a:r>
            <a:rPr lang="ru-RU" sz="1200" kern="1200" dirty="0" smtClean="0"/>
            <a:t> </a:t>
          </a:r>
          <a:endParaRPr lang="ru-RU" sz="1200" kern="1200" dirty="0"/>
        </a:p>
      </dsp:txBody>
      <dsp:txXfrm rot="-5400000">
        <a:off x="1" y="3591542"/>
        <a:ext cx="1092103" cy="468045"/>
      </dsp:txXfrm>
    </dsp:sp>
    <dsp:sp modelId="{22589E65-55A7-4E5F-B1F4-B77424DFDA35}">
      <dsp:nvSpPr>
        <dsp:cNvPr id="0" name=""/>
        <dsp:cNvSpPr/>
      </dsp:nvSpPr>
      <dsp:spPr>
        <a:xfrm rot="5400000">
          <a:off x="4071451" y="66142"/>
          <a:ext cx="1014096" cy="697279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2452395"/>
              <a:satOff val="-81125"/>
              <a:lumOff val="-11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Организовали выставки, мастер-классы и др.</a:t>
          </a:r>
          <a:endParaRPr lang="ru-RU" sz="1400" kern="1200" dirty="0"/>
        </a:p>
      </dsp:txBody>
      <dsp:txXfrm rot="-5400000">
        <a:off x="1092103" y="3094994"/>
        <a:ext cx="6923288" cy="9150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B63E80-F3C1-40E1-ADE6-7667B802929F}" type="datetimeFigureOut">
              <a:rPr lang="ru-RU" smtClean="0"/>
              <a:pPr/>
              <a:t>23.01.2026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D8501-3B49-49BD-834F-769B3A01D1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872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411705" algn="l"/>
                <a:tab pos="823408" algn="l"/>
                <a:tab pos="1235113" algn="l"/>
                <a:tab pos="1646817" algn="l"/>
                <a:tab pos="2058521" algn="l"/>
                <a:tab pos="2470225" algn="l"/>
                <a:tab pos="28819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411705" algn="l"/>
                <a:tab pos="823408" algn="l"/>
                <a:tab pos="1235113" algn="l"/>
                <a:tab pos="1646817" algn="l"/>
                <a:tab pos="2058521" algn="l"/>
                <a:tab pos="2470225" algn="l"/>
                <a:tab pos="28819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411705" algn="l"/>
                <a:tab pos="823408" algn="l"/>
                <a:tab pos="1235113" algn="l"/>
                <a:tab pos="1646817" algn="l"/>
                <a:tab pos="2058521" algn="l"/>
                <a:tab pos="2470225" algn="l"/>
                <a:tab pos="28819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411705" algn="l"/>
                <a:tab pos="823408" algn="l"/>
                <a:tab pos="1235113" algn="l"/>
                <a:tab pos="1646817" algn="l"/>
                <a:tab pos="2058521" algn="l"/>
                <a:tab pos="2470225" algn="l"/>
                <a:tab pos="28819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411705" algn="l"/>
                <a:tab pos="823408" algn="l"/>
                <a:tab pos="1235113" algn="l"/>
                <a:tab pos="1646817" algn="l"/>
                <a:tab pos="2058521" algn="l"/>
                <a:tab pos="2470225" algn="l"/>
                <a:tab pos="28819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304379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11705" algn="l"/>
                <a:tab pos="823408" algn="l"/>
                <a:tab pos="1235113" algn="l"/>
                <a:tab pos="1646817" algn="l"/>
                <a:tab pos="2058521" algn="l"/>
                <a:tab pos="2470225" algn="l"/>
                <a:tab pos="28819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723358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11705" algn="l"/>
                <a:tab pos="823408" algn="l"/>
                <a:tab pos="1235113" algn="l"/>
                <a:tab pos="1646817" algn="l"/>
                <a:tab pos="2058521" algn="l"/>
                <a:tab pos="2470225" algn="l"/>
                <a:tab pos="28819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142336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11705" algn="l"/>
                <a:tab pos="823408" algn="l"/>
                <a:tab pos="1235113" algn="l"/>
                <a:tab pos="1646817" algn="l"/>
                <a:tab pos="2058521" algn="l"/>
                <a:tab pos="2470225" algn="l"/>
                <a:tab pos="28819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561314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11705" algn="l"/>
                <a:tab pos="823408" algn="l"/>
                <a:tab pos="1235113" algn="l"/>
                <a:tab pos="1646817" algn="l"/>
                <a:tab pos="2058521" algn="l"/>
                <a:tab pos="2470225" algn="l"/>
                <a:tab pos="288193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B58FE538-C160-4166-A925-558BF0B8BED9}" type="slidenum">
              <a:rPr lang="ru-RU" altLang="ru-RU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2</a:t>
            </a:fld>
            <a:endParaRPr lang="ru-RU" altLang="ru-RU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143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54063"/>
            <a:ext cx="4964112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82" y="4715723"/>
            <a:ext cx="5438711" cy="446806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61072667-CADD-4FD4-922D-D1C1B9E4FD1B}" type="datetime1">
              <a:rPr lang="ru-RU" smtClean="0"/>
              <a:pPr/>
              <a:t>23.01.2026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2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28924-8BF0-4E9A-8A37-ADC6A64FBD9F}" type="datetime1">
              <a:rPr lang="ru-RU" smtClean="0"/>
              <a:pPr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623DA-B07B-45E0-B761-4A2EAB4EB5CB}" type="datetime1">
              <a:rPr lang="ru-RU" smtClean="0"/>
              <a:pPr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877F9-3149-4349-844F-988FD1B47F4E}" type="datetime1">
              <a:rPr lang="ru-RU" smtClean="0"/>
              <a:pPr/>
              <a:t>23.01.2026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0FA89-F96B-4EF4-89DC-1829917EAFE1}" type="datetime1">
              <a:rPr lang="ru-RU" smtClean="0"/>
              <a:pPr/>
              <a:t>23.01.2026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BED5-9E1A-4D5E-9C88-8E1477CB9CAF}" type="datetime1">
              <a:rPr lang="ru-RU" smtClean="0"/>
              <a:pPr/>
              <a:t>23.01.2026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EC9D-2FC3-4BEF-8197-DB0E611AD052}" type="datetime1">
              <a:rPr lang="ru-RU" smtClean="0"/>
              <a:pPr/>
              <a:t>23.01.2026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443F7-A13C-4114-8802-14B6EAEBBAED}" type="datetime1">
              <a:rPr lang="ru-RU" smtClean="0"/>
              <a:pPr/>
              <a:t>23.01.2026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21586-FCAE-4F46-9026-3D75667365D9}" type="datetime1">
              <a:rPr lang="ru-RU" smtClean="0"/>
              <a:pPr/>
              <a:t>23.01.2026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A51BD-3A8F-4AE3-95D8-098CF4B61E23}" type="datetime1">
              <a:rPr lang="ru-RU" smtClean="0"/>
              <a:pPr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22EBC-A5D9-47B0-91A2-E520B776495A}" type="datetime1">
              <a:rPr lang="ru-RU" smtClean="0"/>
              <a:pPr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29C239B-F523-4154-9EF4-A300B16ED907}" type="datetime1">
              <a:rPr lang="ru-RU" smtClean="0"/>
              <a:pPr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2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panor.ru/magazines/muzey.html?ysclid=mkqrlz4ww5134112885" TargetMode="External"/><Relationship Id="rId2" Type="http://schemas.openxmlformats.org/officeDocument/2006/relationships/hyperlink" Target="https://icom-russia.com/?ysclid=mkqrp32ns692787956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6372200" y="5301208"/>
            <a:ext cx="1303784" cy="3651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г.Выкса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835696" y="703509"/>
            <a:ext cx="57527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детский сад № 30 «Елочка»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1340768"/>
            <a:ext cx="77768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                      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Проект :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«Музей в детском саду». Оснащение музея в помещении групповой комнаты.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012160" y="3212976"/>
            <a:ext cx="266429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Выполнила: старший воспитатель МБДОУ детский сад №30 «Ёлочка»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Солдатова  Л.С.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44208" y="582293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2026 го</a:t>
            </a:r>
            <a:r>
              <a:rPr lang="ru-RU" dirty="0" smtClean="0"/>
              <a:t>д</a:t>
            </a:r>
            <a:endParaRPr lang="ru-RU" dirty="0"/>
          </a:p>
        </p:txBody>
      </p:sp>
      <p:pic>
        <p:nvPicPr>
          <p:cNvPr id="1026" name="Picture 2" descr="C:\Users\user\Desktop\МУЗЕЙ\Фото музей\DSCF51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3484" y="2637639"/>
            <a:ext cx="4406813" cy="33051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433394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591430"/>
            <a:ext cx="8136904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Информационная карта:</a:t>
            </a:r>
          </a:p>
          <a:p>
            <a:pPr algn="ctr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Название проекта: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«Музей в детском саду. Оснащение музея в помещении групповой комнаты»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Руководитель проекта: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старший воспитатель Солдатова Людмила Сергеевна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Вид проекта: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практико-ориентированный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Участники проекта: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педагоги, дети дошкольного возраста с 5 до 7 лет, родители воспитанников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создание музейно-педагогической образовательной системы как  средства формирования позитивной социализации обучающихся старшего дошкольного возраста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Создать развивающую предметно-пространственную среду ДОУ как средство формирования разносторонней развитой духовно-интеллектуальной личности воспитанников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Формировать у дошкольников представления о музее как пространстве хранения и изучения материальной и духовной культуры человеческого общества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Ознакомление дошкольников с окружающей действительностью средствами и формами музейной педагогики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Собирание и создание материальных объектов в процессе совместной проектной, исследовательской деятельности дошкольников, родителей, педагогов: музейных экспозиций, экспонатов, предметов, макетов.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Сроки реализации проекта: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 год</a:t>
            </a:r>
          </a:p>
          <a:p>
            <a:pPr marL="285750" indent="-285750" algn="just">
              <a:buFont typeface="Wingdings" pitchFamily="2" charset="2"/>
              <a:buChar char="Ø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Ø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4649096" y="224491"/>
            <a:ext cx="1332156" cy="365125"/>
          </a:xfrm>
        </p:spPr>
        <p:txBody>
          <a:bodyPr/>
          <a:lstStyle/>
          <a:p>
            <a:r>
              <a:rPr lang="ru-RU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3923310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626" cy="6480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484784"/>
            <a:ext cx="8136904" cy="4347845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Указ Президента Российской Федерации от 08.05.2024 г. № 314 «Об утверждении Основ государственной политики Российской Федерации в области исторического просвещения»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(Основой исторического просвещения в России является научное историческое знание и образование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Музейная педагогика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сегодня является значимым компонентом и инструментом реализации культурно-образовательного потенциала.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Организация музейного пространства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позволяет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формировать у детей интерес к изучению искусства, истории, науки и культуры. Через музейные экспонаты дошкольники также знакомятся с историей своей страны, традициями и обычаями других народов.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781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Нормативно-правовое обеспечение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323652"/>
            <a:ext cx="7920880" cy="3508977"/>
          </a:xfrm>
        </p:spPr>
        <p:txBody>
          <a:bodyPr>
            <a:normAutofit fontScale="70000" lnSpcReduction="20000"/>
          </a:bodyPr>
          <a:lstStyle/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Федеральный государственный образовательный стандарт дошкольного образования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(ФГОС),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устанавливающий требования к содержанию, условиям и организации образовательного процесса в детском саду;</a:t>
            </a:r>
          </a:p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Федеральная образовательная программа дошкольного образования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(ФОП ДО):</a:t>
            </a:r>
          </a:p>
          <a:p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Методические рекомендации </a:t>
            </a:r>
            <a:r>
              <a:rPr lang="ru-RU" sz="2600" b="1" dirty="0" err="1">
                <a:latin typeface="Times New Roman" pitchFamily="18" charset="0"/>
                <a:cs typeface="Times New Roman" pitchFamily="18" charset="0"/>
              </a:rPr>
              <a:t>Минпросвещения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от 16.08.2023 №03-1321;</a:t>
            </a:r>
          </a:p>
          <a:p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Локальные документы учреждения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, определяющие специфику организации музейной педагогики в детском саду: Приказ «Об организации деятельности  музея в детском саду», Положение о проведении музейных занятий и экскурсий, годовой план работы, методические рекомендации;</a:t>
            </a:r>
          </a:p>
          <a:p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Методические пособия по работе с детьми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в детском саду, которые могут содержать рекомендации и примеры музейных программ и мероприятий.;</a:t>
            </a:r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271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024744" cy="1143000"/>
          </a:xfrm>
        </p:spPr>
        <p:txBody>
          <a:bodyPr/>
          <a:lstStyle/>
          <a:p>
            <a:r>
              <a:rPr lang="ru-RU" dirty="0" smtClean="0"/>
              <a:t>Пояснительная записка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39552" y="1772816"/>
            <a:ext cx="2016224" cy="122413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Сокращение числа детей в ДОУ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608365" y="1826746"/>
            <a:ext cx="2448272" cy="122413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Временное закрытие групп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683670" y="1826746"/>
            <a:ext cx="1980220" cy="150131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Организация музейного пространства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982498" y="3886368"/>
            <a:ext cx="2376264" cy="201622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Приобщение дошкольников к духовно-нравственным и социокультурным ценностям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827652" y="4005184"/>
            <a:ext cx="2846128" cy="165606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Повышение уровня профессиональной компетенции педагогов</a:t>
            </a:r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730709" y="2250504"/>
            <a:ext cx="761172" cy="376620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6156175" y="2495259"/>
            <a:ext cx="474539" cy="376620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углом 16"/>
          <p:cNvSpPr/>
          <p:nvPr/>
        </p:nvSpPr>
        <p:spPr>
          <a:xfrm rot="10800000">
            <a:off x="2778633" y="3328061"/>
            <a:ext cx="4107733" cy="558306"/>
          </a:xfrm>
          <a:prstGeom prst="ben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Стрелка вправо 17"/>
          <p:cNvSpPr/>
          <p:nvPr/>
        </p:nvSpPr>
        <p:spPr>
          <a:xfrm rot="5400000">
            <a:off x="6938045" y="3554306"/>
            <a:ext cx="829105" cy="376621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191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Этапы реализации проекта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6</a:t>
            </a:fld>
            <a:endParaRPr lang="ru-RU"/>
          </a:p>
        </p:txBody>
      </p:sp>
      <p:graphicFrame>
        <p:nvGraphicFramePr>
          <p:cNvPr id="6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4126846"/>
              </p:ext>
            </p:extLst>
          </p:nvPr>
        </p:nvGraphicFramePr>
        <p:xfrm>
          <a:off x="611560" y="1556792"/>
          <a:ext cx="8064896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4122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548680"/>
            <a:ext cx="79208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Организация музейного пространства</a:t>
            </a:r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6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4677832" cy="3508375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796" y="1236086"/>
            <a:ext cx="3395059" cy="25462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218" y="4005064"/>
            <a:ext cx="3282637" cy="2461978"/>
          </a:xfrm>
          <a:prstGeom prst="rect">
            <a:avLst/>
          </a:prstGeom>
        </p:spPr>
      </p:pic>
      <p:sp>
        <p:nvSpPr>
          <p:cNvPr id="9" name="Овальная выноска 8"/>
          <p:cNvSpPr/>
          <p:nvPr/>
        </p:nvSpPr>
        <p:spPr>
          <a:xfrm>
            <a:off x="1022260" y="1700808"/>
            <a:ext cx="1872208" cy="1282913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Зона для продуктивной и творческой деятельности</a:t>
            </a:r>
            <a:endParaRPr lang="ru-RU" sz="1200" dirty="0"/>
          </a:p>
        </p:txBody>
      </p:sp>
      <p:sp>
        <p:nvSpPr>
          <p:cNvPr id="10" name="Овальная выноска 9"/>
          <p:cNvSpPr/>
          <p:nvPr/>
        </p:nvSpPr>
        <p:spPr>
          <a:xfrm>
            <a:off x="2555776" y="3825579"/>
            <a:ext cx="2016224" cy="1080120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Зона для организационных моментов, бесед</a:t>
            </a:r>
            <a:r>
              <a:rPr lang="ru-RU" sz="1200" dirty="0" smtClean="0"/>
              <a:t> </a:t>
            </a:r>
            <a:endParaRPr lang="ru-RU" sz="1200" dirty="0"/>
          </a:p>
        </p:txBody>
      </p:sp>
      <p:sp>
        <p:nvSpPr>
          <p:cNvPr id="11" name="Овальная выноска 10"/>
          <p:cNvSpPr/>
          <p:nvPr/>
        </p:nvSpPr>
        <p:spPr>
          <a:xfrm>
            <a:off x="7208877" y="1236086"/>
            <a:ext cx="1363978" cy="720080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Выставки</a:t>
            </a:r>
            <a:endParaRPr lang="ru-RU" sz="1200" dirty="0"/>
          </a:p>
        </p:txBody>
      </p:sp>
      <p:sp>
        <p:nvSpPr>
          <p:cNvPr id="12" name="Овальная выноска 11"/>
          <p:cNvSpPr/>
          <p:nvPr/>
        </p:nvSpPr>
        <p:spPr>
          <a:xfrm>
            <a:off x="6556631" y="3501008"/>
            <a:ext cx="1903801" cy="1008112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Игровое пространство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874579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3509" y="773828"/>
            <a:ext cx="7024744" cy="108012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Выставки в музее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80"/>
          <a:stretch/>
        </p:blipFill>
        <p:spPr>
          <a:xfrm>
            <a:off x="611560" y="2214662"/>
            <a:ext cx="7992888" cy="386051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74315" y="1494076"/>
            <a:ext cx="4305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Постоянно действующие выставки: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7584" y="2169140"/>
            <a:ext cx="2618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Воинская слава России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9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58599" cy="1354162"/>
          </a:xfrm>
        </p:spPr>
        <p:txBody>
          <a:bodyPr/>
          <a:lstStyle/>
          <a:p>
            <a:r>
              <a:rPr lang="ru-RU" dirty="0" smtClean="0"/>
              <a:t>Выставки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/>
              <a:t>в музее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00808"/>
            <a:ext cx="3491880" cy="792088"/>
          </a:xfrm>
        </p:spPr>
        <p:txBody>
          <a:bodyPr vert="horz">
            <a:normAutofit fontScale="85000" lnSpcReduction="1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Постоянно действующие выставки:</a:t>
            </a:r>
            <a:r>
              <a:rPr lang="ru-RU" dirty="0"/>
              <a:t>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66512"/>
            <a:ext cx="4770423" cy="63605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52120" y="418381"/>
            <a:ext cx="2764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Выставка «Мастерская»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96"/>
          <a:stretch/>
        </p:blipFill>
        <p:spPr>
          <a:xfrm>
            <a:off x="393802" y="2492896"/>
            <a:ext cx="3421077" cy="4110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48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43008"/>
            <a:ext cx="7024744" cy="1143000"/>
          </a:xfrm>
        </p:spPr>
        <p:txBody>
          <a:bodyPr/>
          <a:lstStyle/>
          <a:p>
            <a:r>
              <a:rPr lang="ru-RU" dirty="0"/>
              <a:t>Выставки в музее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08"/>
          <a:stretch/>
        </p:blipFill>
        <p:spPr>
          <a:xfrm>
            <a:off x="161370" y="3471680"/>
            <a:ext cx="4356538" cy="30482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3109174"/>
            <a:ext cx="2910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Выставка «Безопасность»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9"/>
          <a:stretch/>
        </p:blipFill>
        <p:spPr>
          <a:xfrm>
            <a:off x="4499992" y="1649479"/>
            <a:ext cx="4544428" cy="32887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44008" y="1324351"/>
            <a:ext cx="401847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Выставка «Наше советское детство»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338498" y="1410186"/>
            <a:ext cx="3491880" cy="792088"/>
          </a:xfrm>
        </p:spPr>
        <p:txBody>
          <a:bodyPr vert="horz">
            <a:normAutofit fontScale="85000" lnSpcReduction="1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Постоянно действующие выставки:</a:t>
            </a:r>
            <a:r>
              <a:rPr lang="ru-RU" dirty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872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66728" cy="1570186"/>
          </a:xfrm>
        </p:spPr>
        <p:txBody>
          <a:bodyPr/>
          <a:lstStyle/>
          <a:p>
            <a:r>
              <a:rPr lang="ru-RU" dirty="0" smtClean="0"/>
              <a:t>Выставки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/>
              <a:t>в музее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03"/>
          <a:stretch/>
        </p:blipFill>
        <p:spPr>
          <a:xfrm>
            <a:off x="3275856" y="52233"/>
            <a:ext cx="5616624" cy="673229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4614" y="1827894"/>
            <a:ext cx="3120854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Временные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выставки</a:t>
            </a:r>
            <a:r>
              <a:rPr lang="ru-RU" dirty="0" smtClean="0"/>
              <a:t>: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«Пасхальное чудо»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«Ёлки – иголки»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«Часы бывают разные»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«Космос»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«Золотой ключик»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«Камни и минералы»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«Головные уборы»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др.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39" b="30303"/>
          <a:stretch/>
        </p:blipFill>
        <p:spPr>
          <a:xfrm>
            <a:off x="0" y="4382439"/>
            <a:ext cx="9144000" cy="245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405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Выставки в музее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51520" y="836712"/>
            <a:ext cx="7620000" cy="48006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Постоянно действующие выставки: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6840760" cy="513057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549" y="126388"/>
            <a:ext cx="2726451" cy="36352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17" r="50000" b="8287"/>
          <a:stretch/>
        </p:blipFill>
        <p:spPr>
          <a:xfrm>
            <a:off x="6413504" y="3924017"/>
            <a:ext cx="2730496" cy="285870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1520" y="1677824"/>
            <a:ext cx="338323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«Музей сна или Мишкин дом»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17549" y="3950074"/>
            <a:ext cx="1444621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«Выставка кукол - оберегов»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87477" y="2997551"/>
            <a:ext cx="2520755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Материал для выставки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«Мишкин дом»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2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620000" cy="1143000"/>
          </a:xfrm>
        </p:spPr>
        <p:txBody>
          <a:bodyPr/>
          <a:lstStyle/>
          <a:p>
            <a:r>
              <a:rPr lang="ru-RU" dirty="0"/>
              <a:t>Выставки в музее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8762" y="1556894"/>
            <a:ext cx="1882552" cy="4800600"/>
          </a:xfrm>
        </p:spPr>
        <p:txBody>
          <a:bodyPr vert="vert270">
            <a:norm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Постоянно действующие выставки: </a:t>
            </a:r>
          </a:p>
          <a:p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39" b="7275"/>
          <a:stretch/>
        </p:blipFill>
        <p:spPr>
          <a:xfrm>
            <a:off x="1120038" y="1297702"/>
            <a:ext cx="8023962" cy="53189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20038" y="1326155"/>
            <a:ext cx="1928157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«Русская изба»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38" r="2273" b="8686"/>
          <a:stretch/>
        </p:blipFill>
        <p:spPr>
          <a:xfrm>
            <a:off x="257560" y="1326155"/>
            <a:ext cx="8886440" cy="52905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5536" y="1326155"/>
            <a:ext cx="4464748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Картинная галерея «Мир шедевров»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91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678" y="-116262"/>
            <a:ext cx="7810730" cy="114300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ru-RU" sz="3200" dirty="0" smtClean="0"/>
              <a:t>Элементы бережливой технологии</a:t>
            </a:r>
            <a:endParaRPr lang="ru-RU" sz="3200" dirty="0"/>
          </a:p>
        </p:txBody>
      </p:sp>
      <p:pic>
        <p:nvPicPr>
          <p:cNvPr id="6" name="Рисунок 5" descr="IMG_20250429_140831.jpg"/>
          <p:cNvPicPr>
            <a:picLocks noChangeAspect="1"/>
          </p:cNvPicPr>
          <p:nvPr/>
        </p:nvPicPr>
        <p:blipFill rotWithShape="1">
          <a:blip r:embed="rId2" cstate="print"/>
          <a:srcRect t="4825" b="35993"/>
          <a:stretch/>
        </p:blipFill>
        <p:spPr>
          <a:xfrm>
            <a:off x="6406983" y="1413039"/>
            <a:ext cx="2557505" cy="201810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291146"/>
            <a:ext cx="2592288" cy="34563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433975" y="1026737"/>
            <a:ext cx="252028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/>
              <a:t>Карточки музейных экспонатов</a:t>
            </a:r>
            <a:endParaRPr lang="ru-RU" sz="1200" b="1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41"/>
          <a:stretch/>
        </p:blipFill>
        <p:spPr>
          <a:xfrm>
            <a:off x="3059832" y="1411226"/>
            <a:ext cx="1995918" cy="230353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766" y="4029329"/>
            <a:ext cx="3567410" cy="267555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588766" y="6032542"/>
            <a:ext cx="353643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Материал для продуктивной деятельности</a:t>
            </a:r>
            <a:endParaRPr lang="ru-RU" b="1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" t="-800" r="10628" b="7342"/>
          <a:stretch/>
        </p:blipFill>
        <p:spPr>
          <a:xfrm rot="16200000">
            <a:off x="516324" y="993376"/>
            <a:ext cx="2003982" cy="28396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98313" y="1154140"/>
            <a:ext cx="2592288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/>
              <a:t>Путеводитель по музею</a:t>
            </a:r>
            <a:endParaRPr lang="ru-RU" sz="1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83405" y="1119071"/>
            <a:ext cx="2520280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/>
              <a:t>Значки и обозначения</a:t>
            </a:r>
            <a:endParaRPr lang="ru-RU" sz="12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7" t="33925" r="10889" b="19614"/>
          <a:stretch/>
        </p:blipFill>
        <p:spPr>
          <a:xfrm>
            <a:off x="4570999" y="1374754"/>
            <a:ext cx="1792817" cy="12746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0031" r="5825" b="21739"/>
          <a:stretch/>
        </p:blipFill>
        <p:spPr>
          <a:xfrm>
            <a:off x="4679745" y="2582323"/>
            <a:ext cx="1684071" cy="1434897"/>
          </a:xfrm>
          <a:prstGeom prst="rect">
            <a:avLst/>
          </a:prstGeom>
        </p:spPr>
      </p:pic>
      <p:pic>
        <p:nvPicPr>
          <p:cNvPr id="20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5" t="8427" r="23527" b="5518"/>
          <a:stretch/>
        </p:blipFill>
        <p:spPr>
          <a:xfrm>
            <a:off x="222171" y="3431148"/>
            <a:ext cx="2016224" cy="3323049"/>
          </a:xfrm>
        </p:spPr>
      </p:pic>
      <p:sp>
        <p:nvSpPr>
          <p:cNvPr id="21" name="TextBox 20"/>
          <p:cNvSpPr txBox="1"/>
          <p:nvPr/>
        </p:nvSpPr>
        <p:spPr>
          <a:xfrm>
            <a:off x="222171" y="4149080"/>
            <a:ext cx="2044599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Говорящая ручка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53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8967"/>
            <a:ext cx="5733658" cy="75305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Мобильные переносные выставки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31866"/>
            <a:ext cx="7620000" cy="5304656"/>
          </a:xfrm>
        </p:spPr>
        <p:txBody>
          <a:bodyPr/>
          <a:lstStyle/>
          <a:p>
            <a:pPr marL="114300" indent="0"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970"/>
          <a:stretch/>
        </p:blipFill>
        <p:spPr>
          <a:xfrm>
            <a:off x="299122" y="1009773"/>
            <a:ext cx="3157137" cy="29479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324"/>
          <a:stretch/>
        </p:blipFill>
        <p:spPr>
          <a:xfrm>
            <a:off x="6644807" y="4155299"/>
            <a:ext cx="2534919" cy="26929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85" y="3957963"/>
            <a:ext cx="3779912" cy="28349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831" y="4599165"/>
            <a:ext cx="2924976" cy="219373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712445" y="3902237"/>
            <a:ext cx="247548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 Пашки в кармашке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04897" y="4155299"/>
            <a:ext cx="256766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сумочке 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Юлечки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5560" y="6478915"/>
            <a:ext cx="343876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dirty="0" smtClean="0"/>
              <a:t>Содержание «Музея в кастрюле»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18088"/>
            <a:ext cx="2654906" cy="353987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96"/>
          <a:stretch/>
        </p:blipFill>
        <p:spPr>
          <a:xfrm>
            <a:off x="3734322" y="1009773"/>
            <a:ext cx="2562376" cy="307840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33549" y="3532905"/>
            <a:ext cx="207960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Музей в кастрюле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34323" y="3455961"/>
            <a:ext cx="256237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Музей в ларце «Прикладное искусство»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79285" y="3122097"/>
            <a:ext cx="254782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Музей в ларце «Русская изба»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2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3752"/>
            <a:ext cx="7620000" cy="1143000"/>
          </a:xfrm>
        </p:spPr>
        <p:txBody>
          <a:bodyPr/>
          <a:lstStyle/>
          <a:p>
            <a:r>
              <a:rPr lang="ru-RU" dirty="0" smtClean="0"/>
              <a:t>Возможности музея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792" y="1124744"/>
            <a:ext cx="3889106" cy="4800600"/>
          </a:xfrm>
        </p:spPr>
        <p:txBody>
          <a:bodyPr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Проведение экскурсий, занятий, мастер-классов, творческих лабораторий,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квестов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развлечений, концертов и т.д.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Проведение консультаций, семинаров, мастер-классов, музейных курсов и т.д.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626" y="188640"/>
            <a:ext cx="3165421" cy="23740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92" y="2640675"/>
            <a:ext cx="2903068" cy="21773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123496"/>
            <a:ext cx="1814817" cy="24197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975" y="1196752"/>
            <a:ext cx="1824651" cy="243286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335" y="4123496"/>
            <a:ext cx="1814817" cy="241975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162" y="4123496"/>
            <a:ext cx="1814818" cy="24197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981" y="4717008"/>
            <a:ext cx="2761466" cy="207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15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Литература и электронные ресурсы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/>
              <a:t>Столяров Б.А. Музейная педагогика. История, теория, практика: </a:t>
            </a:r>
            <a:r>
              <a:rPr lang="ru-RU" sz="2000" dirty="0" smtClean="0"/>
              <a:t>Учебное пособие.- М.: Высшая школа, 2004</a:t>
            </a:r>
          </a:p>
          <a:p>
            <a:r>
              <a:rPr lang="ru-RU" b="1" dirty="0" err="1" smtClean="0"/>
              <a:t>Шляхтина</a:t>
            </a:r>
            <a:r>
              <a:rPr lang="ru-RU" b="1" dirty="0" smtClean="0"/>
              <a:t> Л.М. Основы музейного дела. Теория и практика.</a:t>
            </a:r>
            <a:r>
              <a:rPr lang="ru-RU" dirty="0"/>
              <a:t> </a:t>
            </a:r>
            <a:r>
              <a:rPr lang="ru-RU" dirty="0" smtClean="0"/>
              <a:t>- </a:t>
            </a:r>
            <a:r>
              <a:rPr lang="ru-RU" dirty="0"/>
              <a:t>М.: Высшая школа, </a:t>
            </a:r>
            <a:r>
              <a:rPr lang="ru-RU" dirty="0" smtClean="0"/>
              <a:t>2000</a:t>
            </a:r>
            <a:endParaRPr lang="ru-RU" b="1" dirty="0" smtClean="0"/>
          </a:p>
          <a:p>
            <a:r>
              <a:rPr lang="ru-RU" b="1" dirty="0" smtClean="0"/>
              <a:t>Сайт ИКОМ в России </a:t>
            </a:r>
            <a:r>
              <a:rPr lang="en-US" b="1" dirty="0">
                <a:hlinkClick r:id="rId2"/>
              </a:rPr>
              <a:t>https://icom-russia.com/?</a:t>
            </a:r>
            <a:r>
              <a:rPr lang="en-US" b="1" dirty="0" smtClean="0">
                <a:hlinkClick r:id="rId2"/>
              </a:rPr>
              <a:t>ysclid=mkqrp32ns6927879560</a:t>
            </a:r>
            <a:endParaRPr lang="ru-RU" b="1" dirty="0" smtClean="0"/>
          </a:p>
          <a:p>
            <a:r>
              <a:rPr lang="ru-RU" b="1" dirty="0" smtClean="0"/>
              <a:t>Журнал «Музей» </a:t>
            </a: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panor.ru/magazines/muzey.html?ysclid=mkqrlz4ww5134112885#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7770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1641</TotalTime>
  <Words>681</Words>
  <Application>Microsoft Office PowerPoint</Application>
  <PresentationFormat>Экран (4:3)</PresentationFormat>
  <Paragraphs>125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Остин</vt:lpstr>
      <vt:lpstr>Презентация PowerPoint</vt:lpstr>
      <vt:lpstr>Презентация PowerPoint</vt:lpstr>
      <vt:lpstr>Актуальность</vt:lpstr>
      <vt:lpstr>Нормативно-правовое обеспечение</vt:lpstr>
      <vt:lpstr>Пояснительная записка</vt:lpstr>
      <vt:lpstr>Этапы реализации проекта</vt:lpstr>
      <vt:lpstr>Организация музейного пространства</vt:lpstr>
      <vt:lpstr> Выставки в музее </vt:lpstr>
      <vt:lpstr>Выставки  в музее</vt:lpstr>
      <vt:lpstr>Выставки в музее</vt:lpstr>
      <vt:lpstr>Выставки  в музее</vt:lpstr>
      <vt:lpstr>Выставки в музее</vt:lpstr>
      <vt:lpstr>Выставки в музее</vt:lpstr>
      <vt:lpstr>Элементы бережливой технологии</vt:lpstr>
      <vt:lpstr>Мобильные переносные выставки</vt:lpstr>
      <vt:lpstr>Возможности музея </vt:lpstr>
      <vt:lpstr>Литература и электронные ресурсы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организации</dc:title>
  <dc:creator>Шиянова Елена Николаевна</dc:creator>
  <cp:lastModifiedBy>User</cp:lastModifiedBy>
  <cp:revision>152</cp:revision>
  <cp:lastPrinted>2019-04-25T09:14:46Z</cp:lastPrinted>
  <dcterms:created xsi:type="dcterms:W3CDTF">2018-08-20T14:01:12Z</dcterms:created>
  <dcterms:modified xsi:type="dcterms:W3CDTF">2026-01-23T11:04:49Z</dcterms:modified>
</cp:coreProperties>
</file>