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wmv" ContentType="video/x-ms-wm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4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5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6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7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8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9" r:id="rId2"/>
    <p:sldMasterId id="2147483706" r:id="rId3"/>
    <p:sldMasterId id="2147483723" r:id="rId4"/>
    <p:sldMasterId id="2147483740" r:id="rId5"/>
    <p:sldMasterId id="2147483757" r:id="rId6"/>
    <p:sldMasterId id="2147483774" r:id="rId7"/>
    <p:sldMasterId id="2147483791" r:id="rId8"/>
    <p:sldMasterId id="2147483808" r:id="rId9"/>
  </p:sldMasterIdLst>
  <p:notesMasterIdLst>
    <p:notesMasterId r:id="rId36"/>
  </p:notesMasterIdLst>
  <p:sldIdLst>
    <p:sldId id="296" r:id="rId10"/>
    <p:sldId id="270" r:id="rId11"/>
    <p:sldId id="314" r:id="rId12"/>
    <p:sldId id="285" r:id="rId13"/>
    <p:sldId id="325" r:id="rId14"/>
    <p:sldId id="271" r:id="rId15"/>
    <p:sldId id="315" r:id="rId16"/>
    <p:sldId id="308" r:id="rId17"/>
    <p:sldId id="279" r:id="rId18"/>
    <p:sldId id="276" r:id="rId19"/>
    <p:sldId id="326" r:id="rId20"/>
    <p:sldId id="316" r:id="rId21"/>
    <p:sldId id="318" r:id="rId22"/>
    <p:sldId id="310" r:id="rId23"/>
    <p:sldId id="311" r:id="rId24"/>
    <p:sldId id="319" r:id="rId25"/>
    <p:sldId id="291" r:id="rId26"/>
    <p:sldId id="312" r:id="rId27"/>
    <p:sldId id="321" r:id="rId28"/>
    <p:sldId id="320" r:id="rId29"/>
    <p:sldId id="323" r:id="rId30"/>
    <p:sldId id="324" r:id="rId31"/>
    <p:sldId id="282" r:id="rId32"/>
    <p:sldId id="305" r:id="rId33"/>
    <p:sldId id="283" r:id="rId34"/>
    <p:sldId id="302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068" y="-7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9195DC-084C-46B7-BDE7-7B0D9731DD28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C8FFC7-B8A7-4677-B62D-BCAB589639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414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93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825-E9EA-4A66-8E74-1DEB02B16BCF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21D38-96F7-4D90-B184-9D22BAF568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825-E9EA-4A66-8E74-1DEB02B16BCF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21D38-96F7-4D90-B184-9D22BAF568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6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825-E9EA-4A66-8E74-1DEB02B16BCF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21D38-96F7-4D90-B184-9D22BAF568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825-E9EA-4A66-8E74-1DEB02B16BCF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21D38-96F7-4D90-B184-9D22BAF568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5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5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825-E9EA-4A66-8E74-1DEB02B16BCF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21D38-96F7-4D90-B184-9D22BAF568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825-E9EA-4A66-8E74-1DEB02B16BCF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21D38-96F7-4D90-B184-9D22BAF568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825-E9EA-4A66-8E74-1DEB02B16BCF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21D38-96F7-4D90-B184-9D22BAF568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118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825-E9EA-4A66-8E74-1DEB02B16BCF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21D38-96F7-4D90-B184-9D22BAF568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825-E9EA-4A66-8E74-1DEB02B16BCF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21D38-96F7-4D90-B184-9D22BAF568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825-E9EA-4A66-8E74-1DEB02B16BCF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21D38-96F7-4D90-B184-9D22BAF568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706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706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19825-E9EA-4A66-8E74-1DEB02B16BCF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21D38-96F7-4D90-B184-9D22BAF568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43" y="2514601"/>
            <a:ext cx="668654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43" y="4777446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2" y="4323877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4529607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749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708" y="624110"/>
            <a:ext cx="6683765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0205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43" y="2058750"/>
            <a:ext cx="668654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43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206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0689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05178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1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30005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1213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8680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11752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43" y="446088"/>
            <a:ext cx="26288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155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43" y="1598613"/>
            <a:ext cx="26288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509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92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54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8296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43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43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206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9847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95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60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43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206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720778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3"/>
            <a:ext cx="668655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92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54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0977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95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92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54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975337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43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92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54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815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170336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42" y="627472"/>
            <a:ext cx="16557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72"/>
            <a:ext cx="485775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6236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40" y="2514601"/>
            <a:ext cx="668654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40" y="4777440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2" y="4323871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4529601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7687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708" y="624110"/>
            <a:ext cx="6683765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6944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40" y="2058750"/>
            <a:ext cx="668654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40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20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4067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9260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1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30002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37491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7326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82667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40" y="446088"/>
            <a:ext cx="26288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149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40" y="1598613"/>
            <a:ext cx="26288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4716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8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4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1830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40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4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20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80948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9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60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4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20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0068110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3"/>
            <a:ext cx="668655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8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4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45644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9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8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4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6248330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40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8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4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95013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02394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39" y="627466"/>
            <a:ext cx="16557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66"/>
            <a:ext cx="485775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01343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36" y="2514601"/>
            <a:ext cx="668654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36" y="4777432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2" y="4323863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4529593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08545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708" y="624110"/>
            <a:ext cx="6683765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36119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36" y="2058750"/>
            <a:ext cx="668654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36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192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3358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00192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1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98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92588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5612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47409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36" y="446088"/>
            <a:ext cx="26288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141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36" y="1598613"/>
            <a:ext cx="26288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33152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4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90888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36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36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192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469557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88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60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36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192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426545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3"/>
            <a:ext cx="668655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4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90515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88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4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265199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36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4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53167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95988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35" y="627458"/>
            <a:ext cx="16557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58"/>
            <a:ext cx="485775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44369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31" y="2514601"/>
            <a:ext cx="668654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31" y="4777422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2" y="4323853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4529583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14687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708" y="624110"/>
            <a:ext cx="6683765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12348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31" y="2058750"/>
            <a:ext cx="668654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31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182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39866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52983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1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93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605931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529478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7027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31" y="446088"/>
            <a:ext cx="26288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131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31" y="1598613"/>
            <a:ext cx="26288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84568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6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3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13987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31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31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182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76066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83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60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31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182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3952777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3"/>
            <a:ext cx="668655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6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3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28703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83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6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3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70011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31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6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3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3600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35192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30" y="627448"/>
            <a:ext cx="16557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48"/>
            <a:ext cx="485775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18819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44" y="2514601"/>
            <a:ext cx="668654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44" y="4777448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2" y="4323879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4529609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37219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708" y="624110"/>
            <a:ext cx="6683765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73782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44" y="2058750"/>
            <a:ext cx="668654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44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20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2783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35947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1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30006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54076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55473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66320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44" y="446088"/>
            <a:ext cx="26288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157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44" y="1598613"/>
            <a:ext cx="26288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78698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94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56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11398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44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44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20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31157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96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60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44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20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327122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3"/>
            <a:ext cx="668655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94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56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6071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96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94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56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9428813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44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94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56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39844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06020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43" y="627474"/>
            <a:ext cx="16557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74"/>
            <a:ext cx="485775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81654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25" y="2514601"/>
            <a:ext cx="668654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25" y="4777410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2" y="4323841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4529571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85269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708" y="624110"/>
            <a:ext cx="6683765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54174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25" y="2058750"/>
            <a:ext cx="668654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25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17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82587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57459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1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87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0856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65457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08621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25" y="446088"/>
            <a:ext cx="26288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119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25" y="1598613"/>
            <a:ext cx="26288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86056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5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1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258303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25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25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17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95527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77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60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25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17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667632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3"/>
            <a:ext cx="668655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5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1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763983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77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5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1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645004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25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5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1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14321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60637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24" y="627436"/>
            <a:ext cx="16557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36"/>
            <a:ext cx="485775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13250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8" y="2514601"/>
            <a:ext cx="668654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8" y="4777396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2" y="4323827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4529557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8120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702" y="624110"/>
            <a:ext cx="6683765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389124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8" y="2058750"/>
            <a:ext cx="668654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8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156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0460369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80008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1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80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787785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82441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93873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7153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8" y="446088"/>
            <a:ext cx="26288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105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8" y="1598613"/>
            <a:ext cx="26288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938894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42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04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578125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8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8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156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44843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70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60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8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8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8" y="3244156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850170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3"/>
            <a:ext cx="668655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42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04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28187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70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42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04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229253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8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42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8" y="4983104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74525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6012445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17" y="627422"/>
            <a:ext cx="16557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22"/>
            <a:ext cx="485775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9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093460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2514601"/>
            <a:ext cx="668654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4777380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1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4529541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32565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716477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058750"/>
            <a:ext cx="668654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01606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879928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79843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6618246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97348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46088"/>
            <a:ext cx="26288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089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598613"/>
            <a:ext cx="26288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50143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982732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255456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09286502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1"/>
            <a:ext cx="668655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2109059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0F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7552557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911330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69999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627406"/>
            <a:ext cx="16557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06"/>
            <a:ext cx="485775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AB0AE-47BC-4ECA-8834-65BD784A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2751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slideLayout" Target="../slideLayouts/slideLayout56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45.xml"/><Relationship Id="rId16" Type="http://schemas.openxmlformats.org/officeDocument/2006/relationships/slideLayout" Target="../slideLayouts/slideLayout59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61.xml"/><Relationship Id="rId16" Type="http://schemas.openxmlformats.org/officeDocument/2006/relationships/slideLayout" Target="../slideLayouts/slideLayout75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slideLayout" Target="../slideLayouts/slideLayout7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.xml"/><Relationship Id="rId13" Type="http://schemas.openxmlformats.org/officeDocument/2006/relationships/slideLayout" Target="../slideLayouts/slideLayout88.xml"/><Relationship Id="rId3" Type="http://schemas.openxmlformats.org/officeDocument/2006/relationships/slideLayout" Target="../slideLayouts/slideLayout78.xml"/><Relationship Id="rId7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7.xml"/><Relationship Id="rId17" Type="http://schemas.openxmlformats.org/officeDocument/2006/relationships/theme" Target="../theme/theme6.xml"/><Relationship Id="rId2" Type="http://schemas.openxmlformats.org/officeDocument/2006/relationships/slideLayout" Target="../slideLayouts/slideLayout77.xml"/><Relationship Id="rId16" Type="http://schemas.openxmlformats.org/officeDocument/2006/relationships/slideLayout" Target="../slideLayouts/slideLayout91.xml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6.xml"/><Relationship Id="rId5" Type="http://schemas.openxmlformats.org/officeDocument/2006/relationships/slideLayout" Target="../slideLayouts/slideLayout80.xml"/><Relationship Id="rId15" Type="http://schemas.openxmlformats.org/officeDocument/2006/relationships/slideLayout" Target="../slideLayouts/slideLayout90.xml"/><Relationship Id="rId10" Type="http://schemas.openxmlformats.org/officeDocument/2006/relationships/slideLayout" Target="../slideLayouts/slideLayout85.xml"/><Relationship Id="rId4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4.xml"/><Relationship Id="rId14" Type="http://schemas.openxmlformats.org/officeDocument/2006/relationships/slideLayout" Target="../slideLayouts/slideLayout8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13" Type="http://schemas.openxmlformats.org/officeDocument/2006/relationships/slideLayout" Target="../slideLayouts/slideLayout104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slideLayout" Target="../slideLayouts/slideLayout103.xml"/><Relationship Id="rId17" Type="http://schemas.openxmlformats.org/officeDocument/2006/relationships/theme" Target="../theme/theme7.xml"/><Relationship Id="rId2" Type="http://schemas.openxmlformats.org/officeDocument/2006/relationships/slideLayout" Target="../slideLayouts/slideLayout93.xml"/><Relationship Id="rId16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Relationship Id="rId14" Type="http://schemas.openxmlformats.org/officeDocument/2006/relationships/slideLayout" Target="../slideLayouts/slideLayout10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.xml"/><Relationship Id="rId13" Type="http://schemas.openxmlformats.org/officeDocument/2006/relationships/slideLayout" Target="../slideLayouts/slideLayout120.xml"/><Relationship Id="rId3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114.xml"/><Relationship Id="rId12" Type="http://schemas.openxmlformats.org/officeDocument/2006/relationships/slideLayout" Target="../slideLayouts/slideLayout119.xml"/><Relationship Id="rId17" Type="http://schemas.openxmlformats.org/officeDocument/2006/relationships/theme" Target="../theme/theme8.xml"/><Relationship Id="rId2" Type="http://schemas.openxmlformats.org/officeDocument/2006/relationships/slideLayout" Target="../slideLayouts/slideLayout109.xml"/><Relationship Id="rId16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11" Type="http://schemas.openxmlformats.org/officeDocument/2006/relationships/slideLayout" Target="../slideLayouts/slideLayout118.xml"/><Relationship Id="rId5" Type="http://schemas.openxmlformats.org/officeDocument/2006/relationships/slideLayout" Target="../slideLayouts/slideLayout112.xml"/><Relationship Id="rId15" Type="http://schemas.openxmlformats.org/officeDocument/2006/relationships/slideLayout" Target="../slideLayouts/slideLayout122.xml"/><Relationship Id="rId10" Type="http://schemas.openxmlformats.org/officeDocument/2006/relationships/slideLayout" Target="../slideLayouts/slideLayout117.xml"/><Relationship Id="rId4" Type="http://schemas.openxmlformats.org/officeDocument/2006/relationships/slideLayout" Target="../slideLayouts/slideLayout111.xml"/><Relationship Id="rId9" Type="http://schemas.openxmlformats.org/officeDocument/2006/relationships/slideLayout" Target="../slideLayouts/slideLayout116.xml"/><Relationship Id="rId14" Type="http://schemas.openxmlformats.org/officeDocument/2006/relationships/slideLayout" Target="../slideLayouts/slideLayout121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13" Type="http://schemas.openxmlformats.org/officeDocument/2006/relationships/slideLayout" Target="../slideLayouts/slideLayout136.xml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slideLayout" Target="../slideLayouts/slideLayout135.xml"/><Relationship Id="rId17" Type="http://schemas.openxmlformats.org/officeDocument/2006/relationships/theme" Target="../theme/theme9.xml"/><Relationship Id="rId2" Type="http://schemas.openxmlformats.org/officeDocument/2006/relationships/slideLayout" Target="../slideLayouts/slideLayout125.xml"/><Relationship Id="rId16" Type="http://schemas.openxmlformats.org/officeDocument/2006/relationships/slideLayout" Target="../slideLayouts/slideLayout139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5" Type="http://schemas.openxmlformats.org/officeDocument/2006/relationships/slideLayout" Target="../slideLayouts/slideLayout138.xml"/><Relationship Id="rId10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Relationship Id="rId14" Type="http://schemas.openxmlformats.org/officeDocument/2006/relationships/slideLayout" Target="../slideLayouts/slideLayout1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4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19825-E9EA-4A66-8E74-1DEB02B16BCF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41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4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21D38-96F7-4D90-B184-9D22BAF568C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2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786"/>
            <a:ext cx="1767506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708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457200"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43" y="6135875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8" y="787785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defTabSz="457200"/>
            <a:fld id="{B51AB0AE-47BC-4ECA-8834-65BD784A95C6}" type="slidenum">
              <a:rPr lang="ru-RU" smtClean="0"/>
              <a:pPr defTabSz="4572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519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2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786"/>
            <a:ext cx="1767506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708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457200"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40" y="6135869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8" y="787785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defTabSz="457200"/>
            <a:fld id="{B51AB0AE-47BC-4ECA-8834-65BD784A95C6}" type="slidenum">
              <a:rPr lang="ru-RU" smtClean="0"/>
              <a:pPr defTabSz="4572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548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2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786"/>
            <a:ext cx="1767506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708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457200"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36" y="6135861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8" y="787785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defTabSz="457200"/>
            <a:fld id="{B51AB0AE-47BC-4ECA-8834-65BD784A95C6}" type="slidenum">
              <a:rPr lang="ru-RU" smtClean="0"/>
              <a:pPr defTabSz="4572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986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2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786"/>
            <a:ext cx="1767506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708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457200"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31" y="6135851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8" y="787785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defTabSz="457200"/>
            <a:fld id="{B51AB0AE-47BC-4ECA-8834-65BD784A95C6}" type="slidenum">
              <a:rPr lang="ru-RU" smtClean="0"/>
              <a:pPr defTabSz="4572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9308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  <p:sldLayoutId id="2147483754" r:id="rId14"/>
    <p:sldLayoutId id="2147483755" r:id="rId15"/>
    <p:sldLayoutId id="214748375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2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786"/>
            <a:ext cx="1767506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708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457200"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44" y="6135877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8" y="787785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defTabSz="457200"/>
            <a:fld id="{B51AB0AE-47BC-4ECA-8834-65BD784A95C6}" type="slidenum">
              <a:rPr lang="ru-RU" smtClean="0"/>
              <a:pPr defTabSz="4572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443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  <p:sldLayoutId id="2147483770" r:id="rId13"/>
    <p:sldLayoutId id="2147483771" r:id="rId14"/>
    <p:sldLayoutId id="2147483772" r:id="rId15"/>
    <p:sldLayoutId id="214748377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2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786"/>
            <a:ext cx="1767506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708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457200"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25" y="6135839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8" y="787785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defTabSz="457200"/>
            <a:fld id="{B51AB0AE-47BC-4ECA-8834-65BD784A95C6}" type="slidenum">
              <a:rPr lang="ru-RU" smtClean="0"/>
              <a:pPr defTabSz="4572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8215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788" r:id="rId14"/>
    <p:sldLayoutId id="2147483789" r:id="rId15"/>
    <p:sldLayoutId id="214748379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2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786"/>
            <a:ext cx="1767506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702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457200"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8" y="6135825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8" y="787785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defTabSz="457200"/>
            <a:fld id="{B51AB0AE-47BC-4ECA-8834-65BD784A95C6}" type="slidenum">
              <a:rPr lang="ru-RU" smtClean="0"/>
              <a:pPr defTabSz="4572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745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  <p:sldLayoutId id="2147483804" r:id="rId13"/>
    <p:sldLayoutId id="2147483805" r:id="rId14"/>
    <p:sldLayoutId id="2147483806" r:id="rId15"/>
    <p:sldLayoutId id="214748380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786"/>
            <a:ext cx="1767506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1FAB0E38-3CC3-40E3-AD50-7F652EE1BD6C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457200"/>
              <a:t>05.12.2022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6135809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787783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defTabSz="457200"/>
            <a:fld id="{B51AB0AE-47BC-4ECA-8834-65BD784A95C6}" type="slidenum">
              <a:rPr lang="ru-RU" smtClean="0"/>
              <a:pPr defTabSz="4572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856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820" r:id="rId12"/>
    <p:sldLayoutId id="2147483821" r:id="rId13"/>
    <p:sldLayoutId id="2147483822" r:id="rId14"/>
    <p:sldLayoutId id="2147483823" r:id="rId15"/>
    <p:sldLayoutId id="21474838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wmf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wmf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13" Type="http://schemas.openxmlformats.org/officeDocument/2006/relationships/image" Target="../media/image14.wmf"/><Relationship Id="rId3" Type="http://schemas.openxmlformats.org/officeDocument/2006/relationships/image" Target="../media/image1.jpeg"/><Relationship Id="rId7" Type="http://schemas.openxmlformats.org/officeDocument/2006/relationships/image" Target="../media/image11.wmf"/><Relationship Id="rId12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13.wmf"/><Relationship Id="rId5" Type="http://schemas.openxmlformats.org/officeDocument/2006/relationships/image" Target="../media/image3.png"/><Relationship Id="rId15" Type="http://schemas.openxmlformats.org/officeDocument/2006/relationships/image" Target="../media/image15.wmf"/><Relationship Id="rId10" Type="http://schemas.openxmlformats.org/officeDocument/2006/relationships/oleObject" Target="../embeddings/oleObject3.bin"/><Relationship Id="rId4" Type="http://schemas.openxmlformats.org/officeDocument/2006/relationships/image" Target="../media/image2.png"/><Relationship Id="rId9" Type="http://schemas.openxmlformats.org/officeDocument/2006/relationships/image" Target="../media/image12.wmf"/><Relationship Id="rId14" Type="http://schemas.openxmlformats.org/officeDocument/2006/relationships/oleObject" Target="../embeddings/oleObject5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13" Type="http://schemas.openxmlformats.org/officeDocument/2006/relationships/image" Target="../media/image14.wmf"/><Relationship Id="rId3" Type="http://schemas.openxmlformats.org/officeDocument/2006/relationships/image" Target="../media/image1.jpeg"/><Relationship Id="rId7" Type="http://schemas.openxmlformats.org/officeDocument/2006/relationships/image" Target="../media/image16.wmf"/><Relationship Id="rId12" Type="http://schemas.openxmlformats.org/officeDocument/2006/relationships/oleObject" Target="../embeddings/oleObject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13.wmf"/><Relationship Id="rId5" Type="http://schemas.openxmlformats.org/officeDocument/2006/relationships/image" Target="../media/image3.png"/><Relationship Id="rId15" Type="http://schemas.openxmlformats.org/officeDocument/2006/relationships/image" Target="../media/image15.wmf"/><Relationship Id="rId10" Type="http://schemas.openxmlformats.org/officeDocument/2006/relationships/oleObject" Target="../embeddings/oleObject8.bin"/><Relationship Id="rId4" Type="http://schemas.openxmlformats.org/officeDocument/2006/relationships/image" Target="../media/image2.png"/><Relationship Id="rId9" Type="http://schemas.openxmlformats.org/officeDocument/2006/relationships/image" Target="../media/image12.wmf"/><Relationship Id="rId1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wmf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wmf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13" Type="http://schemas.openxmlformats.org/officeDocument/2006/relationships/image" Target="../media/image27.wmf"/><Relationship Id="rId3" Type="http://schemas.openxmlformats.org/officeDocument/2006/relationships/image" Target="../media/image28.jpg"/><Relationship Id="rId7" Type="http://schemas.openxmlformats.org/officeDocument/2006/relationships/image" Target="../media/image24.wmf"/><Relationship Id="rId12" Type="http://schemas.openxmlformats.org/officeDocument/2006/relationships/oleObject" Target="../embeddings/oleObject15.bin"/><Relationship Id="rId2" Type="http://schemas.openxmlformats.org/officeDocument/2006/relationships/slideLayout" Target="../slideLayouts/slideLayout12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2.bin"/><Relationship Id="rId11" Type="http://schemas.openxmlformats.org/officeDocument/2006/relationships/image" Target="../media/image26.wmf"/><Relationship Id="rId5" Type="http://schemas.openxmlformats.org/officeDocument/2006/relationships/image" Target="../media/image23.wmf"/><Relationship Id="rId10" Type="http://schemas.openxmlformats.org/officeDocument/2006/relationships/oleObject" Target="../embeddings/oleObject14.bin"/><Relationship Id="rId4" Type="http://schemas.openxmlformats.org/officeDocument/2006/relationships/oleObject" Target="../embeddings/oleObject11.bin"/><Relationship Id="rId9" Type="http://schemas.openxmlformats.org/officeDocument/2006/relationships/image" Target="../media/image25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3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4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657226" y="640080"/>
              <a:ext cx="8072437" cy="5857875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</p:grpSp>
      <p:pic>
        <p:nvPicPr>
          <p:cNvPr id="22" name="mmm.wm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1923" y="832917"/>
            <a:ext cx="7154533" cy="4929411"/>
          </a:xfrm>
        </p:spPr>
      </p:pic>
    </p:spTree>
    <p:extLst>
      <p:ext uri="{BB962C8B-B14F-4D97-AF65-F5344CB8AC3E}">
        <p14:creationId xmlns:p14="http://schemas.microsoft.com/office/powerpoint/2010/main" val="15429929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2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-20730" y="0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642938" y="571500"/>
              <a:ext cx="8072437" cy="5857875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6772" y="1737888"/>
            <a:ext cx="7458045" cy="4680520"/>
          </a:xfrm>
        </p:spPr>
        <p:txBody>
          <a:bodyPr rtlCol="0">
            <a:normAutofit/>
          </a:bodyPr>
          <a:lstStyle/>
          <a:p>
            <a:pPr marL="342900" indent="-342900" algn="l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600" dirty="0" smtClean="0">
                <a:solidFill>
                  <a:srgbClr val="003399"/>
                </a:solidFill>
                <a:latin typeface="Times New Roman Math"/>
              </a:rPr>
              <a:t>Повторите правило сложения десятичных дробей.</a:t>
            </a:r>
          </a:p>
          <a:p>
            <a:pPr marL="342900" lvl="0" indent="-342900" algn="l">
              <a:buFont typeface="Arial" pitchFamily="34" charset="0"/>
              <a:buChar char="•"/>
              <a:defRPr/>
            </a:pPr>
            <a:r>
              <a:rPr lang="ru-RU" sz="2600" dirty="0" smtClean="0">
                <a:solidFill>
                  <a:srgbClr val="003399"/>
                </a:solidFill>
                <a:latin typeface="Times New Roman Math"/>
              </a:rPr>
              <a:t>Повторите </a:t>
            </a:r>
            <a:r>
              <a:rPr lang="ru-RU" sz="2600" dirty="0">
                <a:solidFill>
                  <a:srgbClr val="003399"/>
                </a:solidFill>
                <a:latin typeface="Times New Roman Math"/>
              </a:rPr>
              <a:t>правило </a:t>
            </a:r>
            <a:r>
              <a:rPr lang="ru-RU" sz="2600" dirty="0" smtClean="0">
                <a:solidFill>
                  <a:srgbClr val="003399"/>
                </a:solidFill>
                <a:latin typeface="Times New Roman Math"/>
              </a:rPr>
              <a:t>вычитания </a:t>
            </a:r>
            <a:r>
              <a:rPr lang="ru-RU" sz="2600" dirty="0">
                <a:solidFill>
                  <a:srgbClr val="003399"/>
                </a:solidFill>
                <a:latin typeface="Times New Roman Math"/>
              </a:rPr>
              <a:t>десятичных дробей</a:t>
            </a:r>
            <a:r>
              <a:rPr lang="ru-RU" sz="2600" dirty="0" smtClean="0">
                <a:solidFill>
                  <a:srgbClr val="003399"/>
                </a:solidFill>
                <a:latin typeface="Times New Roman Math"/>
              </a:rPr>
              <a:t>.</a:t>
            </a:r>
          </a:p>
          <a:p>
            <a:pPr marL="342900" lvl="0" indent="-342900" algn="l">
              <a:buFont typeface="Arial" pitchFamily="34" charset="0"/>
              <a:buChar char="•"/>
              <a:defRPr/>
            </a:pPr>
            <a:r>
              <a:rPr lang="ru-RU" sz="2600" dirty="0" smtClean="0">
                <a:solidFill>
                  <a:srgbClr val="003399"/>
                </a:solidFill>
                <a:latin typeface="Times New Roman Math"/>
              </a:rPr>
              <a:t>Повторите </a:t>
            </a:r>
            <a:r>
              <a:rPr lang="ru-RU" sz="2600" dirty="0">
                <a:solidFill>
                  <a:srgbClr val="003399"/>
                </a:solidFill>
                <a:latin typeface="Times New Roman Math"/>
              </a:rPr>
              <a:t>правило </a:t>
            </a:r>
            <a:r>
              <a:rPr lang="ru-RU" sz="2600" dirty="0" smtClean="0">
                <a:solidFill>
                  <a:srgbClr val="003399"/>
                </a:solidFill>
                <a:latin typeface="Times New Roman Math"/>
              </a:rPr>
              <a:t>умножения десятичной дроби на натуральное число.</a:t>
            </a:r>
            <a:endParaRPr lang="ru-RU" sz="2600" dirty="0">
              <a:solidFill>
                <a:srgbClr val="003399"/>
              </a:solidFill>
              <a:latin typeface="Times New Roman Math"/>
            </a:endParaRPr>
          </a:p>
          <a:p>
            <a:pPr marL="342900" lvl="0" indent="-342900" algn="l">
              <a:buFont typeface="Arial" pitchFamily="34" charset="0"/>
              <a:buChar char="•"/>
              <a:defRPr/>
            </a:pPr>
            <a:r>
              <a:rPr lang="ru-RU" sz="2600" dirty="0">
                <a:solidFill>
                  <a:srgbClr val="003399"/>
                </a:solidFill>
                <a:latin typeface="Times New Roman Math"/>
              </a:rPr>
              <a:t>Повторите правило умножения десятичных дробей</a:t>
            </a:r>
            <a:r>
              <a:rPr lang="ru-RU" sz="2600" dirty="0" smtClean="0">
                <a:solidFill>
                  <a:srgbClr val="003399"/>
                </a:solidFill>
                <a:latin typeface="Times New Roman Math"/>
              </a:rPr>
              <a:t>.</a:t>
            </a:r>
            <a:endParaRPr lang="ru-RU" sz="2600" dirty="0">
              <a:solidFill>
                <a:srgbClr val="003399"/>
              </a:solidFill>
              <a:latin typeface="Times New Roman Math"/>
            </a:endParaRPr>
          </a:p>
          <a:p>
            <a:pPr marL="342900" lvl="0" indent="-342900" algn="l">
              <a:buFont typeface="Arial" pitchFamily="34" charset="0"/>
              <a:buChar char="•"/>
              <a:defRPr/>
            </a:pPr>
            <a:r>
              <a:rPr lang="ru-RU" sz="2600" dirty="0">
                <a:solidFill>
                  <a:srgbClr val="003399"/>
                </a:solidFill>
                <a:latin typeface="Times New Roman Math"/>
              </a:rPr>
              <a:t>Повторите правило </a:t>
            </a:r>
            <a:r>
              <a:rPr lang="ru-RU" sz="2600" dirty="0" smtClean="0">
                <a:solidFill>
                  <a:srgbClr val="003399"/>
                </a:solidFill>
                <a:latin typeface="Times New Roman Math"/>
              </a:rPr>
              <a:t>деления </a:t>
            </a:r>
            <a:r>
              <a:rPr lang="ru-RU" sz="2600" dirty="0">
                <a:solidFill>
                  <a:srgbClr val="003399"/>
                </a:solidFill>
                <a:latin typeface="Times New Roman Math"/>
              </a:rPr>
              <a:t>десятичной дроби на натуральное число.</a:t>
            </a:r>
          </a:p>
          <a:p>
            <a:pPr marL="342900" lvl="0" indent="-342900" algn="l">
              <a:buFont typeface="Arial" pitchFamily="34" charset="0"/>
              <a:buChar char="•"/>
              <a:defRPr/>
            </a:pPr>
            <a:endParaRPr lang="ru-RU" sz="2600" dirty="0">
              <a:solidFill>
                <a:srgbClr val="003399"/>
              </a:solidFill>
              <a:latin typeface="Times New Roman Math"/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ru-RU" sz="2000" dirty="0" smtClean="0">
              <a:solidFill>
                <a:srgbClr val="003399"/>
              </a:solidFill>
              <a:latin typeface="Times New Roman Math"/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ru-RU" sz="9800" dirty="0" smtClean="0">
              <a:solidFill>
                <a:srgbClr val="003399"/>
              </a:solidFill>
              <a:latin typeface="Times New Roman Math"/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ru-RU" sz="9800" dirty="0" smtClean="0">
              <a:solidFill>
                <a:srgbClr val="003399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>
              <a:solidFill>
                <a:srgbClr val="C00000"/>
              </a:solidFill>
              <a:latin typeface="Segoe Print" pitchFamily="2" charset="0"/>
              <a:ea typeface="Batang" pitchFamily="18" charset="-127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be-BY" spc="-150" dirty="0">
              <a:solidFill>
                <a:srgbClr val="FF2121"/>
              </a:solidFill>
              <a:latin typeface="Segoe Script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33515" y="683510"/>
            <a:ext cx="74984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33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Работа в парах.</a:t>
            </a:r>
            <a:br>
              <a:rPr lang="ru-RU" sz="3600" b="1" dirty="0">
                <a:solidFill>
                  <a:srgbClr val="003399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800" b="1" dirty="0">
                <a:solidFill>
                  <a:srgbClr val="0033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Повторение правил 2мин</a:t>
            </a:r>
            <a:endParaRPr lang="ru-RU" sz="28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3520" y="0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be-BY">
                <a:solidFill>
                  <a:prstClr val="white"/>
                </a:solidFill>
              </a:endParaRPr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428596" y="428604"/>
              <a:ext cx="8215370" cy="6143627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be-BY">
                <a:solidFill>
                  <a:prstClr val="white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e-BY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e-BY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</a:endParaRPr>
                </a:p>
              </p:txBody>
            </p:sp>
          </p:grpSp>
        </p:grp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50" y="725492"/>
            <a:ext cx="7743825" cy="414373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Оцениваем друг друга:</a:t>
            </a:r>
            <a:br>
              <a:rPr lang="ru-RU" sz="3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Каждое правило – 1 балл,</a:t>
            </a:r>
            <a:br>
              <a:rPr lang="ru-RU" sz="3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максимальное количество – 5 баллов.</a:t>
            </a:r>
            <a:endParaRPr lang="be-BY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14348" y="1214422"/>
            <a:ext cx="7215238" cy="71438"/>
          </a:xfrm>
        </p:spPr>
        <p:txBody>
          <a:bodyPr rtlCol="0">
            <a:noAutofit/>
          </a:bodyPr>
          <a:lstStyle/>
          <a:p>
            <a:pPr marL="817563" lvl="1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i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marL="817563" lvl="1" indent="-360363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ru-RU" dirty="0" smtClean="0">
              <a:solidFill>
                <a:srgbClr val="003399"/>
              </a:solidFill>
            </a:endParaRPr>
          </a:p>
        </p:txBody>
      </p:sp>
      <p:pic>
        <p:nvPicPr>
          <p:cNvPr id="18" name="Рисунок 17" descr="5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8" y="4492586"/>
            <a:ext cx="1926748" cy="2157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45885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14348" y="1214422"/>
            <a:ext cx="7215238" cy="71438"/>
          </a:xfrm>
        </p:spPr>
        <p:txBody>
          <a:bodyPr rtlCol="0">
            <a:noAutofit/>
          </a:bodyPr>
          <a:lstStyle/>
          <a:p>
            <a:pPr marL="817563" lvl="1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i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marL="817563" lvl="1" indent="-360363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ru-RU" dirty="0" smtClean="0">
              <a:solidFill>
                <a:srgbClr val="003399"/>
              </a:solidFill>
            </a:endParaRPr>
          </a:p>
        </p:txBody>
      </p:sp>
      <p:sp>
        <p:nvSpPr>
          <p:cNvPr id="18" name="Заголовок 1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Rectangle 32"/>
          <p:cNvSpPr>
            <a:spLocks noChangeArrowheads="1"/>
          </p:cNvSpPr>
          <p:nvPr/>
        </p:nvSpPr>
        <p:spPr bwMode="auto">
          <a:xfrm>
            <a:off x="928662" y="857300"/>
            <a:ext cx="353627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4400" b="1" dirty="0" smtClean="0">
                <a:solidFill>
                  <a:srgbClr val="003399"/>
                </a:solidFill>
              </a:rPr>
              <a:t>8,5+ </a:t>
            </a:r>
            <a:r>
              <a:rPr lang="ru-RU" sz="4400" b="1" dirty="0">
                <a:solidFill>
                  <a:srgbClr val="003399"/>
                </a:solidFill>
              </a:rPr>
              <a:t>5 = </a:t>
            </a:r>
            <a:r>
              <a:rPr lang="ru-RU" sz="4400" b="1" dirty="0" smtClean="0">
                <a:solidFill>
                  <a:srgbClr val="003399"/>
                </a:solidFill>
              </a:rPr>
              <a:t>8,7</a:t>
            </a:r>
            <a:endParaRPr lang="en-US" sz="4400" b="1" dirty="0">
              <a:solidFill>
                <a:srgbClr val="003399"/>
              </a:solidFill>
            </a:endParaRPr>
          </a:p>
        </p:txBody>
      </p:sp>
      <p:pic>
        <p:nvPicPr>
          <p:cNvPr id="20" name="Picture 26" descr="sad+smiley+face%5B1%5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00596" y="928670"/>
            <a:ext cx="639763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6659564" y="836681"/>
            <a:ext cx="117211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A50021"/>
                </a:solidFill>
                <a:latin typeface="Times New Roman" pitchFamily="18" charset="0"/>
              </a:rPr>
              <a:t>13,2</a:t>
            </a:r>
            <a:endParaRPr lang="ru-RU" sz="4400" b="1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22767" y="0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428596" y="285728"/>
              <a:ext cx="8215313" cy="6143627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</p:grpSp>
      <p:sp>
        <p:nvSpPr>
          <p:cNvPr id="22" name="Text Box 15"/>
          <p:cNvSpPr txBox="1">
            <a:spLocks noChangeArrowheads="1"/>
          </p:cNvSpPr>
          <p:nvPr/>
        </p:nvSpPr>
        <p:spPr bwMode="auto">
          <a:xfrm>
            <a:off x="6659614" y="836681"/>
            <a:ext cx="88998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</a:rPr>
              <a:t>8</a:t>
            </a:r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</a:rPr>
              <a:t>,5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6877050" y="3068645"/>
            <a:ext cx="145424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</a:rPr>
              <a:t>0,096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6732621" y="4221230"/>
            <a:ext cx="173637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</a:rPr>
              <a:t>0,0006</a:t>
            </a:r>
          </a:p>
        </p:txBody>
      </p:sp>
      <p:pic>
        <p:nvPicPr>
          <p:cNvPr id="25" name="Picture 24" descr="smile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29" y="1844675"/>
            <a:ext cx="1285884" cy="96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8" descr="smile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21349" y="5217304"/>
            <a:ext cx="1285884" cy="96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0" descr="sad+smiley+face%5B1%5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09249" y="3175011"/>
            <a:ext cx="642941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1" descr="sad+smiley+face%5B1%5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23722" y="4221163"/>
            <a:ext cx="639763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Rectangle 32"/>
          <p:cNvSpPr>
            <a:spLocks noChangeArrowheads="1"/>
          </p:cNvSpPr>
          <p:nvPr/>
        </p:nvSpPr>
        <p:spPr bwMode="auto">
          <a:xfrm>
            <a:off x="571491" y="908118"/>
            <a:ext cx="353627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4400" b="1" dirty="0">
                <a:solidFill>
                  <a:srgbClr val="003399"/>
                </a:solidFill>
              </a:rPr>
              <a:t>6</a:t>
            </a:r>
            <a:r>
              <a:rPr lang="ru-RU" sz="4400" b="1" dirty="0" smtClean="0">
                <a:solidFill>
                  <a:srgbClr val="003399"/>
                </a:solidFill>
              </a:rPr>
              <a:t>,5+ </a:t>
            </a:r>
            <a:r>
              <a:rPr lang="ru-RU" sz="4400" b="1" dirty="0">
                <a:solidFill>
                  <a:srgbClr val="003399"/>
                </a:solidFill>
              </a:rPr>
              <a:t>2</a:t>
            </a:r>
            <a:r>
              <a:rPr lang="ru-RU" sz="4400" b="1" dirty="0" smtClean="0">
                <a:solidFill>
                  <a:srgbClr val="003399"/>
                </a:solidFill>
              </a:rPr>
              <a:t> </a:t>
            </a:r>
            <a:r>
              <a:rPr lang="ru-RU" sz="4400" b="1" dirty="0">
                <a:solidFill>
                  <a:srgbClr val="003399"/>
                </a:solidFill>
              </a:rPr>
              <a:t>= </a:t>
            </a:r>
            <a:r>
              <a:rPr lang="ru-RU" sz="4400" b="1" dirty="0" smtClean="0">
                <a:solidFill>
                  <a:srgbClr val="003399"/>
                </a:solidFill>
              </a:rPr>
              <a:t>8,7</a:t>
            </a:r>
            <a:endParaRPr lang="en-US" sz="4400" b="1" dirty="0">
              <a:solidFill>
                <a:srgbClr val="003399"/>
              </a:solidFill>
            </a:endParaRPr>
          </a:p>
        </p:txBody>
      </p:sp>
      <p:sp>
        <p:nvSpPr>
          <p:cNvPr id="31" name="Rectangle 33"/>
          <p:cNvSpPr>
            <a:spLocks noChangeArrowheads="1"/>
          </p:cNvSpPr>
          <p:nvPr/>
        </p:nvSpPr>
        <p:spPr bwMode="auto">
          <a:xfrm>
            <a:off x="500034" y="1857432"/>
            <a:ext cx="405041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003399"/>
                </a:solidFill>
              </a:rPr>
              <a:t>0,52 </a:t>
            </a:r>
            <a:r>
              <a:rPr lang="ru-RU" sz="4400" b="1" dirty="0">
                <a:solidFill>
                  <a:srgbClr val="003399"/>
                </a:solidFill>
              </a:rPr>
              <a:t>– 0,3 = </a:t>
            </a:r>
            <a:r>
              <a:rPr lang="ru-RU" sz="4400" b="1" dirty="0" smtClean="0">
                <a:solidFill>
                  <a:srgbClr val="003399"/>
                </a:solidFill>
              </a:rPr>
              <a:t>0,22</a:t>
            </a:r>
            <a:endParaRPr lang="ru-RU" sz="4400" b="1" dirty="0">
              <a:solidFill>
                <a:srgbClr val="003399"/>
              </a:solidFill>
            </a:endParaRPr>
          </a:p>
        </p:txBody>
      </p:sp>
      <p:sp>
        <p:nvSpPr>
          <p:cNvPr id="32" name="Rectangle 34"/>
          <p:cNvSpPr>
            <a:spLocks noChangeArrowheads="1"/>
          </p:cNvSpPr>
          <p:nvPr/>
        </p:nvSpPr>
        <p:spPr bwMode="auto">
          <a:xfrm>
            <a:off x="468335" y="3068645"/>
            <a:ext cx="426430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003399"/>
                </a:solidFill>
              </a:rPr>
              <a:t>0,1 – </a:t>
            </a:r>
            <a:r>
              <a:rPr lang="ru-RU" sz="4400" b="1" dirty="0" smtClean="0">
                <a:solidFill>
                  <a:srgbClr val="003399"/>
                </a:solidFill>
              </a:rPr>
              <a:t>0,004 </a:t>
            </a:r>
            <a:r>
              <a:rPr lang="ru-RU" sz="4400" b="1" dirty="0">
                <a:solidFill>
                  <a:srgbClr val="003399"/>
                </a:solidFill>
              </a:rPr>
              <a:t>= </a:t>
            </a:r>
            <a:r>
              <a:rPr lang="ru-RU" sz="4400" b="1" dirty="0" smtClean="0">
                <a:solidFill>
                  <a:srgbClr val="003399"/>
                </a:solidFill>
              </a:rPr>
              <a:t>0,06</a:t>
            </a:r>
            <a:endParaRPr lang="ru-RU" sz="4400" b="1" dirty="0">
              <a:solidFill>
                <a:srgbClr val="003399"/>
              </a:solidFill>
            </a:endParaRPr>
          </a:p>
        </p:txBody>
      </p:sp>
      <p:sp>
        <p:nvSpPr>
          <p:cNvPr id="33" name="Rectangle 35"/>
          <p:cNvSpPr>
            <a:spLocks noChangeArrowheads="1"/>
          </p:cNvSpPr>
          <p:nvPr/>
        </p:nvSpPr>
        <p:spPr bwMode="auto">
          <a:xfrm>
            <a:off x="571506" y="5286456"/>
            <a:ext cx="359248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3399"/>
                </a:solidFill>
              </a:rPr>
              <a:t>0,5 * 0,4 = 0,2</a:t>
            </a:r>
          </a:p>
        </p:txBody>
      </p:sp>
      <p:sp>
        <p:nvSpPr>
          <p:cNvPr id="34" name="Rectangle 36"/>
          <p:cNvSpPr>
            <a:spLocks noChangeArrowheads="1"/>
          </p:cNvSpPr>
          <p:nvPr/>
        </p:nvSpPr>
        <p:spPr bwMode="auto">
          <a:xfrm>
            <a:off x="500036" y="4221231"/>
            <a:ext cx="424901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4400" b="1" dirty="0">
                <a:solidFill>
                  <a:srgbClr val="003399"/>
                </a:solidFill>
              </a:rPr>
              <a:t>0</a:t>
            </a:r>
            <a:r>
              <a:rPr lang="ru-RU" sz="4400" b="1" dirty="0">
                <a:solidFill>
                  <a:srgbClr val="003399"/>
                </a:solidFill>
              </a:rPr>
              <a:t>,006 : 10 = 0,06</a:t>
            </a:r>
            <a:endParaRPr lang="en-US" sz="4400" b="1" dirty="0">
              <a:solidFill>
                <a:srgbClr val="003399"/>
              </a:solidFill>
            </a:endParaRPr>
          </a:p>
        </p:txBody>
      </p:sp>
      <p:sp>
        <p:nvSpPr>
          <p:cNvPr id="35" name="Rectangle 32"/>
          <p:cNvSpPr>
            <a:spLocks noChangeArrowheads="1"/>
          </p:cNvSpPr>
          <p:nvPr/>
        </p:nvSpPr>
        <p:spPr bwMode="auto">
          <a:xfrm>
            <a:off x="1000100" y="214358"/>
            <a:ext cx="464347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4400" b="1" dirty="0" smtClean="0">
                <a:solidFill>
                  <a:srgbClr val="FF0000"/>
                </a:solidFill>
              </a:rPr>
              <a:t>Найди ошибку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6" name="Picture 26" descr="sad+smiley+face%5B1%5D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44444" y="902784"/>
            <a:ext cx="639763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45010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be-BY">
                <a:solidFill>
                  <a:prstClr val="white"/>
                </a:solidFill>
              </a:endParaRPr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428596" y="428604"/>
              <a:ext cx="8215370" cy="6143627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be-BY">
                <a:solidFill>
                  <a:prstClr val="white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e-BY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e-BY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</a:endParaRPr>
                </a:p>
              </p:txBody>
            </p:sp>
          </p:grpSp>
        </p:grp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14348" y="1214422"/>
            <a:ext cx="7215238" cy="71438"/>
          </a:xfrm>
        </p:spPr>
        <p:txBody>
          <a:bodyPr rtlCol="0">
            <a:noAutofit/>
          </a:bodyPr>
          <a:lstStyle/>
          <a:p>
            <a:pPr marL="817563" lvl="1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i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marL="817563" lvl="1" indent="-360363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ru-RU" dirty="0" smtClean="0">
              <a:solidFill>
                <a:srgbClr val="003399"/>
              </a:solidFill>
            </a:endParaRPr>
          </a:p>
        </p:txBody>
      </p:sp>
      <p:sp>
        <p:nvSpPr>
          <p:cNvPr id="23" name="Содержимое 2"/>
          <p:cNvSpPr txBox="1">
            <a:spLocks/>
          </p:cNvSpPr>
          <p:nvPr/>
        </p:nvSpPr>
        <p:spPr>
          <a:xfrm>
            <a:off x="571501" y="1785937"/>
            <a:ext cx="3874358" cy="4180971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450850" indent="-450850">
              <a:spcBef>
                <a:spcPct val="20000"/>
              </a:spcBef>
              <a:buClr>
                <a:srgbClr val="F79646">
                  <a:lumMod val="75000"/>
                </a:srgbClr>
              </a:buClr>
              <a:buFont typeface="+mj-lt"/>
              <a:buAutoNum type="arabicParenR"/>
              <a:tabLst>
                <a:tab pos="441325" algn="l"/>
              </a:tabLst>
              <a:defRPr/>
            </a:pPr>
            <a:r>
              <a:rPr lang="ru-RU" sz="6300" dirty="0" smtClean="0">
                <a:solidFill>
                  <a:srgbClr val="003399"/>
                </a:solidFill>
              </a:rPr>
              <a:t>34 + 26 = 6</a:t>
            </a:r>
          </a:p>
          <a:p>
            <a:pPr marL="441325" indent="-441325">
              <a:spcBef>
                <a:spcPct val="20000"/>
              </a:spcBef>
              <a:buClr>
                <a:srgbClr val="F79646">
                  <a:lumMod val="75000"/>
                </a:srgbClr>
              </a:buClr>
              <a:buFont typeface="+mj-lt"/>
              <a:buAutoNum type="arabicParenR"/>
              <a:tabLst>
                <a:tab pos="441325" algn="l"/>
              </a:tabLst>
              <a:defRPr/>
            </a:pPr>
            <a:r>
              <a:rPr lang="ru-RU" sz="6300" dirty="0" smtClean="0">
                <a:solidFill>
                  <a:srgbClr val="003399"/>
                </a:solidFill>
              </a:rPr>
              <a:t>4 + 207 = 6,07</a:t>
            </a:r>
          </a:p>
          <a:p>
            <a:pPr marL="441325" indent="-441325">
              <a:spcBef>
                <a:spcPct val="20000"/>
              </a:spcBef>
              <a:buClr>
                <a:srgbClr val="F79646">
                  <a:lumMod val="75000"/>
                </a:srgbClr>
              </a:buClr>
              <a:buFont typeface="+mj-lt"/>
              <a:buAutoNum type="arabicParenR"/>
              <a:tabLst>
                <a:tab pos="441325" algn="l"/>
              </a:tabLst>
              <a:defRPr/>
            </a:pPr>
            <a:r>
              <a:rPr lang="ru-RU" sz="7000" dirty="0" smtClean="0">
                <a:solidFill>
                  <a:srgbClr val="003399"/>
                </a:solidFill>
              </a:rPr>
              <a:t>53 + 16 = 21,3</a:t>
            </a:r>
          </a:p>
          <a:p>
            <a:pPr marL="441325" indent="-441325">
              <a:spcBef>
                <a:spcPct val="20000"/>
              </a:spcBef>
              <a:buClr>
                <a:srgbClr val="F79646">
                  <a:lumMod val="75000"/>
                </a:srgbClr>
              </a:buClr>
              <a:buFont typeface="+mj-lt"/>
              <a:buAutoNum type="arabicParenR"/>
              <a:tabLst>
                <a:tab pos="441325" algn="l"/>
              </a:tabLst>
              <a:defRPr/>
            </a:pPr>
            <a:r>
              <a:rPr lang="ru-RU" sz="7000" dirty="0" smtClean="0">
                <a:solidFill>
                  <a:srgbClr val="003399"/>
                </a:solidFill>
              </a:rPr>
              <a:t>847 – 347 = 5</a:t>
            </a:r>
          </a:p>
          <a:p>
            <a:pPr marL="441325" indent="-441325">
              <a:spcBef>
                <a:spcPct val="20000"/>
              </a:spcBef>
              <a:buClr>
                <a:srgbClr val="F79646">
                  <a:lumMod val="75000"/>
                </a:srgbClr>
              </a:buClr>
              <a:buFont typeface="+mj-lt"/>
              <a:buAutoNum type="arabicParenR"/>
              <a:tabLst>
                <a:tab pos="441325" algn="l"/>
              </a:tabLst>
              <a:defRPr/>
            </a:pPr>
            <a:r>
              <a:rPr lang="ru-RU" sz="7000" dirty="0" smtClean="0">
                <a:solidFill>
                  <a:srgbClr val="003399"/>
                </a:solidFill>
              </a:rPr>
              <a:t>7,4 : 37 = 002</a:t>
            </a:r>
            <a:r>
              <a:rPr lang="en-US" sz="7000" dirty="0" smtClean="0">
                <a:solidFill>
                  <a:srgbClr val="003399"/>
                </a:solidFill>
              </a:rPr>
              <a:t> </a:t>
            </a:r>
            <a:r>
              <a:rPr lang="en-US" sz="5700" dirty="0" smtClean="0">
                <a:solidFill>
                  <a:srgbClr val="003399"/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sz="5700" dirty="0" smtClean="0">
              <a:solidFill>
                <a:srgbClr val="003399"/>
              </a:solidFill>
            </a:endParaRPr>
          </a:p>
          <a:p>
            <a:pPr marL="441325" indent="-441325">
              <a:spcBef>
                <a:spcPct val="20000"/>
              </a:spcBef>
              <a:buClr>
                <a:srgbClr val="F79646">
                  <a:lumMod val="75000"/>
                </a:srgbClr>
              </a:buClr>
              <a:buFont typeface="+mj-lt"/>
              <a:buAutoNum type="arabicParenR"/>
              <a:tabLst>
                <a:tab pos="441325" algn="l"/>
              </a:tabLst>
              <a:defRPr/>
            </a:pPr>
            <a:r>
              <a:rPr lang="ru-RU" sz="7000" dirty="0" smtClean="0">
                <a:solidFill>
                  <a:srgbClr val="003399"/>
                </a:solidFill>
              </a:rPr>
              <a:t>65 : 5 = 130 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endParaRPr lang="ru-RU" sz="3200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928665" y="642918"/>
            <a:ext cx="8501063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cap="all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Расставьте  правильно   запятые</a:t>
            </a:r>
            <a:r>
              <a:rPr lang="ru-RU" sz="2800" cap="all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2800" dirty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580879" y="1506143"/>
            <a:ext cx="296747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rgbClr val="F79646">
                  <a:lumMod val="75000"/>
                </a:srgbClr>
              </a:buClr>
              <a:tabLst>
                <a:tab pos="441325" algn="l"/>
              </a:tabLst>
              <a:defRPr/>
            </a:pPr>
            <a:r>
              <a:rPr lang="ru-RU" sz="4400" dirty="0" smtClean="0">
                <a:solidFill>
                  <a:srgbClr val="003399"/>
                </a:solidFill>
              </a:rPr>
              <a:t>3</a:t>
            </a:r>
            <a:r>
              <a:rPr lang="ru-RU" sz="4400" dirty="0" smtClean="0">
                <a:solidFill>
                  <a:srgbClr val="FF0000"/>
                </a:solidFill>
              </a:rPr>
              <a:t>,</a:t>
            </a:r>
            <a:r>
              <a:rPr lang="ru-RU" sz="4400" dirty="0" smtClean="0">
                <a:solidFill>
                  <a:srgbClr val="003399"/>
                </a:solidFill>
              </a:rPr>
              <a:t>4 </a:t>
            </a:r>
            <a:r>
              <a:rPr lang="ru-RU" sz="4400" dirty="0">
                <a:solidFill>
                  <a:srgbClr val="003399"/>
                </a:solidFill>
              </a:rPr>
              <a:t>+ </a:t>
            </a:r>
            <a:r>
              <a:rPr lang="ru-RU" sz="4400" dirty="0" smtClean="0">
                <a:solidFill>
                  <a:srgbClr val="003399"/>
                </a:solidFill>
              </a:rPr>
              <a:t>2</a:t>
            </a:r>
            <a:r>
              <a:rPr lang="ru-RU" sz="4400" dirty="0" smtClean="0">
                <a:solidFill>
                  <a:srgbClr val="FF0000"/>
                </a:solidFill>
              </a:rPr>
              <a:t>,</a:t>
            </a:r>
            <a:r>
              <a:rPr lang="ru-RU" sz="4400" dirty="0" smtClean="0">
                <a:solidFill>
                  <a:srgbClr val="003399"/>
                </a:solidFill>
              </a:rPr>
              <a:t>6 </a:t>
            </a:r>
            <a:r>
              <a:rPr lang="ru-RU" sz="4400" dirty="0">
                <a:solidFill>
                  <a:srgbClr val="003399"/>
                </a:solidFill>
              </a:rPr>
              <a:t>= 6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584127" y="2153937"/>
            <a:ext cx="35381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rgbClr val="F79646">
                  <a:lumMod val="75000"/>
                </a:srgbClr>
              </a:buClr>
              <a:tabLst>
                <a:tab pos="441325" algn="l"/>
              </a:tabLst>
              <a:defRPr/>
            </a:pPr>
            <a:r>
              <a:rPr lang="ru-RU" sz="4400" dirty="0">
                <a:solidFill>
                  <a:srgbClr val="003399"/>
                </a:solidFill>
              </a:rPr>
              <a:t>4 + </a:t>
            </a:r>
            <a:r>
              <a:rPr lang="ru-RU" sz="4400" dirty="0" smtClean="0">
                <a:solidFill>
                  <a:srgbClr val="003399"/>
                </a:solidFill>
              </a:rPr>
              <a:t>2</a:t>
            </a:r>
            <a:r>
              <a:rPr lang="ru-RU" sz="4400" dirty="0" smtClean="0">
                <a:solidFill>
                  <a:srgbClr val="FF0000"/>
                </a:solidFill>
              </a:rPr>
              <a:t>,</a:t>
            </a:r>
            <a:r>
              <a:rPr lang="ru-RU" sz="4400" dirty="0" smtClean="0">
                <a:solidFill>
                  <a:srgbClr val="003399"/>
                </a:solidFill>
              </a:rPr>
              <a:t>07 </a:t>
            </a:r>
            <a:r>
              <a:rPr lang="ru-RU" sz="4400" dirty="0">
                <a:solidFill>
                  <a:srgbClr val="003399"/>
                </a:solidFill>
              </a:rPr>
              <a:t>= </a:t>
            </a:r>
            <a:r>
              <a:rPr lang="ru-RU" sz="4400" dirty="0" smtClean="0">
                <a:solidFill>
                  <a:srgbClr val="003399"/>
                </a:solidFill>
              </a:rPr>
              <a:t>6,07</a:t>
            </a:r>
            <a:endParaRPr lang="ru-RU" sz="4400" dirty="0">
              <a:solidFill>
                <a:srgbClr val="003399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552637" y="2844610"/>
            <a:ext cx="35381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rgbClr val="F79646">
                  <a:lumMod val="75000"/>
                </a:srgbClr>
              </a:buClr>
              <a:tabLst>
                <a:tab pos="441325" algn="l"/>
              </a:tabLst>
              <a:defRPr/>
            </a:pPr>
            <a:r>
              <a:rPr lang="ru-RU" sz="4400" dirty="0" smtClean="0">
                <a:solidFill>
                  <a:srgbClr val="003399"/>
                </a:solidFill>
              </a:rPr>
              <a:t>5</a:t>
            </a:r>
            <a:r>
              <a:rPr lang="ru-RU" sz="4400" dirty="0" smtClean="0">
                <a:solidFill>
                  <a:srgbClr val="FF0000"/>
                </a:solidFill>
              </a:rPr>
              <a:t>,</a:t>
            </a:r>
            <a:r>
              <a:rPr lang="ru-RU" sz="4400" dirty="0" smtClean="0">
                <a:solidFill>
                  <a:srgbClr val="003399"/>
                </a:solidFill>
              </a:rPr>
              <a:t>3 </a:t>
            </a:r>
            <a:r>
              <a:rPr lang="ru-RU" sz="4400" dirty="0">
                <a:solidFill>
                  <a:srgbClr val="003399"/>
                </a:solidFill>
              </a:rPr>
              <a:t>+ 16 = </a:t>
            </a:r>
            <a:r>
              <a:rPr lang="ru-RU" sz="4400" dirty="0" smtClean="0">
                <a:solidFill>
                  <a:srgbClr val="003399"/>
                </a:solidFill>
              </a:rPr>
              <a:t>21,3</a:t>
            </a:r>
            <a:endParaRPr lang="ru-RU" sz="4400" dirty="0">
              <a:solidFill>
                <a:srgbClr val="003399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588764" y="3521809"/>
            <a:ext cx="35381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 smtClean="0">
                <a:solidFill>
                  <a:srgbClr val="003399"/>
                </a:solidFill>
              </a:rPr>
              <a:t>8</a:t>
            </a:r>
            <a:r>
              <a:rPr lang="ru-RU" sz="4400" dirty="0" smtClean="0">
                <a:solidFill>
                  <a:srgbClr val="FF0000"/>
                </a:solidFill>
              </a:rPr>
              <a:t>,</a:t>
            </a:r>
            <a:r>
              <a:rPr lang="ru-RU" sz="4400" dirty="0" smtClean="0">
                <a:solidFill>
                  <a:srgbClr val="003399"/>
                </a:solidFill>
              </a:rPr>
              <a:t>47 </a:t>
            </a:r>
            <a:r>
              <a:rPr lang="ru-RU" sz="4400" dirty="0">
                <a:solidFill>
                  <a:srgbClr val="003399"/>
                </a:solidFill>
              </a:rPr>
              <a:t>– </a:t>
            </a:r>
            <a:r>
              <a:rPr lang="ru-RU" sz="4400" dirty="0" smtClean="0">
                <a:solidFill>
                  <a:srgbClr val="003399"/>
                </a:solidFill>
              </a:rPr>
              <a:t>3</a:t>
            </a:r>
            <a:r>
              <a:rPr lang="ru-RU" sz="4400" dirty="0" smtClean="0">
                <a:solidFill>
                  <a:srgbClr val="FF0000"/>
                </a:solidFill>
              </a:rPr>
              <a:t>,</a:t>
            </a:r>
            <a:r>
              <a:rPr lang="ru-RU" sz="4400" dirty="0" smtClean="0">
                <a:solidFill>
                  <a:srgbClr val="003399"/>
                </a:solidFill>
              </a:rPr>
              <a:t>47 </a:t>
            </a:r>
            <a:r>
              <a:rPr lang="ru-RU" sz="4400" dirty="0">
                <a:solidFill>
                  <a:srgbClr val="003399"/>
                </a:solidFill>
              </a:rPr>
              <a:t>= 5</a:t>
            </a:r>
            <a:endParaRPr lang="ru-RU" sz="4400" dirty="0">
              <a:solidFill>
                <a:prstClr val="black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580879" y="4186378"/>
            <a:ext cx="184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4400" dirty="0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658883" y="4837288"/>
            <a:ext cx="184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rgbClr val="F79646">
                  <a:lumMod val="75000"/>
                </a:srgbClr>
              </a:buClr>
              <a:tabLst>
                <a:tab pos="441325" algn="l"/>
              </a:tabLst>
              <a:defRPr/>
            </a:pPr>
            <a:endParaRPr lang="ru-RU" sz="4400" dirty="0">
              <a:solidFill>
                <a:srgbClr val="003399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89430" y="4206068"/>
            <a:ext cx="3193521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000" b="1" dirty="0">
                <a:solidFill>
                  <a:srgbClr val="4F81BD">
                    <a:lumMod val="75000"/>
                  </a:srgbClr>
                </a:solidFill>
                <a:ea typeface="Calibri"/>
                <a:cs typeface="Times New Roman"/>
              </a:rPr>
              <a:t>7,4:37=0</a:t>
            </a:r>
            <a:r>
              <a:rPr lang="ru-RU" sz="4000" b="1" dirty="0">
                <a:solidFill>
                  <a:srgbClr val="FF0000"/>
                </a:solidFill>
                <a:ea typeface="Calibri"/>
                <a:cs typeface="Times New Roman"/>
              </a:rPr>
              <a:t>,</a:t>
            </a:r>
            <a:r>
              <a:rPr lang="ru-RU" sz="4000" b="1" dirty="0">
                <a:solidFill>
                  <a:srgbClr val="4F81BD">
                    <a:lumMod val="75000"/>
                  </a:srgbClr>
                </a:solidFill>
                <a:ea typeface="Calibri"/>
                <a:cs typeface="Times New Roman"/>
              </a:rPr>
              <a:t>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843580" y="5006287"/>
            <a:ext cx="239271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000" b="1" dirty="0">
                <a:solidFill>
                  <a:srgbClr val="4F81BD">
                    <a:lumMod val="75000"/>
                  </a:srgbClr>
                </a:solidFill>
                <a:ea typeface="Calibri"/>
                <a:cs typeface="Times New Roman"/>
              </a:rPr>
              <a:t>65:5=13</a:t>
            </a:r>
          </a:p>
        </p:txBody>
      </p:sp>
    </p:spTree>
    <p:extLst>
      <p:ext uri="{BB962C8B-B14F-4D97-AF65-F5344CB8AC3E}">
        <p14:creationId xmlns:p14="http://schemas.microsoft.com/office/powerpoint/2010/main" val="1858807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17" grpId="0"/>
      <p:bldP spid="18" grpId="0"/>
      <p:bldP spid="2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642938" y="571500"/>
              <a:ext cx="8072437" cy="5857875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9" y="1785926"/>
            <a:ext cx="7572428" cy="4286280"/>
          </a:xfrm>
        </p:spPr>
        <p:txBody>
          <a:bodyPr rtlCol="0">
            <a:noAutofit/>
          </a:bodyPr>
          <a:lstStyle/>
          <a:p>
            <a:pPr marL="360363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rgbClr val="003399"/>
                </a:solidFill>
              </a:rPr>
              <a:t> </a:t>
            </a:r>
            <a:r>
              <a:rPr lang="ru-RU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Как умножить десятичную дробь на 10; 100; 1000 и т.д.</a:t>
            </a:r>
          </a:p>
          <a:p>
            <a:pPr marL="360363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ru-RU" dirty="0" smtClean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0363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Как разделить десятичную дробь на 10; 100; 1000 и т.д.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43628" y="571500"/>
            <a:ext cx="69591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3399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Повторение</a:t>
            </a:r>
            <a:endParaRPr lang="ru-RU" sz="28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3520" y="0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be-BY">
                <a:solidFill>
                  <a:prstClr val="white"/>
                </a:solidFill>
              </a:endParaRPr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428596" y="428604"/>
              <a:ext cx="8215370" cy="6143627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be-BY">
                <a:solidFill>
                  <a:prstClr val="white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e-BY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e-BY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</a:endParaRPr>
                </a:p>
              </p:txBody>
            </p:sp>
          </p:grpSp>
        </p:grp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50" y="725492"/>
            <a:ext cx="7743825" cy="414373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Оцени себя:</a:t>
            </a:r>
            <a:br>
              <a:rPr lang="ru-RU" sz="3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активность работы – от 1 до 2 баллов.</a:t>
            </a:r>
            <a:br>
              <a:rPr lang="ru-RU" sz="3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</a:br>
            <a:endParaRPr lang="be-BY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14348" y="1214422"/>
            <a:ext cx="7215238" cy="71438"/>
          </a:xfrm>
        </p:spPr>
        <p:txBody>
          <a:bodyPr rtlCol="0">
            <a:noAutofit/>
          </a:bodyPr>
          <a:lstStyle/>
          <a:p>
            <a:pPr marL="817563" lvl="1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i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marL="817563" lvl="1" indent="-360363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ru-RU" dirty="0" smtClean="0">
              <a:solidFill>
                <a:srgbClr val="003399"/>
              </a:solidFill>
            </a:endParaRPr>
          </a:p>
        </p:txBody>
      </p:sp>
      <p:pic>
        <p:nvPicPr>
          <p:cNvPr id="18" name="Рисунок 17" descr="5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8" y="4492586"/>
            <a:ext cx="1926748" cy="2157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45885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be-BY">
                <a:solidFill>
                  <a:prstClr val="white"/>
                </a:solidFill>
              </a:endParaRPr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642938" y="571500"/>
              <a:ext cx="8072437" cy="5857875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be-BY" dirty="0">
                <a:solidFill>
                  <a:prstClr val="white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e-BY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e-BY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</a:endParaRPr>
                </a:p>
              </p:txBody>
            </p:sp>
          </p:grpSp>
        </p:grp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52737"/>
            <a:ext cx="7772400" cy="324036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Задание из ВПР.</a:t>
            </a:r>
            <a:br>
              <a:rPr lang="ru-RU" sz="6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Самостоятельная работа </a:t>
            </a:r>
            <a:r>
              <a:rPr lang="ru-RU" sz="3600" b="1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3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 мин.</a:t>
            </a:r>
            <a:endParaRPr lang="be-BY" sz="3600" b="1" dirty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1969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428596" y="428604"/>
              <a:ext cx="8215370" cy="6143627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14348" y="1214422"/>
            <a:ext cx="7215238" cy="71438"/>
          </a:xfrm>
        </p:spPr>
        <p:txBody>
          <a:bodyPr rtlCol="0">
            <a:noAutofit/>
          </a:bodyPr>
          <a:lstStyle/>
          <a:p>
            <a:pPr marL="817563" lvl="1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i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marL="817563" lvl="1" indent="-360363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ru-RU" dirty="0" smtClean="0">
              <a:solidFill>
                <a:srgbClr val="003399"/>
              </a:solidFill>
            </a:endParaRP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500034" y="571480"/>
            <a:ext cx="7758138" cy="592933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 algn="ctr">
              <a:spcBef>
                <a:spcPct val="20000"/>
              </a:spcBef>
              <a:defRPr/>
            </a:pPr>
            <a:r>
              <a:rPr lang="ru-RU" sz="3200" b="1" dirty="0" smtClean="0">
                <a:solidFill>
                  <a:srgbClr val="FF0000"/>
                </a:solidFill>
              </a:rPr>
              <a:t>     1м </a:t>
            </a:r>
            <a:r>
              <a:rPr lang="ru-RU" sz="3200" b="1" dirty="0">
                <a:solidFill>
                  <a:srgbClr val="FF0000"/>
                </a:solidFill>
              </a:rPr>
              <a:t>-36,716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3200" b="1" dirty="0" smtClean="0">
                <a:solidFill>
                  <a:srgbClr val="FF0000"/>
                </a:solidFill>
              </a:rPr>
              <a:t>       2м- 36,71</a:t>
            </a:r>
          </a:p>
          <a:p>
            <a:pPr algn="r">
              <a:spcBef>
                <a:spcPct val="20000"/>
              </a:spcBef>
              <a:defRPr/>
            </a:pPr>
            <a:r>
              <a:rPr lang="ru-RU" sz="3200" b="1" dirty="0" smtClean="0">
                <a:solidFill>
                  <a:srgbClr val="FF0000"/>
                </a:solidFill>
              </a:rPr>
              <a:t>3м </a:t>
            </a:r>
            <a:r>
              <a:rPr lang="ru-RU" sz="3200" b="1" dirty="0">
                <a:solidFill>
                  <a:srgbClr val="FF0000"/>
                </a:solidFill>
              </a:rPr>
              <a:t>– </a:t>
            </a:r>
            <a:r>
              <a:rPr lang="ru-RU" sz="3200" b="1" dirty="0" smtClean="0">
                <a:solidFill>
                  <a:srgbClr val="FF0000"/>
                </a:solidFill>
              </a:rPr>
              <a:t>36,7</a:t>
            </a:r>
            <a:endParaRPr lang="ru-RU" sz="3200" dirty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Три пары спортсменов  при выступлении показали приблизительно равные результаты: 36,7;   36,716;  36,71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определите, как распределились их места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" name="Picture 7" descr="роднин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31640" y="1196820"/>
            <a:ext cx="2071702" cy="2071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спортивные танцы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28390" y="1844824"/>
            <a:ext cx="199231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5" descr="тодес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35898" y="361235"/>
            <a:ext cx="207010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0" y="-96311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428596" y="428604"/>
              <a:ext cx="8215370" cy="6143627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14348" y="1214422"/>
            <a:ext cx="7215238" cy="71438"/>
          </a:xfrm>
        </p:spPr>
        <p:txBody>
          <a:bodyPr rtlCol="0">
            <a:noAutofit/>
          </a:bodyPr>
          <a:lstStyle/>
          <a:p>
            <a:pPr marL="817563" lvl="1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i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marL="817563" lvl="1" indent="-360363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ru-RU" dirty="0" smtClean="0">
              <a:solidFill>
                <a:srgbClr val="003399"/>
              </a:solidFill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815021" y="613035"/>
            <a:ext cx="7543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600" b="1" dirty="0" smtClean="0">
                <a:solidFill>
                  <a:srgbClr val="FF0000"/>
                </a:solidFill>
              </a:rPr>
              <a:t>Какое число надо вписать в окошко, чтобы равенство стало верным?</a:t>
            </a:r>
            <a:endParaRPr lang="ru-RU" sz="3600" b="1" dirty="0">
              <a:solidFill>
                <a:srgbClr val="FF0000"/>
              </a:solidFill>
            </a:endParaRPr>
          </a:p>
        </p:txBody>
      </p:sp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3670562"/>
              </p:ext>
            </p:extLst>
          </p:nvPr>
        </p:nvGraphicFramePr>
        <p:xfrm>
          <a:off x="1822450" y="5461000"/>
          <a:ext cx="3984625" cy="868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05" name="Формула" r:id="rId6" imgW="927000" imgH="203040" progId="Equation.3">
                  <p:embed/>
                </p:oleObj>
              </mc:Choice>
              <mc:Fallback>
                <p:oleObj name="Формула" r:id="rId6" imgW="927000" imgH="203040" progId="Equation.3">
                  <p:embed/>
                  <p:pic>
                    <p:nvPicPr>
                      <p:cNvPr id="0" name="Picture 1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2450" y="5461000"/>
                        <a:ext cx="3984625" cy="868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3388041"/>
              </p:ext>
            </p:extLst>
          </p:nvPr>
        </p:nvGraphicFramePr>
        <p:xfrm>
          <a:off x="1322388" y="1812925"/>
          <a:ext cx="4468812" cy="868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06" name="Формула" r:id="rId8" imgW="1041120" imgH="203040" progId="Equation.3">
                  <p:embed/>
                </p:oleObj>
              </mc:Choice>
              <mc:Fallback>
                <p:oleObj name="Формула" r:id="rId8" imgW="1041120" imgH="203040" progId="Equation.3">
                  <p:embed/>
                  <p:pic>
                    <p:nvPicPr>
                      <p:cNvPr id="0" name="Picture 1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2388" y="1812925"/>
                        <a:ext cx="4468812" cy="868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4158062"/>
              </p:ext>
            </p:extLst>
          </p:nvPr>
        </p:nvGraphicFramePr>
        <p:xfrm>
          <a:off x="1259632" y="2576593"/>
          <a:ext cx="5180012" cy="868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07" name="Формула" r:id="rId10" imgW="1206360" imgH="203040" progId="Equation.3">
                  <p:embed/>
                </p:oleObj>
              </mc:Choice>
              <mc:Fallback>
                <p:oleObj name="Формула" r:id="rId10" imgW="1206360" imgH="203040" progId="Equation.3">
                  <p:embed/>
                  <p:pic>
                    <p:nvPicPr>
                      <p:cNvPr id="0" name="Picture 1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2576593"/>
                        <a:ext cx="5180012" cy="868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2039980"/>
              </p:ext>
            </p:extLst>
          </p:nvPr>
        </p:nvGraphicFramePr>
        <p:xfrm>
          <a:off x="1331640" y="3404112"/>
          <a:ext cx="4633912" cy="868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08" name="Формула" r:id="rId12" imgW="1079280" imgH="203040" progId="Equation.3">
                  <p:embed/>
                </p:oleObj>
              </mc:Choice>
              <mc:Fallback>
                <p:oleObj name="Формула" r:id="rId12" imgW="1079280" imgH="203040" progId="Equation.3">
                  <p:embed/>
                  <p:pic>
                    <p:nvPicPr>
                      <p:cNvPr id="0" name="Picture 1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3404112"/>
                        <a:ext cx="4633912" cy="868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4170471"/>
              </p:ext>
            </p:extLst>
          </p:nvPr>
        </p:nvGraphicFramePr>
        <p:xfrm>
          <a:off x="1331641" y="4293138"/>
          <a:ext cx="4090988" cy="868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309" name="Формула" r:id="rId14" imgW="952200" imgH="203040" progId="Equation.3">
                  <p:embed/>
                </p:oleObj>
              </mc:Choice>
              <mc:Fallback>
                <p:oleObj name="Формула" r:id="rId14" imgW="952200" imgH="203040" progId="Equation.3">
                  <p:embed/>
                  <p:pic>
                    <p:nvPicPr>
                      <p:cNvPr id="0" name="Picture 1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1" y="4293138"/>
                        <a:ext cx="4090988" cy="868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74957"/>
              </p:ext>
            </p:extLst>
          </p:nvPr>
        </p:nvGraphicFramePr>
        <p:xfrm>
          <a:off x="3419874" y="1916832"/>
          <a:ext cx="792088" cy="576064"/>
        </p:xfrm>
        <a:graphic>
          <a:graphicData uri="http://schemas.openxmlformats.org/drawingml/2006/table">
            <a:tbl>
              <a:tblPr firstRow="1" firstCol="1" bandRow="1"/>
              <a:tblGrid>
                <a:gridCol w="792088"/>
              </a:tblGrid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003356"/>
              </p:ext>
            </p:extLst>
          </p:nvPr>
        </p:nvGraphicFramePr>
        <p:xfrm>
          <a:off x="3347865" y="2708920"/>
          <a:ext cx="792088" cy="504056"/>
        </p:xfrm>
        <a:graphic>
          <a:graphicData uri="http://schemas.openxmlformats.org/drawingml/2006/table">
            <a:tbl>
              <a:tblPr firstRow="1" firstCol="1" bandRow="1"/>
              <a:tblGrid>
                <a:gridCol w="792088"/>
              </a:tblGrid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999610"/>
              </p:ext>
            </p:extLst>
          </p:nvPr>
        </p:nvGraphicFramePr>
        <p:xfrm>
          <a:off x="3563888" y="3573016"/>
          <a:ext cx="792088" cy="504056"/>
        </p:xfrm>
        <a:graphic>
          <a:graphicData uri="http://schemas.openxmlformats.org/drawingml/2006/table">
            <a:tbl>
              <a:tblPr firstRow="1" firstCol="1" bandRow="1"/>
              <a:tblGrid>
                <a:gridCol w="792088"/>
              </a:tblGrid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2519590"/>
              </p:ext>
            </p:extLst>
          </p:nvPr>
        </p:nvGraphicFramePr>
        <p:xfrm>
          <a:off x="2123730" y="4509120"/>
          <a:ext cx="792088" cy="504056"/>
        </p:xfrm>
        <a:graphic>
          <a:graphicData uri="http://schemas.openxmlformats.org/drawingml/2006/table">
            <a:tbl>
              <a:tblPr firstRow="1" firstCol="1" bandRow="1"/>
              <a:tblGrid>
                <a:gridCol w="792088"/>
              </a:tblGrid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328573"/>
              </p:ext>
            </p:extLst>
          </p:nvPr>
        </p:nvGraphicFramePr>
        <p:xfrm>
          <a:off x="2555776" y="5547842"/>
          <a:ext cx="432048" cy="504056"/>
        </p:xfrm>
        <a:graphic>
          <a:graphicData uri="http://schemas.openxmlformats.org/drawingml/2006/table">
            <a:tbl>
              <a:tblPr firstRow="1" firstCol="1" bandRow="1"/>
              <a:tblGrid>
                <a:gridCol w="432048"/>
              </a:tblGrid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0" y="-96311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be-BY">
                <a:solidFill>
                  <a:prstClr val="white"/>
                </a:solidFill>
              </a:endParaRPr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428596" y="428604"/>
              <a:ext cx="8215370" cy="6143627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be-BY">
                <a:solidFill>
                  <a:prstClr val="white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e-BY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e-BY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</a:endParaRPr>
                </a:p>
              </p:txBody>
            </p:sp>
          </p:grpSp>
        </p:grp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14348" y="1214422"/>
            <a:ext cx="7215238" cy="71438"/>
          </a:xfrm>
        </p:spPr>
        <p:txBody>
          <a:bodyPr rtlCol="0">
            <a:noAutofit/>
          </a:bodyPr>
          <a:lstStyle/>
          <a:p>
            <a:pPr marL="817563" lvl="1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i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marL="817563" lvl="1" indent="-360363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ru-RU" dirty="0" smtClean="0">
              <a:solidFill>
                <a:srgbClr val="003399"/>
              </a:solidFill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815021" y="613035"/>
            <a:ext cx="7543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600" b="1" dirty="0" smtClean="0">
                <a:solidFill>
                  <a:srgbClr val="FF0000"/>
                </a:solidFill>
              </a:rPr>
              <a:t>Проверяем!</a:t>
            </a:r>
            <a:endParaRPr lang="ru-RU" sz="3600" b="1" dirty="0">
              <a:solidFill>
                <a:srgbClr val="FF0000"/>
              </a:solidFill>
            </a:endParaRPr>
          </a:p>
        </p:txBody>
      </p:sp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4437509"/>
              </p:ext>
            </p:extLst>
          </p:nvPr>
        </p:nvGraphicFramePr>
        <p:xfrm>
          <a:off x="1439863" y="5461000"/>
          <a:ext cx="4749800" cy="868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4" name="Формула" r:id="rId6" imgW="1104840" imgH="203040" progId="Equation.3">
                  <p:embed/>
                </p:oleObj>
              </mc:Choice>
              <mc:Fallback>
                <p:oleObj name="Формула" r:id="rId6" imgW="11048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9863" y="5461000"/>
                        <a:ext cx="4749800" cy="868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8747982"/>
              </p:ext>
            </p:extLst>
          </p:nvPr>
        </p:nvGraphicFramePr>
        <p:xfrm>
          <a:off x="1322388" y="1812925"/>
          <a:ext cx="4468812" cy="868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5" name="Формула" r:id="rId8" imgW="1041120" imgH="203040" progId="Equation.3">
                  <p:embed/>
                </p:oleObj>
              </mc:Choice>
              <mc:Fallback>
                <p:oleObj name="Формула" r:id="rId8" imgW="104112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2388" y="1812925"/>
                        <a:ext cx="4468812" cy="868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2372764"/>
              </p:ext>
            </p:extLst>
          </p:nvPr>
        </p:nvGraphicFramePr>
        <p:xfrm>
          <a:off x="1259632" y="2576593"/>
          <a:ext cx="5180012" cy="868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6" name="Формула" r:id="rId10" imgW="1206360" imgH="203040" progId="Equation.3">
                  <p:embed/>
                </p:oleObj>
              </mc:Choice>
              <mc:Fallback>
                <p:oleObj name="Формула" r:id="rId10" imgW="12063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2576593"/>
                        <a:ext cx="5180012" cy="868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015433"/>
              </p:ext>
            </p:extLst>
          </p:nvPr>
        </p:nvGraphicFramePr>
        <p:xfrm>
          <a:off x="1331640" y="3404112"/>
          <a:ext cx="4633912" cy="868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7" name="Формула" r:id="rId12" imgW="1079280" imgH="203040" progId="Equation.3">
                  <p:embed/>
                </p:oleObj>
              </mc:Choice>
              <mc:Fallback>
                <p:oleObj name="Формула" r:id="rId12" imgW="10792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3404112"/>
                        <a:ext cx="4633912" cy="868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5662553"/>
              </p:ext>
            </p:extLst>
          </p:nvPr>
        </p:nvGraphicFramePr>
        <p:xfrm>
          <a:off x="1331641" y="4293138"/>
          <a:ext cx="4090988" cy="868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8" name="Формула" r:id="rId14" imgW="952200" imgH="203040" progId="Equation.3">
                  <p:embed/>
                </p:oleObj>
              </mc:Choice>
              <mc:Fallback>
                <p:oleObj name="Формула" r:id="rId14" imgW="9522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1" y="4293138"/>
                        <a:ext cx="4090988" cy="868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2060"/>
              </p:ext>
            </p:extLst>
          </p:nvPr>
        </p:nvGraphicFramePr>
        <p:xfrm>
          <a:off x="3419874" y="1916832"/>
          <a:ext cx="792088" cy="630936"/>
        </p:xfrm>
        <a:graphic>
          <a:graphicData uri="http://schemas.openxmlformats.org/drawingml/2006/table">
            <a:tbl>
              <a:tblPr firstRow="1" firstCol="1" bandRow="1"/>
              <a:tblGrid>
                <a:gridCol w="792088"/>
              </a:tblGrid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12</a:t>
                      </a:r>
                      <a:endParaRPr lang="ru-RU" sz="11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10160"/>
              </p:ext>
            </p:extLst>
          </p:nvPr>
        </p:nvGraphicFramePr>
        <p:xfrm>
          <a:off x="3131840" y="2611011"/>
          <a:ext cx="1224136" cy="823722"/>
        </p:xfrm>
        <a:graphic>
          <a:graphicData uri="http://schemas.openxmlformats.org/drawingml/2006/table">
            <a:tbl>
              <a:tblPr firstRow="1" firstCol="1" bandRow="1"/>
              <a:tblGrid>
                <a:gridCol w="1224136"/>
              </a:tblGrid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100</a:t>
                      </a:r>
                      <a:br>
                        <a:rPr kumimoji="0" lang="ru-RU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</a:br>
                      <a:endParaRPr lang="ru-RU" sz="11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193910"/>
              </p:ext>
            </p:extLst>
          </p:nvPr>
        </p:nvGraphicFramePr>
        <p:xfrm>
          <a:off x="3563888" y="3573016"/>
          <a:ext cx="792088" cy="630936"/>
        </p:xfrm>
        <a:graphic>
          <a:graphicData uri="http://schemas.openxmlformats.org/drawingml/2006/table">
            <a:tbl>
              <a:tblPr firstRow="1" firstCol="1" bandRow="1"/>
              <a:tblGrid>
                <a:gridCol w="792088"/>
              </a:tblGrid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kumimoji="0" lang="ru-RU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5</a:t>
                      </a:r>
                      <a:endParaRPr lang="ru-RU" sz="11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241176"/>
              </p:ext>
            </p:extLst>
          </p:nvPr>
        </p:nvGraphicFramePr>
        <p:xfrm>
          <a:off x="2051720" y="4437112"/>
          <a:ext cx="1080122" cy="630936"/>
        </p:xfrm>
        <a:graphic>
          <a:graphicData uri="http://schemas.openxmlformats.org/drawingml/2006/table">
            <a:tbl>
              <a:tblPr firstRow="1" firstCol="1" bandRow="1"/>
              <a:tblGrid>
                <a:gridCol w="1080122"/>
              </a:tblGrid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kumimoji="0" lang="ru-RU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1,35</a:t>
                      </a:r>
                      <a:endParaRPr lang="ru-RU" sz="11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0640414"/>
              </p:ext>
            </p:extLst>
          </p:nvPr>
        </p:nvGraphicFramePr>
        <p:xfrm>
          <a:off x="1979712" y="5490234"/>
          <a:ext cx="1224136" cy="630936"/>
        </p:xfrm>
        <a:graphic>
          <a:graphicData uri="http://schemas.openxmlformats.org/drawingml/2006/table">
            <a:tbl>
              <a:tblPr firstRow="1" firstCol="1" bandRow="1"/>
              <a:tblGrid>
                <a:gridCol w="1224136"/>
              </a:tblGrid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kumimoji="0" lang="ru-RU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j-ea"/>
                          <a:cs typeface="Times New Roman" pitchFamily="18" charset="0"/>
                        </a:rPr>
                        <a:t>0,12</a:t>
                      </a:r>
                      <a:endParaRPr lang="ru-RU" sz="36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62227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3520" y="0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be-BY">
                <a:solidFill>
                  <a:prstClr val="white"/>
                </a:solidFill>
              </a:endParaRPr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428596" y="428604"/>
              <a:ext cx="8215370" cy="6143627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be-BY">
                <a:solidFill>
                  <a:prstClr val="white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e-BY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be-BY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</a:endParaRPr>
                </a:p>
              </p:txBody>
            </p:sp>
          </p:grpSp>
        </p:grp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50" y="725492"/>
            <a:ext cx="7743825" cy="414373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Оцени себя:</a:t>
            </a:r>
            <a:br>
              <a:rPr lang="ru-RU" sz="40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каждое правильно выполненное задание -1балл, </a:t>
            </a:r>
            <a:br>
              <a:rPr lang="ru-RU" sz="40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максимальное количество – 6 баллов.</a:t>
            </a:r>
            <a:endParaRPr lang="be-BY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14348" y="1214422"/>
            <a:ext cx="7215238" cy="71438"/>
          </a:xfrm>
        </p:spPr>
        <p:txBody>
          <a:bodyPr rtlCol="0">
            <a:noAutofit/>
          </a:bodyPr>
          <a:lstStyle/>
          <a:p>
            <a:pPr marL="817563" lvl="1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i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marL="817563" lvl="1" indent="-360363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ru-RU" dirty="0" smtClean="0">
              <a:solidFill>
                <a:srgbClr val="003399"/>
              </a:solidFill>
            </a:endParaRPr>
          </a:p>
        </p:txBody>
      </p:sp>
      <p:pic>
        <p:nvPicPr>
          <p:cNvPr id="18" name="Рисунок 17" descr="5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8" y="4492586"/>
            <a:ext cx="1926748" cy="2157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45885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0022" y="662609"/>
            <a:ext cx="7394713" cy="1558078"/>
          </a:xfrm>
        </p:spPr>
        <p:txBody>
          <a:bodyPr>
            <a:noAutofit/>
          </a:bodyPr>
          <a:lstStyle/>
          <a:p>
            <a:r>
              <a:rPr lang="ru-RU" sz="4000" b="1" i="1" dirty="0">
                <a:solidFill>
                  <a:schemeClr val="accent1">
                    <a:lumMod val="75000"/>
                  </a:schemeClr>
                </a:solidFill>
              </a:rPr>
              <a:t>Недостаточно только получить знания, надо найти им применение</a:t>
            </a:r>
            <a:endParaRPr lang="ru-RU" sz="4000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4294967295"/>
          </p:nvPr>
        </p:nvSpPr>
        <p:spPr>
          <a:xfrm>
            <a:off x="4085017" y="1802303"/>
            <a:ext cx="4760845" cy="3975653"/>
          </a:xfrm>
        </p:spPr>
        <p:txBody>
          <a:bodyPr>
            <a:normAutofit/>
          </a:bodyPr>
          <a:lstStyle/>
          <a:p>
            <a:pPr algn="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Иоганн Вольфганг Гёте (1749—1832)</a:t>
            </a:r>
          </a:p>
          <a:p>
            <a:pPr marL="0" indent="0" algn="r">
              <a:buNone/>
            </a:pP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https://otvet.imgsmail.ru/download/25e81fc2b13ed645e54f6d6d4cf88e0b_i-45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745" y="2623931"/>
            <a:ext cx="2365514" cy="3154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159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321939" y="446157"/>
            <a:ext cx="3538331" cy="733355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числа:</a:t>
            </a: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860235" y="1179443"/>
            <a:ext cx="4084982" cy="486354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вы можете о них сказать?</a:t>
            </a:r>
          </a:p>
          <a:p>
            <a:pPr marL="0" indent="0">
              <a:buNone/>
            </a:pP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обозначает дробная черта в записи обыкновенной дроби?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Текст 7"/>
              <p:cNvSpPr>
                <a:spLocks noGrp="1"/>
              </p:cNvSpPr>
              <p:nvPr>
                <p:ph type="body" sz="half" idx="2"/>
              </p:nvPr>
            </p:nvSpPr>
            <p:spPr>
              <a:xfrm>
                <a:off x="1630018" y="1431235"/>
                <a:ext cx="3230216" cy="4731026"/>
              </a:xfrm>
            </p:spPr>
            <p:txBody>
              <a:bodyPr numCol="2">
                <a:normAutofit fontScale="925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5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54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ru-RU" sz="5400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  <m:r>
                        <a:rPr lang="ru-RU" sz="5400" b="1" i="1" smtClean="0">
                          <a:latin typeface="Cambria Math" panose="02040503050406030204" pitchFamily="18" charset="0"/>
                        </a:rPr>
                        <m:t>     ;       </m:t>
                      </m:r>
                      <m:f>
                        <m:fPr>
                          <m:ctrlPr>
                            <a:rPr lang="ru-RU" sz="5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5400" b="1" i="1" smtClean="0">
                              <a:latin typeface="Cambria Math" panose="02040503050406030204" pitchFamily="18" charset="0"/>
                            </a:rPr>
                            <m:t>𝟗</m:t>
                          </m:r>
                        </m:num>
                        <m:den>
                          <m:r>
                            <a:rPr lang="ru-RU" sz="5400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ru-RU" sz="5400" b="1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ru-RU" sz="5400" b="1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ru-RU" sz="5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5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5400" b="1" i="1" smtClean="0">
                              <a:latin typeface="Cambria Math" panose="02040503050406030204" pitchFamily="18" charset="0"/>
                            </a:rPr>
                            <m:t>𝟕</m:t>
                          </m:r>
                        </m:num>
                        <m:den>
                          <m:r>
                            <a:rPr lang="ru-RU" sz="5400" b="1" i="1" smtClean="0">
                              <a:latin typeface="Cambria Math" panose="02040503050406030204" pitchFamily="18" charset="0"/>
                            </a:rPr>
                            <m:t>𝟖</m:t>
                          </m:r>
                        </m:den>
                      </m:f>
                      <m:r>
                        <a:rPr lang="ru-RU" sz="5400" b="1" i="1" smtClean="0">
                          <a:latin typeface="Cambria Math" panose="02040503050406030204" pitchFamily="18" charset="0"/>
                        </a:rPr>
                        <m:t>      ;     </m:t>
                      </m:r>
                      <m:f>
                        <m:fPr>
                          <m:ctrlPr>
                            <a:rPr lang="ru-RU" sz="5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5400" b="1" i="1" smtClean="0">
                              <a:latin typeface="Cambria Math" panose="02040503050406030204" pitchFamily="18" charset="0"/>
                            </a:rPr>
                            <m:t>𝟔</m:t>
                          </m:r>
                        </m:num>
                        <m:den>
                          <m:r>
                            <a:rPr lang="ru-RU" sz="5400" b="1" i="1" smtClean="0">
                              <a:latin typeface="Cambria Math" panose="02040503050406030204" pitchFamily="18" charset="0"/>
                            </a:rPr>
                            <m:t>𝟐𝟒</m:t>
                          </m:r>
                        </m:den>
                      </m:f>
                    </m:oMath>
                  </m:oMathPara>
                </a14:m>
                <a:endParaRPr lang="ru-RU" sz="5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sz="43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b="0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8" name="Текст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2"/>
              </p:nvPr>
            </p:nvSpPr>
            <p:spPr>
              <a:xfrm>
                <a:off x="2173357" y="1431235"/>
                <a:ext cx="4306954" cy="4731026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6" descr="http://images.akamai.steamusercontent.com/ugc/478895907422649499/FA2EFE4A41CFA1B617539C2CCCD0DE9C0BA27AAD/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42" y="251792"/>
            <a:ext cx="1043608" cy="185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973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944708" y="238602"/>
            <a:ext cx="6683765" cy="767505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попробуем выполнить деление</a:t>
            </a:r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1709531" y="4823854"/>
            <a:ext cx="7096539" cy="1298713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Какая дробь была? А какая стала?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Какую тему будем изучать?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sz="half" idx="2"/>
          </p:nvPr>
        </p:nvSpPr>
        <p:spPr>
          <a:xfrm>
            <a:off x="971630" y="1391478"/>
            <a:ext cx="4227479" cy="45115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: 5 = 0,4</a:t>
            </a:r>
          </a:p>
          <a:p>
            <a:pPr marL="0" indent="0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: 4 = 2,25</a:t>
            </a:r>
          </a:p>
        </p:txBody>
      </p:sp>
      <p:sp>
        <p:nvSpPr>
          <p:cNvPr id="16" name="Объект 15"/>
          <p:cNvSpPr>
            <a:spLocks noGrp="1"/>
          </p:cNvSpPr>
          <p:nvPr>
            <p:ph sz="quarter" idx="4"/>
          </p:nvPr>
        </p:nvSpPr>
        <p:spPr>
          <a:xfrm>
            <a:off x="4860032" y="1144617"/>
            <a:ext cx="3826893" cy="4508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: 8 =  0,75</a:t>
            </a:r>
          </a:p>
          <a:p>
            <a:pPr marL="0" indent="0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: 14 = 0,5</a:t>
            </a:r>
          </a:p>
        </p:txBody>
      </p:sp>
      <p:pic>
        <p:nvPicPr>
          <p:cNvPr id="23" name="Picture 6" descr="http://images.akamai.steamusercontent.com/ugc/478895907422649499/FA2EFE4A41CFA1B617539C2CCCD0DE9C0BA27AAD/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4691" y="1144621"/>
            <a:ext cx="934365" cy="166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http://images.akamai.steamusercontent.com/ugc/478895907422649499/FA2EFE4A41CFA1B617539C2CCCD0DE9C0BA27AAD/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7" y="2667146"/>
            <a:ext cx="1421554" cy="166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http://images.akamai.steamusercontent.com/ugc/478895907422649499/FA2EFE4A41CFA1B617539C2CCCD0DE9C0BA27AAD/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924" y="1006052"/>
            <a:ext cx="1256494" cy="166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http://images.akamai.steamusercontent.com/ugc/478895907422649499/FA2EFE4A41CFA1B617539C2CCCD0DE9C0BA27AAD/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924" y="2667137"/>
            <a:ext cx="1256494" cy="166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939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бъект 9"/>
          <p:cNvSpPr>
            <a:spLocks noGrp="1"/>
          </p:cNvSpPr>
          <p:nvPr>
            <p:ph idx="1"/>
          </p:nvPr>
        </p:nvSpPr>
        <p:spPr>
          <a:xfrm>
            <a:off x="1509125" y="332656"/>
            <a:ext cx="7205870" cy="29523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4800" b="1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 обыкновенной </a:t>
            </a:r>
            <a:r>
              <a:rPr lang="ru-RU" sz="4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дроби 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4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десятичную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763688" y="4869190"/>
            <a:ext cx="66967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spcBef>
                <a:spcPts val="1000"/>
              </a:spcBef>
              <a:buClr>
                <a:srgbClr val="A5300F"/>
              </a:buClr>
            </a:pPr>
            <a:r>
              <a:rPr lang="ru-RU" sz="3000" u="sng" dirty="0">
                <a:solidFill>
                  <a:srgbClr val="D55816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3000" dirty="0">
                <a:solidFill>
                  <a:srgbClr val="D55816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научиться переводить обыкновенную дробь в десятичную</a:t>
            </a:r>
          </a:p>
        </p:txBody>
      </p:sp>
    </p:spTree>
    <p:extLst>
      <p:ext uri="{BB962C8B-B14F-4D97-AF65-F5344CB8AC3E}">
        <p14:creationId xmlns:p14="http://schemas.microsoft.com/office/powerpoint/2010/main" val="337587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642910" y="714356"/>
              <a:ext cx="8072437" cy="5857875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 dirty="0"/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38" y="1142984"/>
            <a:ext cx="7743825" cy="4158224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ru-RU" sz="6600" b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/>
            </a:r>
            <a:br>
              <a:rPr lang="ru-RU" sz="6600" b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9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Групповая работа </a:t>
            </a:r>
            <a:br>
              <a:rPr lang="ru-RU" sz="9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</a:br>
            <a:endParaRPr lang="be-BY" sz="9600" b="1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1688" y="714375"/>
            <a:ext cx="6400800" cy="12065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>
              <a:solidFill>
                <a:srgbClr val="C00000"/>
              </a:solidFill>
              <a:latin typeface="Segoe Print" pitchFamily="2" charset="0"/>
              <a:ea typeface="Batang" pitchFamily="18" charset="-127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be-BY" spc="-150" dirty="0">
              <a:solidFill>
                <a:srgbClr val="FF2121"/>
              </a:solidFill>
              <a:latin typeface="Segoe Script" pitchFamily="34" charset="0"/>
            </a:endParaRPr>
          </a:p>
        </p:txBody>
      </p:sp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428209"/>
            <a:ext cx="1944216" cy="1715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2662" y="212036"/>
            <a:ext cx="7851913" cy="19878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Представьте обыкновенные дроби в виде </a:t>
            </a:r>
            <a:br>
              <a:rPr lang="ru-RU" sz="3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десятичных дробей. </a:t>
            </a:r>
            <a:br>
              <a:rPr lang="ru-RU" sz="3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Расположите полученные числа по возрастанию </a:t>
            </a:r>
            <a:br>
              <a:rPr lang="ru-RU" sz="3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прочитайте слово.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1331666" y="1988840"/>
                <a:ext cx="7800473" cy="4340086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40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4000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ru-RU" sz="4000" b="1" i="1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  <m:r>
                        <a:rPr lang="ru-RU" sz="4000" b="1" i="1" smtClean="0">
                          <a:latin typeface="Cambria Math" panose="02040503050406030204" pitchFamily="18" charset="0"/>
                        </a:rPr>
                        <m:t> −</m:t>
                      </m:r>
                      <m:r>
                        <a:rPr lang="ru-RU" sz="4000" b="1" i="1" smtClean="0">
                          <a:latin typeface="Cambria Math"/>
                        </a:rPr>
                        <m:t>Ь</m:t>
                      </m:r>
                      <m:r>
                        <a:rPr lang="ru-RU" sz="4000" b="1" i="1" smtClean="0">
                          <a:latin typeface="Cambria Math" panose="02040503050406030204" pitchFamily="18" charset="0"/>
                        </a:rPr>
                        <m:t>   ;   </m:t>
                      </m:r>
                      <m:f>
                        <m:fPr>
                          <m:ctrlPr>
                            <a:rPr lang="ru-RU" sz="40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4000" b="1" i="1" smtClean="0">
                              <a:latin typeface="Cambria Math" panose="02040503050406030204" pitchFamily="18" charset="0"/>
                            </a:rPr>
                            <m:t>𝟕𝟎</m:t>
                          </m:r>
                        </m:num>
                        <m:den>
                          <m:r>
                            <a:rPr lang="ru-RU" sz="4000" b="1" i="1" smtClean="0">
                              <a:latin typeface="Cambria Math" panose="02040503050406030204" pitchFamily="18" charset="0"/>
                            </a:rPr>
                            <m:t>𝟏𝟎𝟎</m:t>
                          </m:r>
                        </m:den>
                      </m:f>
                      <m:r>
                        <a:rPr lang="ru-RU" sz="4000" b="1" i="1" smtClean="0">
                          <a:latin typeface="Cambria Math" panose="02040503050406030204" pitchFamily="18" charset="0"/>
                        </a:rPr>
                        <m:t> −</m:t>
                      </m:r>
                      <m:r>
                        <a:rPr lang="ru-RU" sz="4000" b="1" i="1" smtClean="0">
                          <a:latin typeface="Cambria Math"/>
                        </a:rPr>
                        <m:t>З</m:t>
                      </m:r>
                      <m:r>
                        <a:rPr lang="ru-RU" sz="4000" b="1" i="1" smtClean="0">
                          <a:latin typeface="Cambria Math" panose="02040503050406030204" pitchFamily="18" charset="0"/>
                        </a:rPr>
                        <m:t>   ;   </m:t>
                      </m:r>
                      <m:f>
                        <m:fPr>
                          <m:ctrlPr>
                            <a:rPr lang="ru-RU" sz="40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4000" b="1" i="1" dirty="0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ru-RU" sz="4000" b="1" i="1" dirty="0" smtClean="0">
                              <a:latin typeface="Cambria Math" panose="02040503050406030204" pitchFamily="18" charset="0"/>
                            </a:rPr>
                            <m:t>𝟐𝟓</m:t>
                          </m:r>
                        </m:den>
                      </m:f>
                      <m:r>
                        <a:rPr lang="ru-RU" sz="4000" b="1" i="1" dirty="0" smtClean="0">
                          <a:latin typeface="Cambria Math" panose="02040503050406030204" pitchFamily="18" charset="0"/>
                        </a:rPr>
                        <m:t> −</m:t>
                      </m:r>
                      <m:r>
                        <a:rPr lang="ru-RU" sz="4000" b="1" i="1" dirty="0" smtClean="0">
                          <a:latin typeface="Cambria Math"/>
                        </a:rPr>
                        <m:t>Д</m:t>
                      </m:r>
                      <m:r>
                        <a:rPr lang="ru-RU" sz="4000" b="1" i="1" dirty="0" smtClean="0">
                          <a:latin typeface="Cambria Math" panose="02040503050406030204" pitchFamily="18" charset="0"/>
                        </a:rPr>
                        <m:t>  ; </m:t>
                      </m:r>
                    </m:oMath>
                  </m:oMathPara>
                </a14:m>
                <a:endParaRPr lang="ru-RU" sz="4000" b="1" i="1" dirty="0" smtClean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40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4000" b="1" i="1">
                              <a:latin typeface="Cambria Math" panose="020405030504060302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ru-RU" sz="4000" b="1" i="1">
                              <a:latin typeface="Cambria Math" panose="02040503050406030204" pitchFamily="18" charset="0"/>
                            </a:rPr>
                            <m:t>𝟐𝟓</m:t>
                          </m:r>
                        </m:den>
                      </m:f>
                      <m:r>
                        <a:rPr lang="ru-RU" sz="4000" b="1" i="1">
                          <a:latin typeface="Cambria Math" panose="02040503050406030204" pitchFamily="18" charset="0"/>
                        </a:rPr>
                        <m:t> −</m:t>
                      </m:r>
                      <m:r>
                        <a:rPr lang="ru-RU" sz="4000" b="1" i="1">
                          <a:latin typeface="Cambria Math"/>
                        </a:rPr>
                        <m:t>Р</m:t>
                      </m:r>
                      <m:r>
                        <a:rPr lang="ru-RU" sz="4000" b="1" i="1" smtClean="0">
                          <a:latin typeface="Cambria Math"/>
                        </a:rPr>
                        <m:t>; </m:t>
                      </m:r>
                      <m:f>
                        <m:fPr>
                          <m:ctrlPr>
                            <a:rPr lang="ru-RU" sz="36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3600" b="1" i="1" dirty="0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sz="3600" b="1" i="1" dirty="0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  <m:r>
                        <a:rPr lang="ru-RU" sz="3600" b="1" i="1" dirty="0" smtClean="0">
                          <a:latin typeface="Cambria Math" panose="02040503050406030204" pitchFamily="18" charset="0"/>
                        </a:rPr>
                        <m:t> −</m:t>
                      </m:r>
                      <m:r>
                        <a:rPr lang="ru-RU" sz="3600" b="1" i="1" dirty="0" smtClean="0">
                          <a:latin typeface="Cambria Math"/>
                        </a:rPr>
                        <m:t>У</m:t>
                      </m:r>
                      <m:r>
                        <a:rPr lang="ru-RU" sz="3600" b="1" i="1" dirty="0" smtClean="0">
                          <a:latin typeface="Cambria Math" panose="02040503050406030204" pitchFamily="18" charset="0"/>
                        </a:rPr>
                        <m:t> ;</m:t>
                      </m:r>
                    </m:oMath>
                  </m:oMathPara>
                </a14:m>
                <a:endParaRPr lang="ru-RU" sz="4000" b="1" i="1" dirty="0">
                  <a:latin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ru-RU" sz="4400" b="1" i="1" smtClean="0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ru-RU" sz="4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4400" b="1" i="1" smtClean="0">
                              <a:latin typeface="Cambria Math" panose="02040503050406030204" pitchFamily="18" charset="0"/>
                            </a:rPr>
                            <m:t>𝟖</m:t>
                          </m:r>
                        </m:num>
                        <m:den>
                          <m:r>
                            <a:rPr lang="ru-RU" sz="4400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den>
                      </m:f>
                      <m:r>
                        <a:rPr lang="ru-RU" sz="4400" b="1" i="1" smtClean="0">
                          <a:latin typeface="Cambria Math" panose="02040503050406030204" pitchFamily="18" charset="0"/>
                        </a:rPr>
                        <m:t> −</m:t>
                      </m:r>
                      <m:r>
                        <a:rPr lang="ru-RU" sz="4400" b="1" i="1" smtClean="0">
                          <a:latin typeface="Cambria Math"/>
                        </a:rPr>
                        <m:t>Я</m:t>
                      </m:r>
                      <m:r>
                        <a:rPr lang="ru-RU" sz="4400" b="1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ru-RU" sz="4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buNone/>
                </a:pPr>
                <a:endParaRPr lang="ru-RU" sz="4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Объект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1331645" y="1988840"/>
                <a:ext cx="7800473" cy="4340086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6" descr="http://images.akamai.steamusercontent.com/ugc/478895907422649499/FA2EFE4A41CFA1B617539C2CCCD0DE9C0BA27AAD/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46" y="3140968"/>
            <a:ext cx="1140461" cy="202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630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07262" y="188640"/>
            <a:ext cx="6135052" cy="1208720"/>
          </a:xfrm>
        </p:spPr>
        <p:txBody>
          <a:bodyPr>
            <a:normAutofit/>
          </a:bodyPr>
          <a:lstStyle/>
          <a:p>
            <a:pPr algn="ctr"/>
            <a:r>
              <a:rPr lang="ru-RU" sz="38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2</a:t>
            </a:r>
            <a:endParaRPr lang="ru-RU" sz="5400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118152" y="764704"/>
            <a:ext cx="6907696" cy="32202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Представьте обыкновенную дробь в виде десятичной и выполните </a:t>
            </a:r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действия и расположите в порядке возрастания: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773" y="4667376"/>
            <a:ext cx="1438031" cy="2051478"/>
          </a:xfrm>
          <a:prstGeom prst="rect">
            <a:avLst/>
          </a:prstGeom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2027829"/>
              </p:ext>
            </p:extLst>
          </p:nvPr>
        </p:nvGraphicFramePr>
        <p:xfrm>
          <a:off x="395536" y="2060848"/>
          <a:ext cx="2016224" cy="11939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1" name="Формула" r:id="rId4" imgW="660240" imgH="393480" progId="Equation.3">
                  <p:embed/>
                </p:oleObj>
              </mc:Choice>
              <mc:Fallback>
                <p:oleObj name="Формула" r:id="rId4" imgW="660240" imgH="3934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2060848"/>
                        <a:ext cx="2016224" cy="11939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9193309"/>
              </p:ext>
            </p:extLst>
          </p:nvPr>
        </p:nvGraphicFramePr>
        <p:xfrm>
          <a:off x="3281125" y="2132856"/>
          <a:ext cx="2581750" cy="100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2" name="Формула" r:id="rId6" imgW="1002865" imgH="393529" progId="Equation.3">
                  <p:embed/>
                </p:oleObj>
              </mc:Choice>
              <mc:Fallback>
                <p:oleObj name="Формула" r:id="rId6" imgW="1002865" imgH="393529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1125" y="2132856"/>
                        <a:ext cx="2581750" cy="1008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677232"/>
              </p:ext>
            </p:extLst>
          </p:nvPr>
        </p:nvGraphicFramePr>
        <p:xfrm>
          <a:off x="6084168" y="2852936"/>
          <a:ext cx="2664296" cy="949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3" name="Формула" r:id="rId8" imgW="1091726" imgH="393529" progId="Equation.3">
                  <p:embed/>
                </p:oleObj>
              </mc:Choice>
              <mc:Fallback>
                <p:oleObj name="Формула" r:id="rId8" imgW="1091726" imgH="393529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4168" y="2852936"/>
                        <a:ext cx="2664296" cy="94987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479219"/>
              </p:ext>
            </p:extLst>
          </p:nvPr>
        </p:nvGraphicFramePr>
        <p:xfrm>
          <a:off x="1547664" y="3717032"/>
          <a:ext cx="2408109" cy="10392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4" name="Формула" r:id="rId10" imgW="901309" imgH="393529" progId="Equation.3">
                  <p:embed/>
                </p:oleObj>
              </mc:Choice>
              <mc:Fallback>
                <p:oleObj name="Формула" r:id="rId10" imgW="901309" imgH="393529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664" y="3717032"/>
                        <a:ext cx="2408109" cy="103928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6837879"/>
              </p:ext>
            </p:extLst>
          </p:nvPr>
        </p:nvGraphicFramePr>
        <p:xfrm>
          <a:off x="6156176" y="4797152"/>
          <a:ext cx="2088232" cy="13377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95" name="Формула" r:id="rId12" imgW="609336" imgH="393529" progId="Equation.3">
                  <p:embed/>
                </p:oleObj>
              </mc:Choice>
              <mc:Fallback>
                <p:oleObj name="Формула" r:id="rId12" imgW="609336" imgH="393529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6176" y="4797152"/>
                        <a:ext cx="2088232" cy="13377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5139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12054"/>
            <a:ext cx="8499986" cy="1961321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Известно, что                       .</a:t>
            </a:r>
            <a:b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Представьте следующие фигуры в виде обыкновенных дробей и переведите их в десятичные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607" y="2204880"/>
            <a:ext cx="7211372" cy="401540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759" y="328922"/>
            <a:ext cx="1214678" cy="632507"/>
          </a:xfrm>
          <a:prstGeom prst="rect">
            <a:avLst/>
          </a:prstGeom>
        </p:spPr>
      </p:pic>
      <p:pic>
        <p:nvPicPr>
          <p:cNvPr id="5" name="Picture 6" descr="http://images.akamai.steamusercontent.com/ugc/478895907422649499/FA2EFE4A41CFA1B617539C2CCCD0DE9C0BA27AAD/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60" y="2636912"/>
            <a:ext cx="1140461" cy="202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796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944696" y="624110"/>
            <a:ext cx="6175576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слова получились </a:t>
            </a:r>
            <a:r>
              <a:rPr lang="ru-RU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вас</a:t>
            </a:r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Давайте составим предложение. </a:t>
            </a:r>
            <a:endParaRPr lang="ru-RU" b="1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1259632" y="2564904"/>
            <a:ext cx="6430617" cy="31683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5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Друзья в беде не бросят!</a:t>
            </a:r>
            <a:endParaRPr lang="ru-RU" sz="55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55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https://apf.mail.ru/cgi-bin/readmsg?id=15832405740389090150;0;1&amp;exif=1&amp;full=1&amp;x-email=olga.garibyan.73%40mail.ru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85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Users\Фёдоровна\Desktop\фото 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3" y="-6330"/>
            <a:ext cx="9409827" cy="686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27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-56370" y="-8413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428596" y="428604"/>
              <a:ext cx="8215370" cy="6143627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14348" y="1214422"/>
            <a:ext cx="7215238" cy="71438"/>
          </a:xfrm>
        </p:spPr>
        <p:txBody>
          <a:bodyPr rtlCol="0">
            <a:noAutofit/>
          </a:bodyPr>
          <a:lstStyle/>
          <a:p>
            <a:pPr marL="817563" lvl="1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i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marL="817563" lvl="1" indent="-360363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ru-RU" dirty="0" smtClean="0">
              <a:solidFill>
                <a:srgbClr val="003399"/>
              </a:solidFill>
            </a:endParaRP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714348" y="554736"/>
            <a:ext cx="7838340" cy="1002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Рефлексивный итог урока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872318" y="1792797"/>
            <a:ext cx="722807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Какие знания помогали вам на уроке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Что нового узнали  вы на уроке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Кого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из учащихся хотелось бы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особо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отметить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и почему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Как оцениваете свою работу на уроке?</a:t>
            </a:r>
          </a:p>
          <a:p>
            <a:pPr algn="ctr" eaLnBrk="0" hangingPunct="0"/>
            <a:endParaRPr lang="ru-RU" sz="2800" dirty="0">
              <a:latin typeface="Arial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-27562" y="2676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428596" y="428604"/>
              <a:ext cx="8215370" cy="6143627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 dirty="0"/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14348" y="1214422"/>
            <a:ext cx="7215238" cy="71438"/>
          </a:xfrm>
        </p:spPr>
        <p:txBody>
          <a:bodyPr rtlCol="0">
            <a:noAutofit/>
          </a:bodyPr>
          <a:lstStyle/>
          <a:p>
            <a:pPr marL="817563" lvl="1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i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marL="817563" lvl="1" indent="-360363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ru-RU" dirty="0" smtClean="0">
              <a:solidFill>
                <a:srgbClr val="003399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19673" y="859994"/>
            <a:ext cx="554461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Домашнее задание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87624" y="1556791"/>
            <a:ext cx="58326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749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6" y="3789040"/>
            <a:ext cx="282892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67734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428596" y="428604"/>
              <a:ext cx="8215370" cy="6143627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14348" y="1214422"/>
            <a:ext cx="7215238" cy="71438"/>
          </a:xfrm>
        </p:spPr>
        <p:txBody>
          <a:bodyPr rtlCol="0">
            <a:noAutofit/>
          </a:bodyPr>
          <a:lstStyle/>
          <a:p>
            <a:pPr marL="817563" lvl="1" indent="-360363" algn="l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 i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  <a:p>
            <a:pPr marL="817563" lvl="1" indent="-360363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ru-RU" dirty="0" smtClean="0">
              <a:solidFill>
                <a:srgbClr val="003399"/>
              </a:solidFill>
            </a:endParaRPr>
          </a:p>
        </p:txBody>
      </p:sp>
      <p:sp>
        <p:nvSpPr>
          <p:cNvPr id="23" name="Rectangle 4"/>
          <p:cNvSpPr txBox="1">
            <a:spLocks noChangeArrowheads="1"/>
          </p:cNvSpPr>
          <p:nvPr/>
        </p:nvSpPr>
        <p:spPr>
          <a:xfrm>
            <a:off x="500034" y="428604"/>
            <a:ext cx="8229600" cy="94456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1" u="sng" strike="noStrike" kern="120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ПОДВЕДЁМ ИТОГ</a:t>
            </a:r>
            <a:r>
              <a:rPr kumimoji="0" lang="ru-RU" sz="4400" b="1" i="1" u="sng" strike="noStrike" kern="120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Georgia" pitchFamily="18" charset="0"/>
                <a:ea typeface="+mj-ea"/>
                <a:cs typeface="+mj-cs"/>
              </a:rPr>
              <a:t>:</a:t>
            </a:r>
          </a:p>
        </p:txBody>
      </p:sp>
      <p:sp>
        <p:nvSpPr>
          <p:cNvPr id="24" name="Rectangle 19"/>
          <p:cNvSpPr txBox="1">
            <a:spLocks noChangeArrowheads="1"/>
          </p:cNvSpPr>
          <p:nvPr/>
        </p:nvSpPr>
        <p:spPr>
          <a:xfrm>
            <a:off x="2178827" y="1828796"/>
            <a:ext cx="3929090" cy="914392"/>
          </a:xfrm>
          <a:prstGeom prst="rect">
            <a:avLst/>
          </a:prstGeom>
          <a:solidFill>
            <a:srgbClr val="FFFECD"/>
          </a:solidFill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Переведите баллы в отметку.</a:t>
            </a:r>
            <a:endParaRPr kumimoji="0" lang="ru-RU" sz="26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AutoShape 12"/>
          <p:cNvSpPr>
            <a:spLocks noChangeArrowheads="1"/>
          </p:cNvSpPr>
          <p:nvPr/>
        </p:nvSpPr>
        <p:spPr bwMode="auto">
          <a:xfrm>
            <a:off x="3059832" y="3750860"/>
            <a:ext cx="1714512" cy="1643074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chemeClr val="hlink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1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/>
            </a:p>
          </p:txBody>
        </p:sp>
        <p:sp>
          <p:nvSpPr>
            <p:cNvPr id="6" name="Загнутый угол 5"/>
            <p:cNvSpPr/>
            <p:nvPr/>
          </p:nvSpPr>
          <p:spPr>
            <a:xfrm>
              <a:off x="642910" y="714356"/>
              <a:ext cx="8072437" cy="5857875"/>
            </a:xfrm>
            <a:prstGeom prst="foldedCorner">
              <a:avLst/>
            </a:prstGeom>
            <a:solidFill>
              <a:srgbClr val="FF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be-BY" dirty="0"/>
            </a:p>
          </p:txBody>
        </p:sp>
        <p:sp>
          <p:nvSpPr>
            <p:cNvPr id="11" name="TextBox 10"/>
            <p:cNvSpPr txBox="1"/>
            <p:nvPr/>
          </p:nvSpPr>
          <p:spPr>
            <a:xfrm rot="2537398">
              <a:off x="8180388" y="5727700"/>
              <a:ext cx="785812" cy="8318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800" b="1" dirty="0">
                  <a:solidFill>
                    <a:srgbClr val="FFFF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cs typeface="+mn-cs"/>
                </a:rPr>
                <a:t>=)</a:t>
              </a:r>
              <a:endParaRPr lang="be-BY" sz="4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grpSp>
          <p:nvGrpSpPr>
            <p:cNvPr id="7" name="Группа 11"/>
            <p:cNvGrpSpPr>
              <a:grpSpLocks/>
            </p:cNvGrpSpPr>
            <p:nvPr/>
          </p:nvGrpSpPr>
          <p:grpSpPr bwMode="auto">
            <a:xfrm>
              <a:off x="571472" y="500042"/>
              <a:ext cx="357190" cy="357190"/>
              <a:chOff x="928662" y="785794"/>
              <a:chExt cx="357190" cy="357190"/>
            </a:xfrm>
          </p:grpSpPr>
          <p:sp>
            <p:nvSpPr>
              <p:cNvPr id="42" name="Овал 41"/>
              <p:cNvSpPr/>
              <p:nvPr/>
            </p:nvSpPr>
            <p:spPr>
              <a:xfrm>
                <a:off x="928690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8" name="Равнобедренный треугольник 42"/>
              <p:cNvGrpSpPr>
                <a:grpSpLocks/>
              </p:cNvGrpSpPr>
              <p:nvPr/>
            </p:nvGrpSpPr>
            <p:grpSpPr bwMode="auto">
              <a:xfrm>
                <a:off x="1052134" y="840488"/>
                <a:ext cx="103632" cy="170688"/>
                <a:chOff x="694944" y="554736"/>
                <a:chExt cx="103632" cy="170688"/>
              </a:xfrm>
            </p:grpSpPr>
            <p:pic>
              <p:nvPicPr>
                <p:cNvPr id="5138" name="Равнобедренный треугольник 42"/>
                <p:cNvPicPr>
                  <a:picLocks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694944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9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73220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  <p:grpSp>
          <p:nvGrpSpPr>
            <p:cNvPr id="9" name="Группа 12"/>
            <p:cNvGrpSpPr>
              <a:grpSpLocks/>
            </p:cNvGrpSpPr>
            <p:nvPr/>
          </p:nvGrpSpPr>
          <p:grpSpPr bwMode="auto">
            <a:xfrm>
              <a:off x="8429652" y="500042"/>
              <a:ext cx="357190" cy="357190"/>
              <a:chOff x="928662" y="785794"/>
              <a:chExt cx="357190" cy="357190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928635" y="785815"/>
                <a:ext cx="357188" cy="357187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be-BY"/>
              </a:p>
            </p:txBody>
          </p:sp>
          <p:grpSp>
            <p:nvGrpSpPr>
              <p:cNvPr id="10" name="Равнобедренный треугольник 14"/>
              <p:cNvGrpSpPr>
                <a:grpSpLocks/>
              </p:cNvGrpSpPr>
              <p:nvPr/>
            </p:nvGrpSpPr>
            <p:grpSpPr bwMode="auto">
              <a:xfrm>
                <a:off x="1051698" y="840488"/>
                <a:ext cx="103632" cy="170688"/>
                <a:chOff x="8552688" y="554736"/>
                <a:chExt cx="103632" cy="170688"/>
              </a:xfrm>
            </p:grpSpPr>
            <p:pic>
              <p:nvPicPr>
                <p:cNvPr id="5134" name="Равнобедренный треугольник 14"/>
                <p:cNvPicPr>
                  <a:picLocks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8552688" y="554736"/>
                  <a:ext cx="103632" cy="1706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3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8590388" y="642918"/>
                  <a:ext cx="35719" cy="714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lang="ru-RU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</p:grp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38" y="1142984"/>
            <a:ext cx="7743825" cy="4158224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ru-RU" sz="6600" b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/>
            </a:r>
            <a:br>
              <a:rPr lang="ru-RU" sz="6600" b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</a:br>
            <a:r>
              <a:rPr lang="ru-RU" sz="9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Спасибо за урок!</a:t>
            </a:r>
            <a:br>
              <a:rPr lang="ru-RU" sz="9600" b="1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</a:br>
            <a:endParaRPr lang="be-BY" sz="9600" b="1" dirty="0"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1688" y="714375"/>
            <a:ext cx="6400800" cy="12065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>
              <a:solidFill>
                <a:srgbClr val="C00000"/>
              </a:solidFill>
              <a:latin typeface="Segoe Print" pitchFamily="2" charset="0"/>
              <a:ea typeface="Batang" pitchFamily="18" charset="-127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be-BY" spc="-150" dirty="0">
              <a:solidFill>
                <a:srgbClr val="FF2121"/>
              </a:solidFill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4722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Легкий дым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2_Легкий дым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4.xml><?xml version="1.0" encoding="utf-8"?>
<a:theme xmlns:a="http://schemas.openxmlformats.org/drawingml/2006/main" name="3_Легкий дым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5.xml><?xml version="1.0" encoding="utf-8"?>
<a:theme xmlns:a="http://schemas.openxmlformats.org/drawingml/2006/main" name="4_Легкий дым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6.xml><?xml version="1.0" encoding="utf-8"?>
<a:theme xmlns:a="http://schemas.openxmlformats.org/drawingml/2006/main" name="Легкий дым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7.xml><?xml version="1.0" encoding="utf-8"?>
<a:theme xmlns:a="http://schemas.openxmlformats.org/drawingml/2006/main" name="5_Легкий дым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8.xml><?xml version="1.0" encoding="utf-8"?>
<a:theme xmlns:a="http://schemas.openxmlformats.org/drawingml/2006/main" name="6_Легкий дым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9.xml><?xml version="1.0" encoding="utf-8"?>
<a:theme xmlns:a="http://schemas.openxmlformats.org/drawingml/2006/main" name="7_Легкий дым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10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1371</TotalTime>
  <Words>489</Words>
  <Application>Microsoft Office PowerPoint</Application>
  <PresentationFormat>Экран (4:3)</PresentationFormat>
  <Paragraphs>127</Paragraphs>
  <Slides>26</Slides>
  <Notes>0</Notes>
  <HiddenSlides>0</HiddenSlides>
  <MMClips>1</MMClips>
  <ScaleCrop>false</ScaleCrop>
  <HeadingPairs>
    <vt:vector size="6" baseType="variant">
      <vt:variant>
        <vt:lpstr>Тема</vt:lpstr>
      </vt:variant>
      <vt:variant>
        <vt:i4>9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6" baseType="lpstr">
      <vt:lpstr>Тема Office</vt:lpstr>
      <vt:lpstr>1_Легкий дым</vt:lpstr>
      <vt:lpstr>2_Легкий дым</vt:lpstr>
      <vt:lpstr>3_Легкий дым</vt:lpstr>
      <vt:lpstr>4_Легкий дым</vt:lpstr>
      <vt:lpstr>Легкий дым</vt:lpstr>
      <vt:lpstr>5_Легкий дым</vt:lpstr>
      <vt:lpstr>6_Легкий дым</vt:lpstr>
      <vt:lpstr>7_Легкий дым</vt:lpstr>
      <vt:lpstr>Формула</vt:lpstr>
      <vt:lpstr>Презентация PowerPoint</vt:lpstr>
      <vt:lpstr>Презентация PowerPoint</vt:lpstr>
      <vt:lpstr>Оцениваем друг друга: Каждое правило – 1 балл, максимальное количество – 5 баллов.</vt:lpstr>
      <vt:lpstr>Презентация PowerPoint</vt:lpstr>
      <vt:lpstr>Презентация PowerPoint</vt:lpstr>
      <vt:lpstr>Презентация PowerPoint</vt:lpstr>
      <vt:lpstr>Оцени себя: активность работы – от 1 до 2 баллов.  </vt:lpstr>
      <vt:lpstr>Задание из ВПР. Самостоятельная работа 5 мин.</vt:lpstr>
      <vt:lpstr>Презентация PowerPoint</vt:lpstr>
      <vt:lpstr>Презентация PowerPoint</vt:lpstr>
      <vt:lpstr>Презентация PowerPoint</vt:lpstr>
      <vt:lpstr>Оцени себя: каждое правильно выполненное задание -1балл,  максимальное количество – 6 баллов.</vt:lpstr>
      <vt:lpstr>Недостаточно только получить знания, надо найти им применение</vt:lpstr>
      <vt:lpstr>Прочитайте числа:</vt:lpstr>
      <vt:lpstr>Давайте попробуем выполнить деление</vt:lpstr>
      <vt:lpstr>Презентация PowerPoint</vt:lpstr>
      <vt:lpstr> Групповая работа  </vt:lpstr>
      <vt:lpstr>Представьте обыкновенные дроби в виде  десятичных дробей.  Расположите полученные числа по возрастанию  и прочитайте слово.</vt:lpstr>
      <vt:lpstr>Группа 2</vt:lpstr>
      <vt:lpstr>Известно, что                       .  Представьте следующие фигуры в виде обыкновенных дробей и переведите их в десятичные</vt:lpstr>
      <vt:lpstr>Какие слова получились у вас? Давайте составим предложение. </vt:lpstr>
      <vt:lpstr>Презентация PowerPoint</vt:lpstr>
      <vt:lpstr>Презентация PowerPoint</vt:lpstr>
      <vt:lpstr>Презентация PowerPoint</vt:lpstr>
      <vt:lpstr>Презентация PowerPoint</vt:lpstr>
      <vt:lpstr> Спасибо за урок!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семья</dc:creator>
  <cp:lastModifiedBy>Фёдоровна</cp:lastModifiedBy>
  <cp:revision>129</cp:revision>
  <dcterms:created xsi:type="dcterms:W3CDTF">2013-11-08T15:11:07Z</dcterms:created>
  <dcterms:modified xsi:type="dcterms:W3CDTF">2022-12-05T12:15:43Z</dcterms:modified>
</cp:coreProperties>
</file>