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68" r:id="rId3"/>
    <p:sldId id="270" r:id="rId4"/>
    <p:sldId id="271" r:id="rId5"/>
    <p:sldId id="269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07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828584" y="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6858000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 </a:t>
            </a:r>
            <a:r>
              <a:rPr lang="ru-RU" sz="1800" b="1" dirty="0">
                <a:solidFill>
                  <a:prstClr val="black"/>
                </a:solidFill>
              </a:rPr>
              <a:t>Муниципальное бюджетное дошкольное образовательное учреждение  «Детский сад №227»</a:t>
            </a:r>
            <a:br>
              <a:rPr lang="ru-RU" sz="1800" b="1" dirty="0">
                <a:solidFill>
                  <a:prstClr val="black"/>
                </a:solidFill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600" b="1" dirty="0" smtClean="0"/>
              <a:t>Семинар-практикум для педагогов на тему:</a:t>
            </a:r>
            <a:br>
              <a:rPr lang="ru-RU" sz="2600" b="1" dirty="0" smtClean="0"/>
            </a:br>
            <a:r>
              <a:rPr lang="ru-RU" sz="2800" b="1" dirty="0" smtClean="0"/>
              <a:t>«Разработка индивидуального образовательного маршрута педагога ДОУ, как эффективный инструмент самообразования»</a:t>
            </a:r>
            <a:br>
              <a:rPr lang="ru-RU" sz="28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1800" b="1" dirty="0" smtClean="0"/>
              <a:t>Подготовила: педагог-психолог МБДОУ №227  </a:t>
            </a:r>
            <a:r>
              <a:rPr lang="ru-RU" sz="1800" b="1" dirty="0" err="1" smtClean="0"/>
              <a:t>Малай</a:t>
            </a:r>
            <a:r>
              <a:rPr lang="ru-RU" sz="1800" b="1" dirty="0" smtClean="0"/>
              <a:t> О.М.</a:t>
            </a:r>
            <a:endParaRPr lang="ru-RU" sz="1800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4" name="Picture 2" descr="C:\Users\Психолог\ИнКо 4к\СЕМИНАР Колобок\Картинки к СЕМИНАРУ — копия\kreativnoe-myshleni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140968"/>
            <a:ext cx="5351115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Анализ результатов диагностики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>
            <a:no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Ключ к 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анкете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для  диагностики профессиональных дефицитов педагога ДОУ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75 - 55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- активное развитие;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54 - 36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- отсутствует сложившаяся система саморазвития, ориентация на развитие сильно зависит от условий; 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35 - 15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- остановившееся развитие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ru-RU" sz="2000" b="1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000" b="1" dirty="0" smtClean="0">
                <a:latin typeface="Times New Roman"/>
                <a:ea typeface="Calibri"/>
                <a:cs typeface="Times New Roman"/>
              </a:rPr>
              <a:t>Ключ </a:t>
            </a:r>
            <a:r>
              <a:rPr lang="ru-RU" sz="2000" b="1" dirty="0">
                <a:latin typeface="Times New Roman"/>
                <a:ea typeface="Calibri"/>
                <a:cs typeface="Times New Roman"/>
              </a:rPr>
              <a:t>к диагностической карте профессиональных компетенций педагога ДОУ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atin typeface="Times New Roman"/>
                <a:ea typeface="Calibri"/>
                <a:cs typeface="Times New Roman"/>
              </a:rPr>
              <a:t>144-97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балла - уровень педагогической компетентности оптимальный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atin typeface="Times New Roman"/>
                <a:ea typeface="Calibri"/>
                <a:cs typeface="Times New Roman"/>
              </a:rPr>
              <a:t>96-49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балла - достаточный 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/>
                <a:ea typeface="Calibri"/>
                <a:cs typeface="Times New Roman"/>
              </a:rPr>
              <a:t>48-20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 балла - критический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менее 19 баллов – недопустимый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dirty="0" smtClean="0">
              <a:latin typeface="Times New Roman"/>
              <a:ea typeface="Calibri"/>
              <a:cs typeface="Times New Roman"/>
            </a:endParaRPr>
          </a:p>
          <a:p>
            <a:pPr marL="640715" indent="0">
              <a:lnSpc>
                <a:spcPts val="1535"/>
              </a:lnSpc>
              <a:spcAft>
                <a:spcPts val="0"/>
              </a:spcAft>
              <a:buNone/>
            </a:pPr>
            <a:r>
              <a:rPr lang="ru-RU" sz="2000" dirty="0">
                <a:ea typeface="Calibri"/>
                <a:cs typeface="Times New Roman"/>
              </a:rPr>
              <a:t> 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23729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Анализ результатов диагностики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2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Ключ к анкета </a:t>
            </a:r>
            <a:r>
              <a:rPr lang="ru-RU" sz="2200" b="1" dirty="0">
                <a:latin typeface="Times New Roman" pitchFamily="18" charset="0"/>
                <a:ea typeface="Times New Roman"/>
                <a:cs typeface="Times New Roman" pitchFamily="18" charset="0"/>
              </a:rPr>
              <a:t>для выявления факторов профессиональных дефицитов педагога ДОУ</a:t>
            </a:r>
            <a:endParaRPr lang="ru-RU" sz="2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200" dirty="0">
                <a:latin typeface="Times New Roman"/>
                <a:ea typeface="Times New Roman"/>
                <a:cs typeface="Times New Roman"/>
              </a:rPr>
              <a:t>Оцененные факторы ранжируются с помощью показателей среднего балла по препятствующим и стимулирующим факторам отдельно.</a:t>
            </a:r>
            <a:endParaRPr lang="ru-RU" sz="22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200" dirty="0">
                <a:latin typeface="Times New Roman"/>
                <a:ea typeface="Times New Roman"/>
                <a:cs typeface="Times New Roman"/>
              </a:rPr>
              <a:t>Коэффициент развития (</a:t>
            </a:r>
            <a:r>
              <a:rPr lang="ru-RU" sz="2200" dirty="0" err="1">
                <a:latin typeface="Times New Roman"/>
                <a:ea typeface="Times New Roman"/>
                <a:cs typeface="Times New Roman"/>
              </a:rPr>
              <a:t>Кр</a:t>
            </a:r>
            <a:r>
              <a:rPr lang="ru-RU" sz="2200" dirty="0">
                <a:latin typeface="Times New Roman"/>
                <a:ea typeface="Times New Roman"/>
                <a:cs typeface="Times New Roman"/>
              </a:rPr>
              <a:t>) факторов вычисляется по формуле: </a:t>
            </a:r>
            <a:endParaRPr lang="ru-RU" sz="22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200" b="1" dirty="0" err="1">
                <a:latin typeface="Times New Roman"/>
                <a:ea typeface="Times New Roman"/>
                <a:cs typeface="Times New Roman"/>
              </a:rPr>
              <a:t>Кр</a:t>
            </a:r>
            <a:r>
              <a:rPr lang="ru-RU" sz="2200" b="1" dirty="0">
                <a:latin typeface="Times New Roman"/>
                <a:ea typeface="Times New Roman"/>
                <a:cs typeface="Times New Roman"/>
              </a:rPr>
              <a:t>= К факт./ К макс</a:t>
            </a:r>
            <a:r>
              <a:rPr lang="ru-RU" sz="2200" dirty="0">
                <a:latin typeface="Times New Roman"/>
                <a:ea typeface="Times New Roman"/>
                <a:cs typeface="Times New Roman"/>
              </a:rPr>
              <a:t>. , где К факт. –суммарное число баллов, проставленное в анкете, а К макс. – максимально возможное количество баллов.</a:t>
            </a:r>
            <a:endParaRPr lang="ru-RU" sz="2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200" dirty="0">
                <a:latin typeface="Times New Roman"/>
                <a:ea typeface="Times New Roman"/>
                <a:cs typeface="Times New Roman"/>
              </a:rPr>
              <a:t>К макс. в препятствующих факторах – 40б.</a:t>
            </a:r>
            <a:endParaRPr lang="ru-RU" sz="2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200" dirty="0">
                <a:latin typeface="Times New Roman"/>
                <a:ea typeface="Times New Roman"/>
                <a:cs typeface="Times New Roman"/>
              </a:rPr>
              <a:t>К макс. в стимулирующих факторах – 55б. </a:t>
            </a:r>
            <a:endParaRPr lang="ru-RU" sz="2200" dirty="0">
              <a:ea typeface="Calibri"/>
              <a:cs typeface="Times New Roman"/>
            </a:endParaRPr>
          </a:p>
          <a:p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166714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Анализ результатов диагностики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u="sng" dirty="0">
                <a:latin typeface="Times New Roman"/>
                <a:ea typeface="Times New Roman"/>
                <a:cs typeface="Times New Roman"/>
              </a:rPr>
              <a:t>Оценка препятствующих факторов:</a:t>
            </a:r>
            <a:endParaRPr lang="ru-RU" sz="2400" u="sng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Font typeface="Wingdings"/>
              <a:buChar char=""/>
            </a:pPr>
            <a:r>
              <a:rPr lang="ru-RU" sz="2200" b="1" dirty="0">
                <a:latin typeface="Times New Roman"/>
                <a:ea typeface="Times New Roman"/>
                <a:cs typeface="Times New Roman"/>
              </a:rPr>
              <a:t>0,2 – 0,4 </a:t>
            </a:r>
            <a:r>
              <a:rPr lang="ru-RU" sz="2200" dirty="0">
                <a:latin typeface="Times New Roman"/>
                <a:ea typeface="Times New Roman"/>
                <a:cs typeface="Times New Roman"/>
              </a:rPr>
              <a:t>– низкий коэффициент развития факторов препятствующих обучению и саморазвитию. У педагога нет препятствий к самообразованию и самосовершенствованию. </a:t>
            </a:r>
            <a:endParaRPr lang="ru-RU" sz="22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Font typeface="Wingdings"/>
              <a:buChar char=""/>
            </a:pPr>
            <a:r>
              <a:rPr lang="ru-RU" sz="2200" b="1" dirty="0">
                <a:latin typeface="Times New Roman"/>
                <a:ea typeface="Times New Roman"/>
                <a:cs typeface="Times New Roman"/>
              </a:rPr>
              <a:t>0,5 – 0,7 </a:t>
            </a:r>
            <a:r>
              <a:rPr lang="ru-RU" sz="2200" dirty="0">
                <a:latin typeface="Times New Roman"/>
                <a:ea typeface="Times New Roman"/>
                <a:cs typeface="Times New Roman"/>
              </a:rPr>
              <a:t>- средний коэффициент развития факторов препятствующих обучению и саморазвитию. У педагога присутствуют незначительные препятствия к самообразованию и самосовершенствованию. </a:t>
            </a:r>
            <a:endParaRPr lang="ru-RU" sz="22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Font typeface="Wingdings"/>
              <a:buChar char=""/>
            </a:pPr>
            <a:r>
              <a:rPr lang="ru-RU" sz="2200" b="1" dirty="0">
                <a:latin typeface="Times New Roman"/>
                <a:ea typeface="Times New Roman"/>
                <a:cs typeface="Times New Roman"/>
              </a:rPr>
              <a:t>0,8 – 1 </a:t>
            </a:r>
            <a:r>
              <a:rPr lang="ru-RU" sz="2200" dirty="0">
                <a:latin typeface="Times New Roman"/>
                <a:ea typeface="Times New Roman"/>
                <a:cs typeface="Times New Roman"/>
              </a:rPr>
              <a:t>- высокий коэффициент развития факторов препятствующих обучению и саморазвитию. У педагога множество препятствий к самообразованию и самосовершенствованию. Необходимо провести самоанализ препятствующих факторов  для  коррекции, либо устранения.</a:t>
            </a:r>
            <a:endParaRPr lang="ru-RU" sz="2200" dirty="0">
              <a:ea typeface="Calibri"/>
              <a:cs typeface="Times New Roman"/>
            </a:endParaRPr>
          </a:p>
          <a:p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1804442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Анализ результатов диагностики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>
            <a:noAutofit/>
          </a:bodyPr>
          <a:lstStyle/>
          <a:p>
            <a:pPr marL="588645">
              <a:lnSpc>
                <a:spcPct val="115000"/>
              </a:lnSpc>
              <a:spcAft>
                <a:spcPts val="1000"/>
              </a:spcAft>
            </a:pPr>
            <a:r>
              <a:rPr lang="ru-RU" sz="2400" b="1" u="sng" dirty="0">
                <a:latin typeface="Times New Roman"/>
                <a:ea typeface="Times New Roman"/>
                <a:cs typeface="Times New Roman"/>
              </a:rPr>
              <a:t>Оценка стимулирующих факторов:</a:t>
            </a:r>
            <a:endParaRPr lang="ru-RU" sz="2400" u="sng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Font typeface="Wingdings"/>
              <a:buChar char=""/>
            </a:pPr>
            <a:r>
              <a:rPr lang="ru-RU" sz="2100" b="1" dirty="0">
                <a:latin typeface="Times New Roman"/>
                <a:ea typeface="Times New Roman"/>
                <a:cs typeface="Times New Roman"/>
              </a:rPr>
              <a:t>0,8– 1 </a:t>
            </a:r>
            <a:r>
              <a:rPr lang="ru-RU" sz="2100" dirty="0">
                <a:latin typeface="Times New Roman"/>
                <a:ea typeface="Times New Roman"/>
                <a:cs typeface="Times New Roman"/>
              </a:rPr>
              <a:t>- высокий коэффициент развития факторов стимулирующих обучению и саморазвитию. У педагога много стимулов к активному самообразованию и самосовершенствованию. </a:t>
            </a:r>
            <a:endParaRPr lang="ru-RU" sz="21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Font typeface="Wingdings"/>
              <a:buChar char=""/>
            </a:pPr>
            <a:r>
              <a:rPr lang="ru-RU" sz="2100" b="1" dirty="0">
                <a:latin typeface="Times New Roman"/>
                <a:ea typeface="Times New Roman"/>
                <a:cs typeface="Times New Roman"/>
              </a:rPr>
              <a:t>0,5 – 0,7 - </a:t>
            </a:r>
            <a:r>
              <a:rPr lang="ru-RU" sz="2100" dirty="0">
                <a:latin typeface="Times New Roman"/>
                <a:ea typeface="Times New Roman"/>
                <a:cs typeface="Times New Roman"/>
              </a:rPr>
              <a:t>средний коэффициент развития факторов стимулирующих обучению и саморазвитию. У педагога присутствуют необходимые стимулы  к  самообразованию и самосовершенствованию. Нужно искать дополнительные стимулирующие факторы. </a:t>
            </a:r>
            <a:endParaRPr lang="ru-RU" sz="21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Font typeface="Wingdings"/>
              <a:buChar char=""/>
            </a:pPr>
            <a:r>
              <a:rPr lang="ru-RU" sz="2100" b="1" dirty="0">
                <a:latin typeface="Times New Roman"/>
                <a:ea typeface="Times New Roman"/>
                <a:cs typeface="Times New Roman"/>
              </a:rPr>
              <a:t>0,2 – 0,4 </a:t>
            </a:r>
            <a:r>
              <a:rPr lang="ru-RU" sz="2100" dirty="0">
                <a:latin typeface="Times New Roman"/>
                <a:ea typeface="Times New Roman"/>
                <a:cs typeface="Times New Roman"/>
              </a:rPr>
              <a:t>- низкий коэффициент развития факторов стимулирующих обучению и саморазвитию. У педагога отсутствуют необходимые стимулы  к активному самообразованию и самосовершенствованию. Требуется провести самоанализ по коррекции и поиску стимулирующих факторов.</a:t>
            </a:r>
            <a:endParaRPr lang="ru-RU" sz="2100" dirty="0">
              <a:ea typeface="Calibri"/>
              <a:cs typeface="Times New Roman"/>
            </a:endParaRPr>
          </a:p>
          <a:p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val="29646940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58418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Благодарим за внимание!</a:t>
            </a:r>
            <a:br>
              <a:rPr lang="ru-RU" sz="6000" dirty="0" smtClean="0"/>
            </a:br>
            <a:endParaRPr lang="ru-RU" sz="6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766923"/>
            <a:ext cx="6192688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3644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332656"/>
            <a:ext cx="8424936" cy="7755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 fontAlgn="base">
              <a:lnSpc>
                <a:spcPct val="150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Индивидуальный образовательный маршрут </a:t>
            </a:r>
            <a:r>
              <a:rPr lang="ru-RU" sz="3200" b="1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200" b="1" dirty="0" smtClean="0">
                <a:latin typeface="Times New Roman"/>
                <a:ea typeface="Times New Roman"/>
                <a:cs typeface="Times New Roman"/>
              </a:rPr>
              <a:t>(ИОМ)</a:t>
            </a:r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>         </a:t>
            </a:r>
          </a:p>
          <a:p>
            <a:pPr marL="342900" indent="-342900" algn="just" fontAlgn="base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это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структурированная программа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действий педагога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по саморазвитию, составленная с учётом личных предпочтений и реализуемая с целью достижения выделенных ключевых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компетенций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,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 некотором фиксированном этапе работы; </a:t>
            </a:r>
            <a:endParaRPr lang="ru-RU" sz="24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 fontAlgn="base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это замыслы педагога относительно его собственного продвижения в образовании, оформленные и упорядоченные им, готовые к реализации в педагогических технологиях и в педагогической деятельности.</a:t>
            </a:r>
          </a:p>
          <a:p>
            <a:pPr indent="450215" algn="just" fontAlgn="base">
              <a:lnSpc>
                <a:spcPct val="150000"/>
              </a:lnSpc>
              <a:spcAft>
                <a:spcPts val="0"/>
              </a:spcAft>
            </a:pPr>
            <a:endParaRPr lang="ru-RU" sz="2400" dirty="0">
              <a:ea typeface="Calibri"/>
              <a:cs typeface="Times New Roman"/>
            </a:endParaRPr>
          </a:p>
          <a:p>
            <a:pPr indent="450215" algn="just" fontAlgn="base">
              <a:lnSpc>
                <a:spcPct val="150000"/>
              </a:lnSpc>
              <a:spcAft>
                <a:spcPts val="0"/>
              </a:spcAft>
            </a:pPr>
            <a:endParaRPr lang="ru-RU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59774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b="1" dirty="0">
                <a:latin typeface="Times New Roman"/>
                <a:ea typeface="Calibri"/>
              </a:rPr>
              <a:t> </a:t>
            </a:r>
            <a:r>
              <a:rPr lang="ru-RU" sz="3200" b="1" u="sng" dirty="0">
                <a:latin typeface="Times New Roman"/>
                <a:ea typeface="Calibri"/>
              </a:rPr>
              <a:t>Цель индивидуального образовательного маршрута педагога</a:t>
            </a:r>
            <a:r>
              <a:rPr lang="ru-RU" sz="3200" dirty="0">
                <a:latin typeface="Times New Roman"/>
                <a:ea typeface="Calibri"/>
              </a:rPr>
              <a:t> 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конструирование образовательного маршрута с учётом индивидуального уровня компетентности, профессиональных потребностей, возможности выбора форм и сроков его реализации.</a:t>
            </a:r>
            <a:endParaRPr lang="ru-RU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617773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92088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1000"/>
              </a:spcAft>
            </a:pPr>
            <a:r>
              <a:rPr lang="ru-RU" sz="2800" b="1" u="sng" dirty="0">
                <a:latin typeface="Times New Roman"/>
                <a:ea typeface="Calibri"/>
                <a:cs typeface="Times New Roman"/>
              </a:rPr>
              <a:t>Задачи индивидуального образовательного маршрута:</a:t>
            </a: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endParaRPr lang="ru-RU" sz="2800" b="1" dirty="0">
              <a:ea typeface="Calibri"/>
              <a:cs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Комплексное обновление знаний в области профессиональной деятельности.</a:t>
            </a:r>
            <a:endParaRPr lang="ru-RU" sz="28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Совершенствование педагогического мастерства: овладение новыми формами, методами, приёмами обучения и воспитания, изучение и внедрение в практику передового педагогического опыта.</a:t>
            </a:r>
            <a:endParaRPr lang="ru-RU" sz="28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Формирование психологической и профессиональной готовности педагога к работе в режиме постоянного саморазвития.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2336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12968" cy="6073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600" b="1" dirty="0">
                <a:latin typeface="Times New Roman"/>
                <a:ea typeface="Calibri"/>
                <a:cs typeface="Times New Roman"/>
              </a:rPr>
              <a:t>Алгоритм разработки индивидуального образовательного маршрута педагога </a:t>
            </a:r>
            <a:r>
              <a:rPr lang="ru-RU" sz="2600" b="1" dirty="0" smtClean="0">
                <a:latin typeface="Times New Roman"/>
                <a:ea typeface="Calibri"/>
                <a:cs typeface="Times New Roman"/>
              </a:rPr>
              <a:t>предусматривает:</a:t>
            </a: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>1 этап</a:t>
            </a:r>
            <a:r>
              <a:rPr lang="ru-RU" sz="2800" dirty="0" smtClean="0">
                <a:latin typeface="Times New Roman"/>
                <a:ea typeface="Calibri"/>
              </a:rPr>
              <a:t> </a:t>
            </a:r>
            <a:r>
              <a:rPr lang="ru-RU" sz="2800" dirty="0">
                <a:latin typeface="Times New Roman"/>
                <a:ea typeface="Calibri"/>
              </a:rPr>
              <a:t>диагностику профессионального мастерства, самоопределение педагога;</a:t>
            </a:r>
            <a:endParaRPr lang="ru-RU" sz="2800" dirty="0"/>
          </a:p>
          <a:p>
            <a:pPr lvl="0">
              <a:lnSpc>
                <a:spcPct val="150000"/>
              </a:lnSpc>
            </a:pPr>
            <a:r>
              <a:rPr lang="ru-RU" sz="2800" b="1" dirty="0" smtClean="0">
                <a:latin typeface="Times New Roman"/>
                <a:ea typeface="Calibri"/>
              </a:rPr>
              <a:t>2 этап</a:t>
            </a:r>
            <a:r>
              <a:rPr lang="ru-RU" sz="2800" dirty="0" smtClean="0">
                <a:latin typeface="Times New Roman"/>
                <a:ea typeface="Calibri"/>
              </a:rPr>
              <a:t> </a:t>
            </a:r>
            <a:r>
              <a:rPr lang="ru-RU" sz="2800" dirty="0">
                <a:latin typeface="Times New Roman"/>
                <a:ea typeface="Calibri"/>
              </a:rPr>
              <a:t>составление на основе полученных результатов индивидуального образовательного маршрута;</a:t>
            </a:r>
            <a:endParaRPr lang="ru-RU" sz="2800" dirty="0"/>
          </a:p>
          <a:p>
            <a:pPr lvl="0">
              <a:lnSpc>
                <a:spcPct val="150000"/>
              </a:lnSpc>
            </a:pPr>
            <a:r>
              <a:rPr lang="ru-RU" sz="2800" b="1" dirty="0" smtClean="0">
                <a:latin typeface="Times New Roman"/>
                <a:ea typeface="Calibri"/>
              </a:rPr>
              <a:t>3 этап</a:t>
            </a:r>
            <a:r>
              <a:rPr lang="ru-RU" sz="2800" dirty="0" smtClean="0">
                <a:latin typeface="Times New Roman"/>
                <a:ea typeface="Calibri"/>
              </a:rPr>
              <a:t> </a:t>
            </a:r>
            <a:r>
              <a:rPr lang="ru-RU" sz="2800" dirty="0">
                <a:latin typeface="Times New Roman"/>
                <a:ea typeface="Calibri"/>
              </a:rPr>
              <a:t>реализацию маршрута;</a:t>
            </a:r>
            <a:endParaRPr lang="ru-RU" sz="2800" dirty="0"/>
          </a:p>
          <a:p>
            <a:pPr lvl="0">
              <a:lnSpc>
                <a:spcPct val="150000"/>
              </a:lnSpc>
            </a:pPr>
            <a:r>
              <a:rPr lang="ru-RU" sz="2800" b="1" dirty="0" smtClean="0">
                <a:latin typeface="Times New Roman"/>
                <a:ea typeface="Calibri"/>
              </a:rPr>
              <a:t>4 этап</a:t>
            </a:r>
            <a:r>
              <a:rPr lang="ru-RU" sz="2800" dirty="0" smtClean="0">
                <a:latin typeface="Times New Roman"/>
                <a:ea typeface="Calibri"/>
              </a:rPr>
              <a:t> </a:t>
            </a:r>
            <a:r>
              <a:rPr lang="ru-RU" sz="2800" dirty="0">
                <a:latin typeface="Times New Roman"/>
                <a:ea typeface="Calibri"/>
              </a:rPr>
              <a:t>рефлексивный анализ эффективности индивидуального образовательного маршрута.</a:t>
            </a:r>
            <a:endParaRPr lang="ru-RU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73810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2088232"/>
          </a:xfrm>
        </p:spPr>
        <p:txBody>
          <a:bodyPr>
            <a:noAutofit/>
          </a:bodyPr>
          <a:lstStyle/>
          <a:p>
            <a:pPr indent="-6350">
              <a:lnSpc>
                <a:spcPct val="115000"/>
              </a:lnSpc>
              <a:spcAft>
                <a:spcPts val="60"/>
              </a:spcAft>
            </a:pPr>
            <a:r>
              <a:rPr lang="ru-RU" sz="2800" b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Структура  индивидуального образовательного маршрута</a:t>
            </a:r>
            <a:r>
              <a:rPr lang="ru-RU" sz="2800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профессионального развития   педагога 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(приложение 1)</a:t>
            </a:r>
            <a:r>
              <a:rPr lang="ru-RU" sz="2000" dirty="0">
                <a:ea typeface="Calibri"/>
                <a:cs typeface="Times New Roman"/>
              </a:rPr>
              <a:t/>
            </a:r>
            <a:br>
              <a:rPr lang="ru-RU" sz="2000" dirty="0">
                <a:ea typeface="Calibri"/>
                <a:cs typeface="Times New Roman"/>
              </a:rPr>
            </a:br>
            <a:endParaRPr lang="ru-RU" sz="2800" b="1" dirty="0">
              <a:ea typeface="Calibri"/>
              <a:cs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ea typeface="Calibri"/>
                <a:cs typeface="Times New Roman" pitchFamily="18" charset="0"/>
              </a:rPr>
              <a:t>Титульный лист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ea typeface="Calibri"/>
                <a:cs typeface="Times New Roman" pitchFamily="18" charset="0"/>
              </a:rPr>
              <a:t>Название ОУ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ea typeface="Calibri"/>
                <a:cs typeface="Times New Roman" pitchFamily="18" charset="0"/>
              </a:rPr>
              <a:t>ФИО педагога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ea typeface="Calibri"/>
                <a:cs typeface="Times New Roman" pitchFamily="18" charset="0"/>
              </a:rPr>
              <a:t>Город, год создания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endParaRPr lang="ru-RU" sz="28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901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440160"/>
          </a:xfrm>
        </p:spPr>
        <p:txBody>
          <a:bodyPr>
            <a:noAutofit/>
          </a:bodyPr>
          <a:lstStyle/>
          <a:p>
            <a:pPr indent="-6350">
              <a:lnSpc>
                <a:spcPct val="115000"/>
              </a:lnSpc>
              <a:spcAft>
                <a:spcPts val="60"/>
              </a:spcAft>
            </a:pPr>
            <a:r>
              <a:rPr lang="ru-RU" sz="2200" b="1" u="sng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200" b="1" u="sng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400" b="1" u="sng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Структура  </a:t>
            </a:r>
            <a:r>
              <a:rPr lang="ru-RU" sz="2400" b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индивидуального образовательного маршрута</a:t>
            </a:r>
            <a:r>
              <a:rPr lang="ru-RU" sz="2400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b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профессионального развития   педагога 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(приложение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1, таблица 1)</a:t>
            </a: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endParaRPr lang="ru-RU" sz="2400" b="1" dirty="0">
              <a:ea typeface="Calibri"/>
              <a:cs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5373216"/>
          </a:xfrm>
        </p:spPr>
        <p:txBody>
          <a:bodyPr>
            <a:noAutofit/>
          </a:bodyPr>
          <a:lstStyle/>
          <a:p>
            <a:pPr marL="336550" indent="0" algn="just">
              <a:lnSpc>
                <a:spcPct val="150000"/>
              </a:lnSpc>
              <a:spcAft>
                <a:spcPts val="70"/>
              </a:spcAft>
              <a:buNone/>
            </a:pP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Информационная справка об авторе ИОМ</a:t>
            </a:r>
          </a:p>
          <a:p>
            <a:pPr marL="679450" algn="just">
              <a:lnSpc>
                <a:spcPct val="150000"/>
              </a:lnSpc>
              <a:spcAft>
                <a:spcPts val="7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Занимаемая должность 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679450" algn="just">
              <a:lnSpc>
                <a:spcPct val="150000"/>
              </a:lnSpc>
              <a:spcAft>
                <a:spcPts val="7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Образование 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679450" algn="just">
              <a:lnSpc>
                <a:spcPct val="150000"/>
              </a:lnSpc>
              <a:spcAft>
                <a:spcPts val="70"/>
              </a:spcAft>
              <a:buFont typeface="Wingdings" pitchFamily="2" charset="2"/>
              <a:buChar char="Ø"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Дата прохождения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аттестации 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679450" algn="just">
              <a:lnSpc>
                <a:spcPct val="150000"/>
              </a:lnSpc>
              <a:spcAft>
                <a:spcPts val="70"/>
              </a:spcAft>
              <a:buFont typeface="Wingdings" pitchFamily="2" charset="2"/>
              <a:buChar char="Ø"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Квалификационная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категория 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679450" algn="just">
              <a:lnSpc>
                <a:spcPct val="150000"/>
              </a:lnSpc>
              <a:spcAft>
                <a:spcPts val="70"/>
              </a:spcAft>
              <a:buFont typeface="Wingdings" pitchFamily="2" charset="2"/>
              <a:buChar char="Ø"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Дата прохождения курсов повышения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квалификации 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679450" algn="just">
              <a:lnSpc>
                <a:spcPct val="150000"/>
              </a:lnSpc>
              <a:spcAft>
                <a:spcPts val="70"/>
              </a:spcAft>
              <a:buFont typeface="Wingdings" pitchFamily="2" charset="2"/>
              <a:buChar char="Ø"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Педагогический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стаж        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679450" algn="just">
              <a:lnSpc>
                <a:spcPct val="150000"/>
              </a:lnSpc>
              <a:spcAft>
                <a:spcPts val="7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Кредо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020183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6792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300" b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300" b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300" b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Структура  индивидуального образовательного маршрута</a:t>
            </a:r>
            <a:r>
              <a:rPr lang="ru-RU" sz="2300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300" b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профессионального развития   педагога  </a:t>
            </a:r>
            <a:r>
              <a:rPr lang="ru-RU" sz="2300" b="1" u="sng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300" b="1" u="sng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3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(</a:t>
            </a:r>
            <a:r>
              <a:rPr lang="ru-RU" sz="23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приложение 1, таблица </a:t>
            </a:r>
            <a:r>
              <a:rPr lang="ru-RU" sz="23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2)</a:t>
            </a:r>
            <a:r>
              <a:rPr lang="ru-RU" sz="23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2300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sz="2300" b="1" dirty="0">
              <a:ea typeface="Calibri"/>
              <a:cs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5112568"/>
          </a:xfrm>
        </p:spPr>
        <p:txBody>
          <a:bodyPr>
            <a:no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   Пояснительная записка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(анализ ситуации, выделение проблемы)</a:t>
            </a:r>
            <a:endParaRPr lang="ru-RU" sz="2400" b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40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Индивидуальная</a:t>
            </a:r>
            <a:r>
              <a:rPr lang="en-US" sz="24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 </a:t>
            </a:r>
            <a:r>
              <a:rPr lang="en-US" sz="2400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тема</a:t>
            </a:r>
            <a:r>
              <a:rPr lang="en-US" sz="2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 </a:t>
            </a:r>
            <a:r>
              <a:rPr lang="en-US" sz="2400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по</a:t>
            </a:r>
            <a:r>
              <a:rPr lang="en-US" sz="2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 </a:t>
            </a:r>
            <a:r>
              <a:rPr lang="en-US" sz="2400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самообразованию</a:t>
            </a:r>
            <a:r>
              <a:rPr lang="ru-RU" sz="2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;</a:t>
            </a:r>
            <a:r>
              <a:rPr lang="en-US" sz="2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 </a:t>
            </a:r>
            <a:endParaRPr lang="ru-RU" sz="2400" dirty="0" smtClean="0">
              <a:uFill>
                <a:solidFill>
                  <a:srgbClr val="000000"/>
                </a:solidFill>
              </a:uFill>
              <a:latin typeface="Arial"/>
              <a:ea typeface="Times New Roman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40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Цель</a:t>
            </a:r>
            <a:r>
              <a:rPr lang="en-US" sz="24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и </a:t>
            </a:r>
            <a:r>
              <a:rPr lang="ru-RU" sz="2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з</a:t>
            </a:r>
            <a:r>
              <a:rPr lang="en-US" sz="240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адачи</a:t>
            </a:r>
            <a:endParaRPr lang="ru-RU" sz="2400" dirty="0" smtClean="0">
              <a:uFill>
                <a:solidFill>
                  <a:srgbClr val="000000"/>
                </a:solidFill>
              </a:uFill>
              <a:latin typeface="Arial"/>
              <a:ea typeface="Times New Roman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Предполагаемый  </a:t>
            </a:r>
            <a:r>
              <a:rPr lang="ru-RU" sz="2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результат (для педагога, для воспитанников) </a:t>
            </a:r>
            <a:endParaRPr lang="ru-RU" sz="2400" dirty="0" smtClean="0">
              <a:uFill>
                <a:solidFill>
                  <a:srgbClr val="000000"/>
                </a:solidFill>
              </a:uFill>
              <a:latin typeface="Arial"/>
              <a:ea typeface="Times New Roman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40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Сроки</a:t>
            </a:r>
            <a:r>
              <a:rPr lang="en-US" sz="24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 </a:t>
            </a:r>
            <a:r>
              <a:rPr lang="en-US" sz="2400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работы</a:t>
            </a:r>
            <a:r>
              <a:rPr lang="en-US" sz="2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 </a:t>
            </a:r>
            <a:r>
              <a:rPr lang="en-US" sz="2400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над</a:t>
            </a:r>
            <a:r>
              <a:rPr lang="en-US" sz="2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 </a:t>
            </a:r>
            <a:r>
              <a:rPr lang="en-US" sz="2400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проблемой</a:t>
            </a:r>
            <a:r>
              <a:rPr lang="en-US" sz="2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 </a:t>
            </a:r>
            <a:endParaRPr lang="ru-RU" sz="2400" dirty="0" smtClean="0">
              <a:uFill>
                <a:solidFill>
                  <a:srgbClr val="000000"/>
                </a:solidFill>
              </a:uFill>
              <a:latin typeface="Arial"/>
              <a:ea typeface="Times New Roman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40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Форма</a:t>
            </a:r>
            <a:r>
              <a:rPr lang="en-US" sz="24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  </a:t>
            </a:r>
            <a:r>
              <a:rPr lang="en-US" sz="2400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отчета</a:t>
            </a:r>
            <a:r>
              <a:rPr lang="en-US" sz="2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 о </a:t>
            </a:r>
            <a:r>
              <a:rPr lang="en-US" sz="2400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проделанной</a:t>
            </a:r>
            <a:r>
              <a:rPr lang="en-US" sz="2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 </a:t>
            </a:r>
            <a:r>
              <a:rPr lang="en-US" sz="2400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работе</a:t>
            </a:r>
            <a:r>
              <a:rPr lang="en-US" sz="2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 </a:t>
            </a:r>
            <a:endParaRPr lang="ru-RU" sz="2400" dirty="0"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endParaRPr lang="ru-RU" sz="2700" b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endParaRPr lang="ru-RU" sz="2700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9812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6792"/>
          </a:xfrm>
        </p:spPr>
        <p:txBody>
          <a:bodyPr>
            <a:noAutofit/>
          </a:bodyPr>
          <a:lstStyle/>
          <a:p>
            <a:pPr indent="-6350">
              <a:lnSpc>
                <a:spcPct val="150000"/>
              </a:lnSpc>
              <a:spcAft>
                <a:spcPts val="60"/>
              </a:spcAft>
            </a:pPr>
            <a:r>
              <a:rPr lang="ru-RU" sz="2400" b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Карта индивидуального образовательного маршрута педагога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(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приложение 1,таблица 3)</a:t>
            </a:r>
            <a:r>
              <a:rPr lang="ru-RU" sz="2400" b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endParaRPr lang="ru-RU" sz="2300" b="1" dirty="0">
              <a:ea typeface="Calibri"/>
              <a:cs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616624"/>
          </a:xfrm>
        </p:spPr>
        <p:txBody>
          <a:bodyPr>
            <a:noAutofit/>
          </a:bodyPr>
          <a:lstStyle/>
          <a:p>
            <a:pPr marL="336550" indent="0">
              <a:lnSpc>
                <a:spcPct val="150000"/>
              </a:lnSpc>
              <a:spcAft>
                <a:spcPts val="70"/>
              </a:spcAft>
              <a:buNone/>
            </a:pP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 </a:t>
            </a:r>
            <a:r>
              <a:rPr lang="ru-RU" sz="2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индивидуальном образовательном маршруте отражаются следующие направления  деятельности (таблица 3, 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столбец 1)</a:t>
            </a:r>
          </a:p>
          <a:p>
            <a:pPr marL="679450">
              <a:lnSpc>
                <a:spcPct val="150000"/>
              </a:lnSpc>
              <a:spcAft>
                <a:spcPts val="70"/>
              </a:spcAft>
              <a:buFont typeface="Wingdings" pitchFamily="2" charset="2"/>
              <a:buChar char="Ø"/>
            </a:pPr>
            <a:r>
              <a:rPr lang="en-US" sz="240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профессиональное</a:t>
            </a:r>
            <a:r>
              <a:rPr lang="en-US" sz="24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  </a:t>
            </a:r>
            <a:endParaRPr lang="ru-RU" sz="2400" dirty="0" smtClean="0">
              <a:uFill>
                <a:solidFill>
                  <a:srgbClr val="000000"/>
                </a:solidFill>
              </a:uFill>
              <a:latin typeface="Arial"/>
              <a:ea typeface="Times New Roman"/>
              <a:cs typeface="Arial"/>
            </a:endParaRPr>
          </a:p>
          <a:p>
            <a:pPr marL="679450">
              <a:lnSpc>
                <a:spcPct val="150000"/>
              </a:lnSpc>
              <a:spcAft>
                <a:spcPts val="7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психолого-педагогическое </a:t>
            </a:r>
            <a:r>
              <a:rPr lang="ru-RU" sz="2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(ориентированное на детей и их родителей) </a:t>
            </a:r>
            <a:endParaRPr lang="ru-RU" sz="2400" dirty="0" smtClean="0">
              <a:uFill>
                <a:solidFill>
                  <a:srgbClr val="000000"/>
                </a:solidFill>
              </a:uFill>
              <a:latin typeface="Arial"/>
              <a:ea typeface="Times New Roman"/>
              <a:cs typeface="Arial"/>
            </a:endParaRPr>
          </a:p>
          <a:p>
            <a:pPr marL="679450">
              <a:lnSpc>
                <a:spcPct val="150000"/>
              </a:lnSpc>
              <a:spcAft>
                <a:spcPts val="7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методическое </a:t>
            </a:r>
            <a:r>
              <a:rPr lang="ru-RU" sz="2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(педагогические технологии, формы, методы и приемы) </a:t>
            </a:r>
            <a:endParaRPr lang="ru-RU" sz="2400" dirty="0" smtClean="0">
              <a:uFill>
                <a:solidFill>
                  <a:srgbClr val="000000"/>
                </a:solidFill>
              </a:uFill>
              <a:latin typeface="Arial"/>
              <a:ea typeface="Times New Roman"/>
              <a:cs typeface="Arial"/>
            </a:endParaRPr>
          </a:p>
          <a:p>
            <a:pPr marL="679450">
              <a:lnSpc>
                <a:spcPct val="150000"/>
              </a:lnSpc>
              <a:spcAft>
                <a:spcPts val="70"/>
              </a:spcAft>
              <a:buFont typeface="Wingdings" pitchFamily="2" charset="2"/>
              <a:buChar char="Ø"/>
            </a:pPr>
            <a:r>
              <a:rPr lang="en-US" sz="240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информационно-компьютерные</a:t>
            </a:r>
            <a:r>
              <a:rPr lang="en-US" sz="24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технологии</a:t>
            </a:r>
            <a:endParaRPr lang="ru-RU" sz="2400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/>
              <a:ea typeface="Times New Roman"/>
              <a:cs typeface="Arial"/>
            </a:endParaRPr>
          </a:p>
          <a:p>
            <a:pPr marL="679450">
              <a:lnSpc>
                <a:spcPct val="150000"/>
              </a:lnSpc>
              <a:spcAft>
                <a:spcPts val="70"/>
              </a:spcAft>
              <a:buFont typeface="Wingdings" pitchFamily="2" charset="2"/>
              <a:buChar char="Ø"/>
            </a:pPr>
            <a:r>
              <a:rPr lang="en-US" sz="240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здоровьесбережение</a:t>
            </a:r>
            <a:r>
              <a:rPr lang="en-US" sz="2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"/>
              </a:rPr>
              <a:t>.</a:t>
            </a:r>
            <a:endParaRPr lang="ru-RU" sz="2400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3683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1078</TotalTime>
  <Words>592</Words>
  <Application>Microsoft Office PowerPoint</Application>
  <PresentationFormat>Экран (4:3)</PresentationFormat>
  <Paragraphs>74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 Муниципальное бюджетное дошкольное образовательное учреждение  «Детский сад №227»  Семинар-практикум для педагогов на тему: «Разработка индивидуального образовательного маршрута педагога ДОУ, как эффективный инструмент самообразования»        Подготовила: педагог-психолог МБДОУ №227  Малай О.М.</vt:lpstr>
      <vt:lpstr>Презентация PowerPoint</vt:lpstr>
      <vt:lpstr> Цель индивидуального образовательного маршрута педагога </vt:lpstr>
      <vt:lpstr>Задачи индивидуального образовательного маршрута: </vt:lpstr>
      <vt:lpstr>Презентация PowerPoint</vt:lpstr>
      <vt:lpstr>Структура  индивидуального образовательного маршрута профессионального развития   педагога  (приложение 1) </vt:lpstr>
      <vt:lpstr> Структура  индивидуального образовательного маршрута профессионального развития   педагога  (приложение 1, таблица 1) </vt:lpstr>
      <vt:lpstr> Структура  индивидуального образовательного маршрута профессионального развития   педагога   (приложение 1, таблица 2) </vt:lpstr>
      <vt:lpstr>Карта индивидуального образовательного маршрута педагога (приложение 1,таблица 3)  </vt:lpstr>
      <vt:lpstr>Анализ результатов диагностики</vt:lpstr>
      <vt:lpstr>Анализ результатов диагностики</vt:lpstr>
      <vt:lpstr>Анализ результатов диагностики</vt:lpstr>
      <vt:lpstr>Анализ результатов диагностики</vt:lpstr>
      <vt:lpstr>Благодарим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эмоциональной сферы детей 3-4 лет в период адаптации к условиям ДОУ</dc:title>
  <dc:creator>Аня</dc:creator>
  <cp:lastModifiedBy>Психолог</cp:lastModifiedBy>
  <cp:revision>94</cp:revision>
  <dcterms:created xsi:type="dcterms:W3CDTF">2019-10-08T12:20:01Z</dcterms:created>
  <dcterms:modified xsi:type="dcterms:W3CDTF">2024-03-27T11:41:22Z</dcterms:modified>
</cp:coreProperties>
</file>