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77" r:id="rId5"/>
    <p:sldId id="259" r:id="rId6"/>
    <p:sldId id="274" r:id="rId7"/>
    <p:sldId id="260" r:id="rId8"/>
    <p:sldId id="279" r:id="rId9"/>
    <p:sldId id="262" r:id="rId10"/>
    <p:sldId id="263" r:id="rId11"/>
    <p:sldId id="264" r:id="rId12"/>
    <p:sldId id="265" r:id="rId13"/>
    <p:sldId id="276" r:id="rId14"/>
    <p:sldId id="266" r:id="rId15"/>
    <p:sldId id="267" r:id="rId16"/>
    <p:sldId id="268" r:id="rId17"/>
    <p:sldId id="269" r:id="rId18"/>
    <p:sldId id="270" r:id="rId19"/>
    <p:sldId id="271" r:id="rId20"/>
    <p:sldId id="275" r:id="rId21"/>
    <p:sldId id="280" r:id="rId22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4" roundtripDataSignature="AMtx7mhPbH132OE5sNK5JoPVYrwP0/YKI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9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9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26" name="Google Shape;26;p21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27" name="Google Shape;27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22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2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3" name="Google Shape;33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3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23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23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23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6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6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6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2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2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8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9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9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13945" y="1031437"/>
            <a:ext cx="3629259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5204419" y="1032932"/>
            <a:ext cx="2531405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5204419" y="2497135"/>
            <a:ext cx="2531405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5179527" y="3962833"/>
            <a:ext cx="2556298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6879167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125462" y="-416425"/>
            <a:ext cx="1579197" cy="2230872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13945" y="1031437"/>
            <a:ext cx="3629259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5204419" y="1032932"/>
            <a:ext cx="2531405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5204419" y="2497135"/>
            <a:ext cx="2531405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5179527" y="3962833"/>
            <a:ext cx="2556298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082059" y="105247"/>
            <a:ext cx="561146" cy="7022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91646" y="1617231"/>
            <a:ext cx="442913" cy="116205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259359" y="4179049"/>
            <a:ext cx="624193" cy="106285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003119" y="4768561"/>
            <a:ext cx="1123482" cy="94667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271326" y="5605931"/>
            <a:ext cx="1019964" cy="126334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386954" y="5631448"/>
            <a:ext cx="1038004" cy="66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1266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5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>
            <a:spLocks noGrp="1"/>
          </p:cNvSpPr>
          <p:nvPr>
            <p:ph type="ctrTitle"/>
          </p:nvPr>
        </p:nvSpPr>
        <p:spPr>
          <a:xfrm>
            <a:off x="0" y="0"/>
            <a:ext cx="9173196" cy="1556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7200"/>
              <a:buFont typeface="Calibri"/>
              <a:buNone/>
            </a:pPr>
            <a:r>
              <a:rPr lang="ru-RU" sz="6000" b="1">
                <a:solidFill>
                  <a:srgbClr val="FFFF00"/>
                </a:solidFill>
              </a:rPr>
              <a:t>ПЕРЕЛЁТНЫЕ ПТИЦЫ</a:t>
            </a:r>
            <a:endParaRPr sz="6000" b="1">
              <a:solidFill>
                <a:srgbClr val="FFFF00"/>
              </a:solidFill>
            </a:endParaRPr>
          </a:p>
        </p:txBody>
      </p:sp>
      <p:sp>
        <p:nvSpPr>
          <p:cNvPr id="86" name="Google Shape;86;p1"/>
          <p:cNvSpPr txBox="1">
            <a:spLocks noGrp="1"/>
          </p:cNvSpPr>
          <p:nvPr>
            <p:ph type="subTitle" idx="1"/>
          </p:nvPr>
        </p:nvSpPr>
        <p:spPr>
          <a:xfrm>
            <a:off x="0" y="5877272"/>
            <a:ext cx="9144000" cy="980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None/>
            </a:pPr>
            <a:r>
              <a:rPr lang="ru-RU" sz="2800" b="1" dirty="0">
                <a:solidFill>
                  <a:srgbClr val="FFFF00"/>
                </a:solidFill>
              </a:rPr>
              <a:t>Подготовила воспитатель </a:t>
            </a:r>
            <a:r>
              <a:rPr lang="ru-RU" sz="2800" b="1" dirty="0" smtClean="0">
                <a:solidFill>
                  <a:srgbClr val="FFFF00"/>
                </a:solidFill>
              </a:rPr>
              <a:t>МБДОУ ЦРР </a:t>
            </a:r>
            <a:r>
              <a:rPr lang="ru-RU" sz="2800" b="1" dirty="0">
                <a:solidFill>
                  <a:srgbClr val="FFFF00"/>
                </a:solidFill>
              </a:rPr>
              <a:t>№ </a:t>
            </a:r>
            <a:r>
              <a:rPr lang="ru-RU" sz="2800" b="1" dirty="0" smtClean="0">
                <a:solidFill>
                  <a:srgbClr val="FFFF00"/>
                </a:solidFill>
              </a:rPr>
              <a:t>20 «КРИСТАЛЛИК»</a:t>
            </a:r>
            <a:endParaRPr sz="2800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2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9817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2"/>
          <p:cNvSpPr txBox="1"/>
          <p:nvPr/>
        </p:nvSpPr>
        <p:spPr>
          <a:xfrm>
            <a:off x="5652120" y="3238337"/>
            <a:ext cx="3168352" cy="3456384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70AD47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66092"/>
              </a:buClr>
              <a:buSzPts val="1800"/>
              <a:buFont typeface="Times New Roman"/>
              <a:buNone/>
            </a:pPr>
            <a: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Встали птицы на крыло</a:t>
            </a:r>
            <a:b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небе хмуром загалдели</a:t>
            </a:r>
            <a:b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край далёкий, где тепло</a:t>
            </a:r>
            <a:b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Стаей длинной полетели.</a:t>
            </a:r>
            <a:b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Наступают холода,-</a:t>
            </a:r>
            <a:b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Криком птицы сообщают.</a:t>
            </a:r>
            <a:b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Мы летим не навсегда.</a:t>
            </a:r>
            <a:b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Мы вернёмся, обещаем.</a:t>
            </a:r>
            <a:b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До свиданья, край родной:</a:t>
            </a:r>
            <a:b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Улетаем! Улетаем!</a:t>
            </a:r>
            <a:b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небесной пеленой</a:t>
            </a:r>
            <a:b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небе сером птицы тают. </a:t>
            </a:r>
            <a:endParaRPr sz="1800" b="1" i="0" u="none" strike="noStrike" cap="none">
              <a:solidFill>
                <a:srgbClr val="36609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66092"/>
              </a:buClr>
              <a:buSzPts val="1800"/>
              <a:buFont typeface="Times New Roman"/>
              <a:buNone/>
            </a:pPr>
            <a:r>
              <a:rPr lang="ru-RU" sz="1800" b="1" i="0" u="none" strike="noStrike" cap="none">
                <a:solidFill>
                  <a:srgbClr val="36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(А. М. Измайлов)</a:t>
            </a:r>
            <a:endParaRPr sz="1800" b="1" i="0" u="none" strike="noStrike" cap="none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885" y="3977026"/>
            <a:ext cx="3889654" cy="28505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5216316" y="174398"/>
            <a:ext cx="3713305" cy="2664296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pic>
        <p:nvPicPr>
          <p:cNvPr id="99" name="Google Shape;99;p3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5">
            <a:alphaModFix/>
          </a:blip>
          <a:srcRect/>
          <a:stretch/>
        </p:blipFill>
        <p:spPr>
          <a:xfrm>
            <a:off x="2843808" y="1916832"/>
            <a:ext cx="3744416" cy="2496277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pic>
        <p:nvPicPr>
          <p:cNvPr id="100" name="Google Shape;100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51520" y="188640"/>
            <a:ext cx="3456384" cy="2592288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pic>
        <p:nvPicPr>
          <p:cNvPr id="101" name="Google Shape;101;p3"/>
          <p:cNvPicPr preferRelativeResize="0"/>
          <p:nvPr/>
        </p:nvPicPr>
        <p:blipFill rotWithShape="1">
          <a:blip r:embed="rId7">
            <a:alphaModFix/>
          </a:blip>
          <a:srcRect l="10694"/>
          <a:stretch/>
        </p:blipFill>
        <p:spPr>
          <a:xfrm>
            <a:off x="4860032" y="4149647"/>
            <a:ext cx="4068457" cy="2562528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"/>
          <p:cNvSpPr txBox="1">
            <a:spLocks noGrp="1"/>
          </p:cNvSpPr>
          <p:nvPr>
            <p:ph type="title"/>
          </p:nvPr>
        </p:nvSpPr>
        <p:spPr>
          <a:xfrm>
            <a:off x="246049" y="25121"/>
            <a:ext cx="8892480" cy="909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Font typeface="Calibri"/>
              <a:buNone/>
            </a:pPr>
            <a:r>
              <a:rPr lang="ru-RU" sz="3959" b="1"/>
              <a:t>Насекомоядные: скворец и соловей</a:t>
            </a:r>
            <a:endParaRPr sz="3959" b="1"/>
          </a:p>
        </p:txBody>
      </p:sp>
      <p:pic>
        <p:nvPicPr>
          <p:cNvPr id="114" name="Google Shape;114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40559" y="908720"/>
            <a:ext cx="4896544" cy="3672408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pic>
        <p:nvPicPr>
          <p:cNvPr id="115" name="Google Shape;115;p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 l="1773" t="5091" r="1782" b="2176"/>
          <a:stretch/>
        </p:blipFill>
        <p:spPr>
          <a:xfrm>
            <a:off x="251521" y="3212976"/>
            <a:ext cx="5153891" cy="3435928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"/>
          <p:cNvSpPr txBox="1">
            <a:spLocks noGrp="1"/>
          </p:cNvSpPr>
          <p:nvPr>
            <p:ph type="title"/>
          </p:nvPr>
        </p:nvSpPr>
        <p:spPr>
          <a:xfrm>
            <a:off x="5220072" y="274638"/>
            <a:ext cx="3466728" cy="2434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/>
              <a:t>Ласточки и стрижи ловят насекомых на лету</a:t>
            </a:r>
            <a:endParaRPr b="1"/>
          </a:p>
        </p:txBody>
      </p:sp>
      <p:pic>
        <p:nvPicPr>
          <p:cNvPr id="107" name="Google Shape;107;p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t="2435" r="15619"/>
          <a:stretch/>
        </p:blipFill>
        <p:spPr>
          <a:xfrm>
            <a:off x="251520" y="99588"/>
            <a:ext cx="4525563" cy="39225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4"/>
          <p:cNvPicPr preferRelativeResize="0"/>
          <p:nvPr/>
        </p:nvPicPr>
        <p:blipFill rotWithShape="1">
          <a:blip r:embed="rId4">
            <a:alphaModFix/>
          </a:blip>
          <a:srcRect l="40985" t="33824" r="9907" b="9035"/>
          <a:stretch/>
        </p:blipFill>
        <p:spPr>
          <a:xfrm>
            <a:off x="3592511" y="3212976"/>
            <a:ext cx="5336381" cy="34563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739" y="542744"/>
            <a:ext cx="2149769" cy="30122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7928" y="497116"/>
            <a:ext cx="2716076" cy="31035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3010" y="497116"/>
            <a:ext cx="2544506" cy="31312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738" y="3828957"/>
            <a:ext cx="2405120" cy="27844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6533" y="3836146"/>
            <a:ext cx="2300716" cy="27772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8569" y="3862300"/>
            <a:ext cx="2518947" cy="27510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19" name="TextBox 18"/>
          <p:cNvSpPr txBox="1"/>
          <p:nvPr/>
        </p:nvSpPr>
        <p:spPr>
          <a:xfrm>
            <a:off x="509666" y="3082102"/>
            <a:ext cx="22785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СКВОРЕЦ</a:t>
            </a:r>
          </a:p>
          <a:p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3177916" y="3028044"/>
            <a:ext cx="31179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ЛАСТОЧКА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384129" y="485151"/>
            <a:ext cx="2295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КУКУШКА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100997" y="5962166"/>
            <a:ext cx="2593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ТРЯСОГУЗКА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466712" y="6056045"/>
            <a:ext cx="2379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СОЛОВЕЙ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19725" y="6035361"/>
            <a:ext cx="221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ИВОЛГА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669651" y="-42032"/>
            <a:ext cx="5787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u="sng" dirty="0"/>
              <a:t>НАСЕКОМОЯДНЫЕ ПТИЦЫ:</a:t>
            </a:r>
          </a:p>
        </p:txBody>
      </p:sp>
    </p:spTree>
    <p:extLst>
      <p:ext uri="{BB962C8B-B14F-4D97-AF65-F5344CB8AC3E}">
        <p14:creationId xmlns="" xmlns:p14="http://schemas.microsoft.com/office/powerpoint/2010/main" val="131587815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5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"/>
          <p:cNvSpPr txBox="1">
            <a:spLocks noGrp="1"/>
          </p:cNvSpPr>
          <p:nvPr>
            <p:ph type="title"/>
          </p:nvPr>
        </p:nvSpPr>
        <p:spPr>
          <a:xfrm>
            <a:off x="246049" y="25121"/>
            <a:ext cx="8892480" cy="909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Font typeface="Calibri"/>
              <a:buNone/>
            </a:pPr>
            <a:r>
              <a:rPr lang="ru-RU" sz="3959" b="1"/>
              <a:t>Насекомоядные: скворец и соловей</a:t>
            </a:r>
            <a:endParaRPr sz="3959" b="1"/>
          </a:p>
        </p:txBody>
      </p:sp>
      <p:pic>
        <p:nvPicPr>
          <p:cNvPr id="114" name="Google Shape;114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40559" y="908720"/>
            <a:ext cx="4896544" cy="3672408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pic>
        <p:nvPicPr>
          <p:cNvPr id="115" name="Google Shape;115;p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 l="1773" t="5091" r="1782" b="2176"/>
          <a:stretch/>
        </p:blipFill>
        <p:spPr>
          <a:xfrm>
            <a:off x="251520" y="3212976"/>
            <a:ext cx="5153891" cy="3435928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Текст 12"/>
          <p:cNvSpPr>
            <a:spLocks noGrp="1"/>
          </p:cNvSpPr>
          <p:nvPr>
            <p:ph type="body" sz="quarter" idx="15"/>
          </p:nvPr>
        </p:nvSpPr>
        <p:spPr>
          <a:xfrm>
            <a:off x="878070" y="143226"/>
            <a:ext cx="7168989" cy="737117"/>
          </a:xfrm>
          <a:noFill/>
        </p:spPr>
        <p:txBody>
          <a:bodyPr>
            <a:normAutofit fontScale="62500" lnSpcReduction="20000"/>
          </a:bodyPr>
          <a:lstStyle/>
          <a:p>
            <a:r>
              <a:rPr lang="ru-RU" sz="3200" b="1" u="sng" dirty="0">
                <a:solidFill>
                  <a:schemeClr val="accent5">
                    <a:lumMod val="50000"/>
                  </a:schemeClr>
                </a:solidFill>
              </a:rPr>
              <a:t>ЗЕРНОЯДНЫЕ ПТИЦЫ:</a:t>
            </a:r>
          </a:p>
          <a:p>
            <a:r>
              <a:rPr lang="ru-RU" sz="3200" b="1" dirty="0">
                <a:solidFill>
                  <a:schemeClr val="accent5">
                    <a:lumMod val="50000"/>
                  </a:schemeClr>
                </a:solidFill>
              </a:rPr>
              <a:t>(питаются плодами и семенами растений)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777132" y="1209853"/>
            <a:ext cx="3334624" cy="28933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66707" y="2380124"/>
            <a:ext cx="2567921" cy="38618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154260" y="2656545"/>
            <a:ext cx="2821148" cy="34421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8" name="TextBox 17"/>
          <p:cNvSpPr txBox="1"/>
          <p:nvPr/>
        </p:nvSpPr>
        <p:spPr>
          <a:xfrm>
            <a:off x="1392588" y="3397269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accent5">
                    <a:lumMod val="50000"/>
                  </a:schemeClr>
                </a:solidFill>
              </a:rPr>
              <a:t>ОВСЯНКА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79309" y="1684082"/>
            <a:ext cx="1018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ЧИЖ</a:t>
            </a:r>
            <a:endParaRPr lang="ru-RU" sz="3600" b="1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513259" y="5566576"/>
            <a:ext cx="16546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ЗЯБЛИК</a:t>
            </a:r>
          </a:p>
        </p:txBody>
      </p:sp>
    </p:spTree>
    <p:extLst>
      <p:ext uri="{BB962C8B-B14F-4D97-AF65-F5344CB8AC3E}">
        <p14:creationId xmlns:p14="http://schemas.microsoft.com/office/powerpoint/2010/main" xmlns="" val="1527676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5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7"/>
          <p:cNvSpPr txBox="1"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/>
              <a:t>Птичьи клювы</a:t>
            </a:r>
            <a:endParaRPr b="1"/>
          </a:p>
        </p:txBody>
      </p:sp>
      <p:pic>
        <p:nvPicPr>
          <p:cNvPr id="128" name="Google Shape;128;p7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57200" y="1629703"/>
            <a:ext cx="8229600" cy="44669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8"/>
          <p:cNvSpPr txBox="1">
            <a:spLocks noGrp="1"/>
          </p:cNvSpPr>
          <p:nvPr>
            <p:ph type="title"/>
          </p:nvPr>
        </p:nvSpPr>
        <p:spPr>
          <a:xfrm>
            <a:off x="251521" y="53752"/>
            <a:ext cx="8698385" cy="926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/>
              <a:t>Трясогузка</a:t>
            </a:r>
            <a:endParaRPr b="1"/>
          </a:p>
        </p:txBody>
      </p:sp>
      <p:pic>
        <p:nvPicPr>
          <p:cNvPr id="134" name="Google Shape;134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1521" y="1196752"/>
            <a:ext cx="8698386" cy="54509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endParaRPr/>
          </a:p>
        </p:txBody>
      </p:sp>
      <p:pic>
        <p:nvPicPr>
          <p:cNvPr id="140" name="Google Shape;140;p9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67544" y="188640"/>
            <a:ext cx="8208912" cy="64845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0"/>
          <p:cNvSpPr txBox="1">
            <a:spLocks noGrp="1"/>
          </p:cNvSpPr>
          <p:nvPr>
            <p:ph type="title"/>
          </p:nvPr>
        </p:nvSpPr>
        <p:spPr>
          <a:xfrm>
            <a:off x="-1488" y="404664"/>
            <a:ext cx="4355976" cy="14261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/>
              <a:t>Водоплавающие птицы</a:t>
            </a:r>
            <a:endParaRPr b="1"/>
          </a:p>
        </p:txBody>
      </p:sp>
      <p:pic>
        <p:nvPicPr>
          <p:cNvPr id="146" name="Google Shape;146;p10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283968" y="188640"/>
            <a:ext cx="4760670" cy="3312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3708" y="3068960"/>
            <a:ext cx="4579065" cy="3168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0"/>
          <p:cNvPicPr preferRelativeResize="0"/>
          <p:nvPr/>
        </p:nvPicPr>
        <p:blipFill rotWithShape="1">
          <a:blip r:embed="rId5">
            <a:alphaModFix/>
          </a:blip>
          <a:srcRect b="11835"/>
          <a:stretch/>
        </p:blipFill>
        <p:spPr>
          <a:xfrm>
            <a:off x="5148064" y="3637251"/>
            <a:ext cx="3577862" cy="3020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1626"/>
            <a:ext cx="9144000" cy="133468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b="1" dirty="0"/>
              <a:t>Птицы живут в гнёздах. Обычно они строят гнёзда из листьев, травы, веточек, но некоторые птицы живут в кучках камней</a:t>
            </a:r>
            <a:r>
              <a:rPr lang="ru-RU" b="1" dirty="0"/>
              <a:t>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02941" y="634870"/>
            <a:ext cx="4690965" cy="3909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194110" y="351258"/>
            <a:ext cx="4476362" cy="44763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662289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5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1"/>
          <p:cNvSpPr txBox="1">
            <a:spLocks noGrp="1"/>
          </p:cNvSpPr>
          <p:nvPr>
            <p:ph type="title"/>
          </p:nvPr>
        </p:nvSpPr>
        <p:spPr>
          <a:xfrm>
            <a:off x="467544" y="53752"/>
            <a:ext cx="4536504" cy="1935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/>
              <a:t>Сравниваем лапки у птиц</a:t>
            </a:r>
            <a:endParaRPr b="1"/>
          </a:p>
        </p:txBody>
      </p:sp>
      <p:pic>
        <p:nvPicPr>
          <p:cNvPr id="154" name="Google Shape;154;p11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37000" t="-698" b="1"/>
          <a:stretch/>
        </p:blipFill>
        <p:spPr>
          <a:xfrm>
            <a:off x="5076056" y="188640"/>
            <a:ext cx="3864277" cy="4086858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pic>
        <p:nvPicPr>
          <p:cNvPr id="155" name="Google Shape;155;p11"/>
          <p:cNvPicPr preferRelativeResize="0"/>
          <p:nvPr/>
        </p:nvPicPr>
        <p:blipFill rotWithShape="1">
          <a:blip r:embed="rId4">
            <a:alphaModFix/>
          </a:blip>
          <a:srcRect l="21725" t="-4445"/>
          <a:stretch/>
        </p:blipFill>
        <p:spPr>
          <a:xfrm>
            <a:off x="229281" y="2780928"/>
            <a:ext cx="5796561" cy="3861418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2"/>
          <p:cNvSpPr txBox="1">
            <a:spLocks noGrp="1"/>
          </p:cNvSpPr>
          <p:nvPr>
            <p:ph type="title"/>
          </p:nvPr>
        </p:nvSpPr>
        <p:spPr>
          <a:xfrm>
            <a:off x="6948264" y="404664"/>
            <a:ext cx="2180278" cy="2179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/>
              <a:t>Виды птичьих лап</a:t>
            </a:r>
            <a:endParaRPr b="1"/>
          </a:p>
        </p:txBody>
      </p:sp>
      <p:pic>
        <p:nvPicPr>
          <p:cNvPr id="161" name="Google Shape;161;p12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32201" t="7866"/>
          <a:stretch/>
        </p:blipFill>
        <p:spPr>
          <a:xfrm>
            <a:off x="539552" y="332656"/>
            <a:ext cx="6404525" cy="58326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79912" y="3429000"/>
            <a:ext cx="4824536" cy="3156075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3"/>
          <p:cNvSpPr txBox="1">
            <a:spLocks noGrp="1"/>
          </p:cNvSpPr>
          <p:nvPr>
            <p:ph type="title"/>
          </p:nvPr>
        </p:nvSpPr>
        <p:spPr>
          <a:xfrm>
            <a:off x="255859" y="116632"/>
            <a:ext cx="8856984" cy="864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Font typeface="Calibri"/>
              <a:buNone/>
            </a:pPr>
            <a:r>
              <a:rPr lang="ru-RU" sz="3959" b="1"/>
              <a:t>Журавли, гуси , лебеди летят клином</a:t>
            </a:r>
            <a:endParaRPr sz="3959" b="1"/>
          </a:p>
        </p:txBody>
      </p:sp>
      <p:pic>
        <p:nvPicPr>
          <p:cNvPr id="168" name="Google Shape;168;p1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827584" y="980728"/>
            <a:ext cx="7589308" cy="569198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4"/>
          <p:cNvSpPr txBox="1"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/>
              <a:t>Цапли, аисты летят шеренгой</a:t>
            </a:r>
            <a:endParaRPr b="1"/>
          </a:p>
        </p:txBody>
      </p:sp>
      <p:pic>
        <p:nvPicPr>
          <p:cNvPr id="174" name="Google Shape;174;p1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07504" y="2420888"/>
            <a:ext cx="7416824" cy="4164016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pic>
        <p:nvPicPr>
          <p:cNvPr id="175" name="Google Shape;175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19872" y="1484784"/>
            <a:ext cx="5409735" cy="1774043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5"/>
          <p:cNvSpPr txBox="1"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/>
              <a:t>Утки, гаги летят дугой</a:t>
            </a:r>
            <a:endParaRPr b="1"/>
          </a:p>
        </p:txBody>
      </p:sp>
      <p:pic>
        <p:nvPicPr>
          <p:cNvPr id="181" name="Google Shape;181;p1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07504" y="1196752"/>
            <a:ext cx="6816209" cy="4525963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pic>
        <p:nvPicPr>
          <p:cNvPr id="182" name="Google Shape;182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76056" y="4509120"/>
            <a:ext cx="3920490" cy="2216396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1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95536" y="1124743"/>
            <a:ext cx="8352928" cy="5568619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sp>
        <p:nvSpPr>
          <p:cNvPr id="188" name="Google Shape;188;p16"/>
          <p:cNvSpPr txBox="1">
            <a:spLocks noGrp="1"/>
          </p:cNvSpPr>
          <p:nvPr>
            <p:ph type="title"/>
          </p:nvPr>
        </p:nvSpPr>
        <p:spPr>
          <a:xfrm>
            <a:off x="467544" y="11266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Font typeface="Calibri"/>
              <a:buNone/>
            </a:pPr>
            <a:r>
              <a:rPr lang="ru-RU" sz="3959" b="1"/>
              <a:t>Скворцы, дрозды порядка не признают, летят как попало</a:t>
            </a:r>
            <a:endParaRPr sz="3959" b="1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accent5">
                    <a:lumMod val="50000"/>
                  </a:schemeClr>
                </a:solidFill>
              </a:rPr>
              <a:t>А крупные хищные птицы компаний не признают:</a:t>
            </a:r>
          </a:p>
          <a:p>
            <a:pPr algn="ctr"/>
            <a:r>
              <a:rPr lang="ru-RU" sz="32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1" u="sng" dirty="0">
                <a:solidFill>
                  <a:schemeClr val="accent5">
                    <a:lumMod val="50000"/>
                  </a:schemeClr>
                </a:solidFill>
              </a:rPr>
              <a:t>летят в одиночку.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628" y="1745673"/>
            <a:ext cx="3688080" cy="36226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4646295" y="1662545"/>
            <a:ext cx="4012120" cy="36333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extBox 8"/>
          <p:cNvSpPr txBox="1"/>
          <p:nvPr/>
        </p:nvSpPr>
        <p:spPr>
          <a:xfrm>
            <a:off x="1394465" y="5509259"/>
            <a:ext cx="28360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ЯСТРЕБ МАЛЫЙ </a:t>
            </a:r>
          </a:p>
          <a:p>
            <a:pPr algn="ctr"/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ПЕРЕПЕЛЯТНИК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09417" y="5486400"/>
            <a:ext cx="17043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ОРЁЛ </a:t>
            </a:r>
          </a:p>
          <a:p>
            <a:pPr algn="ctr"/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СТЕПНОЙ</a:t>
            </a:r>
          </a:p>
        </p:txBody>
      </p:sp>
    </p:spTree>
    <p:extLst>
      <p:ext uri="{BB962C8B-B14F-4D97-AF65-F5344CB8AC3E}">
        <p14:creationId xmlns="" xmlns:p14="http://schemas.microsoft.com/office/powerpoint/2010/main" val="107736617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5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2459" t="11585" r="2951" b="40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5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135</Words>
  <PresentationFormat>Экран (4:3)</PresentationFormat>
  <Paragraphs>35</Paragraphs>
  <Slides>21</Slides>
  <Notes>16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ПЕРЕЛЁТНЫЕ ПТИЦЫ</vt:lpstr>
      <vt:lpstr>Слайд 2</vt:lpstr>
      <vt:lpstr>Слайд 3</vt:lpstr>
      <vt:lpstr>Насекомоядные: скворец и соловей</vt:lpstr>
      <vt:lpstr>Ласточки и стрижи ловят насекомых на лету</vt:lpstr>
      <vt:lpstr>Слайд 6</vt:lpstr>
      <vt:lpstr>Насекомоядные: скворец и соловей</vt:lpstr>
      <vt:lpstr>Слайд 8</vt:lpstr>
      <vt:lpstr>Птичьи клювы</vt:lpstr>
      <vt:lpstr>Трясогузка</vt:lpstr>
      <vt:lpstr>Слайд 11</vt:lpstr>
      <vt:lpstr>Водоплавающие птицы</vt:lpstr>
      <vt:lpstr>Птицы живут в гнёздах. Обычно они строят гнёзда из листьев, травы, веточек, но некоторые птицы живут в кучках камней. </vt:lpstr>
      <vt:lpstr>Сравниваем лапки у птиц</vt:lpstr>
      <vt:lpstr>Виды птичьих лап</vt:lpstr>
      <vt:lpstr>Журавли, гуси , лебеди летят клином</vt:lpstr>
      <vt:lpstr>Цапли, аисты летят шеренгой</vt:lpstr>
      <vt:lpstr>Утки, гаги летят дугой</vt:lpstr>
      <vt:lpstr>Скворцы, дрозды порядка не признают, летят как попало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ПЕРЕЛЁТНЫЕ ПТИЦЫ</dc:title>
  <dc:creator>User</dc:creator>
  <cp:lastModifiedBy>user</cp:lastModifiedBy>
  <cp:revision>7</cp:revision>
  <dcterms:created xsi:type="dcterms:W3CDTF">2019-12-02T00:35:00Z</dcterms:created>
  <dcterms:modified xsi:type="dcterms:W3CDTF">2021-11-02T18:19:36Z</dcterms:modified>
</cp:coreProperties>
</file>