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0"/>
  </p:notesMasterIdLst>
  <p:sldIdLst>
    <p:sldId id="267" r:id="rId2"/>
    <p:sldId id="268" r:id="rId3"/>
    <p:sldId id="281" r:id="rId4"/>
    <p:sldId id="269" r:id="rId5"/>
    <p:sldId id="259" r:id="rId6"/>
    <p:sldId id="272" r:id="rId7"/>
    <p:sldId id="282" r:id="rId8"/>
    <p:sldId id="283" r:id="rId9"/>
    <p:sldId id="273" r:id="rId10"/>
    <p:sldId id="277" r:id="rId11"/>
    <p:sldId id="278" r:id="rId12"/>
    <p:sldId id="262" r:id="rId13"/>
    <p:sldId id="263" r:id="rId14"/>
    <p:sldId id="276" r:id="rId15"/>
    <p:sldId id="275" r:id="rId16"/>
    <p:sldId id="280" r:id="rId17"/>
    <p:sldId id="279" r:id="rId18"/>
    <p:sldId id="265" r:id="rId19"/>
  </p:sldIdLst>
  <p:sldSz cx="20104100" cy="11309350"/>
  <p:notesSz cx="20104100" cy="11309350"/>
  <p:embeddedFontLs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Trebuchet MS" pitchFamily="34" charset="0"/>
      <p:regular r:id="rId25"/>
      <p:bold r:id="rId26"/>
      <p:italic r:id="rId27"/>
      <p:boldItalic r:id="rId28"/>
    </p:embeddedFont>
    <p:embeddedFont>
      <p:font typeface="Montserrat SemiBold" charset="-52"/>
      <p:regular r:id="rId29"/>
      <p:bold r:id="rId30"/>
      <p:italic r:id="rId31"/>
      <p:boldItalic r:id="rId32"/>
    </p:embeddedFont>
    <p:embeddedFont>
      <p:font typeface="IBM Plex Mono" charset="-52"/>
      <p:regular r:id="rId33"/>
      <p:bold r:id="rId34"/>
      <p:italic r:id="rId35"/>
      <p:boldItalic r:id="rId36"/>
    </p:embeddedFont>
    <p:embeddedFont>
      <p:font typeface="IBM Plex Sans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42">
          <p15:clr>
            <a:srgbClr val="A4A3A4"/>
          </p15:clr>
        </p15:guide>
        <p15:guide id="2" pos="908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1" roundtripDataSignature="AMtx7mhP0l9+44oDtTlPBTvOeAg4YHIF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6133D117-8647-40BA-A125-696DEEB485F3}">
  <a:tblStyle styleId="{6133D117-8647-40BA-A125-696DEEB485F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tcBdr/>
        <a:fill>
          <a:solidFill>
            <a:srgbClr val="CFD7E7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FD7E7"/>
          </a:solidFill>
        </a:fill>
      </a:tcStyle>
    </a:band1V>
    <a:band2V>
      <a:tcTxStyle b="off" i="off"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E8ECF4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/>
      <a:tcStyle>
        <a:tcBdr/>
        <a:fill>
          <a:solidFill>
            <a:srgbClr val="E8ECF4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0" d="100"/>
          <a:sy n="40" d="100"/>
        </p:scale>
        <p:origin x="-882" y="-162"/>
      </p:cViewPr>
      <p:guideLst>
        <p:guide orient="horz" pos="1642"/>
        <p:guide pos="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41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8712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11387138" y="0"/>
            <a:ext cx="8712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659563" y="1414463"/>
            <a:ext cx="6784975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10742613"/>
            <a:ext cx="8712200" cy="566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IBM Plex Sans"/>
              <a:ea typeface="IBM Plex Sans"/>
              <a:cs typeface="IBM Plex Sans"/>
              <a:sym typeface="IBM Plex Sans"/>
            </a:endParaRPr>
          </a:p>
        </p:txBody>
      </p:sp>
    </p:spTree>
    <p:extLst>
      <p:ext uri="{BB962C8B-B14F-4D97-AF65-F5344CB8AC3E}">
        <p14:creationId xmlns:p14="http://schemas.microsoft.com/office/powerpoint/2010/main" val="1989304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1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4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1" name="Google Shape;13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5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48" name="Google Shape;14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5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48" name="Google Shape;14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5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48" name="Google Shape;14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49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61150" y="1414463"/>
            <a:ext cx="6781800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7:notes"/>
          <p:cNvSpPr txBox="1">
            <a:spLocks noGrp="1"/>
          </p:cNvSpPr>
          <p:nvPr>
            <p:ph type="body" idx="1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3"/>
          <p:cNvSpPr txBox="1">
            <a:spLocks noGrp="1"/>
          </p:cNvSpPr>
          <p:nvPr>
            <p:ph type="ctrTitle"/>
          </p:nvPr>
        </p:nvSpPr>
        <p:spPr>
          <a:xfrm>
            <a:off x="1507807" y="3505898"/>
            <a:ext cx="17088486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13"/>
          <p:cNvSpPr txBox="1">
            <a:spLocks noGrp="1"/>
          </p:cNvSpPr>
          <p:nvPr>
            <p:ph type="subTitle" idx="1"/>
          </p:nvPr>
        </p:nvSpPr>
        <p:spPr>
          <a:xfrm>
            <a:off x="3015615" y="6333236"/>
            <a:ext cx="14072870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1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1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4"/>
          <p:cNvSpPr txBox="1">
            <a:spLocks noGrp="1"/>
          </p:cNvSpPr>
          <p:nvPr>
            <p:ph type="title"/>
          </p:nvPr>
        </p:nvSpPr>
        <p:spPr>
          <a:xfrm>
            <a:off x="3491004" y="1399796"/>
            <a:ext cx="13122090" cy="704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50" b="0" i="0" u="none" strike="noStrike" cap="none">
                <a:solidFill>
                  <a:srgbClr val="60269E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body" idx="1"/>
          </p:nvPr>
        </p:nvSpPr>
        <p:spPr>
          <a:xfrm>
            <a:off x="1413063" y="3203932"/>
            <a:ext cx="17277972" cy="5650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1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5"/>
          <p:cNvSpPr txBox="1">
            <a:spLocks noGrp="1"/>
          </p:cNvSpPr>
          <p:nvPr>
            <p:ph type="title"/>
          </p:nvPr>
        </p:nvSpPr>
        <p:spPr>
          <a:xfrm>
            <a:off x="3491004" y="1399796"/>
            <a:ext cx="13122090" cy="704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50" b="0" i="0" u="none" strike="noStrike" cap="none">
                <a:solidFill>
                  <a:srgbClr val="60269E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body" idx="1"/>
          </p:nvPr>
        </p:nvSpPr>
        <p:spPr>
          <a:xfrm>
            <a:off x="1413063" y="2738131"/>
            <a:ext cx="689102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600" b="0" i="0" u="none" strike="noStrike" cap="none">
                <a:solidFill>
                  <a:schemeClr val="dk1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1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1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6"/>
          <p:cNvSpPr txBox="1">
            <a:spLocks noGrp="1"/>
          </p:cNvSpPr>
          <p:nvPr>
            <p:ph type="title"/>
          </p:nvPr>
        </p:nvSpPr>
        <p:spPr>
          <a:xfrm>
            <a:off x="3491004" y="1399796"/>
            <a:ext cx="13122090" cy="704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50" b="0" i="0" u="none" strike="noStrike" cap="none">
                <a:solidFill>
                  <a:srgbClr val="60269E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7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IBM Plex Sans"/>
                <a:ea typeface="IBM Plex Sans"/>
                <a:cs typeface="IBM Plex Sans"/>
                <a:sym typeface="IBM Plex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808" y="3513230"/>
            <a:ext cx="17088485" cy="2424180"/>
          </a:xfrm>
          <a:prstGeom prst="rect">
            <a:avLst/>
          </a:prstGeom>
        </p:spPr>
        <p:txBody>
          <a:bodyPr lIns="179497" tIns="89748" rIns="179497" bIns="89748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15615" y="6408632"/>
            <a:ext cx="14072870" cy="2890167"/>
          </a:xfrm>
          <a:prstGeom prst="rect">
            <a:avLst/>
          </a:prstGeom>
        </p:spPr>
        <p:txBody>
          <a:bodyPr lIns="179497" tIns="89748" rIns="179497" bIns="89748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97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79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692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58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48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384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282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179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205" y="10482093"/>
            <a:ext cx="4690957" cy="602118"/>
          </a:xfrm>
          <a:prstGeom prst="rect">
            <a:avLst/>
          </a:prstGeom>
        </p:spPr>
        <p:txBody>
          <a:bodyPr lIns="179497" tIns="89748" rIns="179497" bIns="89748"/>
          <a:lstStyle/>
          <a:p>
            <a:fld id="{CA0BCAE2-3AA8-434B-9CE0-F40A3BDA62B2}" type="datetimeFigureOut">
              <a:rPr lang="ru-RU" smtClean="0"/>
              <a:pPr/>
              <a:t>19.10.2024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68901" y="10482093"/>
            <a:ext cx="6366298" cy="602118"/>
          </a:xfrm>
          <a:prstGeom prst="rect">
            <a:avLst/>
          </a:prstGeom>
        </p:spPr>
        <p:txBody>
          <a:bodyPr lIns="179497" tIns="89748" rIns="179497" bIns="89748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407938" y="10482093"/>
            <a:ext cx="4690957" cy="602118"/>
          </a:xfrm>
          <a:prstGeom prst="rect">
            <a:avLst/>
          </a:prstGeom>
        </p:spPr>
        <p:txBody>
          <a:bodyPr lIns="179497" tIns="89748" rIns="179497" bIns="89748"/>
          <a:lstStyle/>
          <a:p>
            <a:fld id="{6D0F90A6-4768-450B-BB9C-905772153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34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technical-mechanics.narod.ru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://znanium.com/" TargetMode="External"/><Relationship Id="rId4" Type="http://schemas.openxmlformats.org/officeDocument/2006/relationships/hyperlink" Target="http://www.isopromat.ru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полите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40165" y="-1"/>
            <a:ext cx="3463935" cy="32592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11081"/>
            <a:ext cx="19867741" cy="1781198"/>
          </a:xfrm>
        </p:spPr>
        <p:txBody>
          <a:bodyPr>
            <a:normAutofit/>
          </a:bodyPr>
          <a:lstStyle/>
          <a:p>
            <a:pPr marL="358993"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Министерство образования и науки РТ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ГАПОУ «Нижнекамский политехнический колледж имени Е.Н. Королёва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86589" y="6604647"/>
            <a:ext cx="17973956" cy="3324903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                    Коваль Александра Владимировна</a:t>
            </a:r>
          </a:p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преподаватель  ГАПОУ 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«Нижнекамский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политехнический</a:t>
            </a:r>
          </a:p>
          <a:p>
            <a:pPr algn="l"/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колледж имени Е.Н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Королёва»</a:t>
            </a:r>
          </a:p>
          <a:p>
            <a:pPr algn="l"/>
            <a:r>
              <a:rPr lang="ru-RU" sz="3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900" dirty="0"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6589" y="3259254"/>
            <a:ext cx="18624885" cy="1535466"/>
          </a:xfrm>
          <a:prstGeom prst="rect">
            <a:avLst/>
          </a:prstGeom>
          <a:noFill/>
        </p:spPr>
        <p:txBody>
          <a:bodyPr wrap="square" lIns="179497" tIns="89748" rIns="179497" bIns="89748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 внедрения цифровых технологий в раздел Детали машин рабочей программы дисциплины Техническая механика</a:t>
            </a:r>
            <a:endParaRPr lang="ru-RU" sz="4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3137" y="4585956"/>
            <a:ext cx="18248435" cy="1412355"/>
          </a:xfrm>
          <a:prstGeom prst="rect">
            <a:avLst/>
          </a:prstGeom>
          <a:noFill/>
        </p:spPr>
        <p:txBody>
          <a:bodyPr wrap="square" lIns="179497" tIns="89748" rIns="179497" bIns="89748" rtlCol="0">
            <a:sp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ля специальности 23.02.04 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Техническая эксплуатация подъемно-транспортных, строительных, дорожных машин и 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оборудования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76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полите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6990" y="0"/>
            <a:ext cx="2287110" cy="19491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11081"/>
            <a:ext cx="19867741" cy="1132708"/>
          </a:xfrm>
        </p:spPr>
        <p:txBody>
          <a:bodyPr>
            <a:normAutofit/>
          </a:bodyPr>
          <a:lstStyle/>
          <a:p>
            <a:pPr marL="358993" algn="ctr"/>
            <a:r>
              <a:rPr lang="ru-RU" sz="4400" dirty="0" smtClean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Актуальность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2681" y="1860831"/>
            <a:ext cx="19202858" cy="9111969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4000" dirty="0" smtClean="0">
                <a:latin typeface="IBM Plex Mono" charset="-52"/>
              </a:rPr>
              <a:t>    </a:t>
            </a: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Согласно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национальной программе Российской Федерации о внедрении цифровой экономики во все сферы деятельности народного хозяйства перед преподавателями нашего учебного заведения стоит задача активизации внедрения цифровых технологий в образовательную среду. </a:t>
            </a:r>
          </a:p>
          <a:p>
            <a:pPr algn="just">
              <a:lnSpc>
                <a:spcPct val="120000"/>
              </a:lnSpc>
            </a:pP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Внедрение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информационных и «сквозных технологий» в рабочую программу ОПД 04 Техническая </a:t>
            </a: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механика (в том числе в раздел Детали машин),  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позволяет будущему выпускнику быть востребованным на современном рынке труда. Работодатели ждут выпускников с навыками применения профессиональных цифровых компетенций, соответствующих требованиям отрасли, региона.</a:t>
            </a:r>
          </a:p>
          <a:p>
            <a:pPr algn="just">
              <a:lnSpc>
                <a:spcPct val="120000"/>
              </a:lnSpc>
            </a:pP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Применение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учебном процессе современных отечественных платформ</a:t>
            </a:r>
            <a:r>
              <a:rPr lang="ru-RU" sz="4600" b="1" dirty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и </a:t>
            </a: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продуктов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600" dirty="0" err="1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ВКонтакте</a:t>
            </a:r>
            <a:r>
              <a:rPr lang="ru-RU" sz="4600" dirty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(Яндекс- формы, Яндекс- диск- хранилище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), </a:t>
            </a:r>
            <a:r>
              <a:rPr lang="en-US" sz="4600" dirty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VK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Видео, </a:t>
            </a:r>
            <a:r>
              <a:rPr lang="en-US" sz="4600" dirty="0" err="1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Runet</a:t>
            </a:r>
            <a:r>
              <a:rPr lang="en-US" sz="4600" dirty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, </a:t>
            </a:r>
            <a:r>
              <a:rPr lang="en-US" sz="4600" dirty="0" err="1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Rutube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, </a:t>
            </a:r>
            <a:r>
              <a:rPr lang="ru-RU" sz="4600" dirty="0" err="1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яндекс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600" dirty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– телемост,</a:t>
            </a:r>
            <a:r>
              <a:rPr lang="en-US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6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МойОфис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 программ </a:t>
            </a:r>
            <a:r>
              <a:rPr lang="en-US" sz="46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Mentimeter</a:t>
            </a:r>
            <a:r>
              <a:rPr lang="en-US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Online Test Pad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6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Stepik</a:t>
            </a:r>
            <a:r>
              <a:rPr lang="ru-RU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6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АСМОграф</a:t>
            </a:r>
            <a:r>
              <a:rPr lang="ru-RU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 САПР (</a:t>
            </a:r>
            <a:r>
              <a:rPr lang="en-US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en-US" sz="4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Компас</a:t>
            </a:r>
            <a:r>
              <a:rPr lang="ru-RU" sz="4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АСКОН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), цифровые двойники,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600" dirty="0" err="1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Юрайт</a:t>
            </a:r>
            <a:r>
              <a:rPr lang="ru-RU" sz="4600" dirty="0" smtClean="0">
                <a:solidFill>
                  <a:srgbClr val="C0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и др.</a:t>
            </a: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формирует </a:t>
            </a:r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студентов системное </a:t>
            </a:r>
            <a:r>
              <a:rPr lang="ru-RU" sz="4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мышление в понимании процессов трансформации полученных знаний, умений, навыков в смежные дисциплины: материаловедение, инженерная графика, ремонт строительных и дорожных машин и другие, необходимые для освоения специальности 23.02.04 Техническая эксплуатация подъемно-транспортных, строительных, дорожных машин и оборудования .  </a:t>
            </a:r>
          </a:p>
          <a:p>
            <a:pPr algn="just"/>
            <a:r>
              <a:rPr lang="ru-RU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4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76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полите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6990" y="0"/>
            <a:ext cx="2287110" cy="19491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85810" y="408204"/>
            <a:ext cx="6593305" cy="1132708"/>
          </a:xfrm>
        </p:spPr>
        <p:txBody>
          <a:bodyPr>
            <a:normAutofit/>
          </a:bodyPr>
          <a:lstStyle/>
          <a:p>
            <a:pPr marL="358993" algn="ctr"/>
            <a:r>
              <a:rPr lang="ru-RU" sz="4800" dirty="0" smtClean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Актуальность</a:t>
            </a:r>
            <a:endParaRPr lang="ru-RU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6744" y="1596136"/>
            <a:ext cx="19202858" cy="9111969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4000" dirty="0" smtClean="0">
                <a:latin typeface="IBM Plex Mono" charset="-52"/>
              </a:rPr>
              <a:t> </a:t>
            </a:r>
            <a:r>
              <a:rPr lang="ru-RU" sz="39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 внедрения цифровой экономики в </a:t>
            </a:r>
            <a:r>
              <a:rPr lang="ru-RU" sz="39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дисциплину  заключается в формировании </a:t>
            </a:r>
            <a:r>
              <a:rPr lang="ru-RU" sz="39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цифровых компетенций обучающихся с целью активного применения информационных технологий в отраслевой сфере деятельности</a:t>
            </a:r>
            <a:r>
              <a:rPr lang="ru-RU" sz="39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900" dirty="0">
                <a:solidFill>
                  <a:srgbClr val="00B050"/>
                </a:solidFill>
                <a:latin typeface="Times New Roman"/>
                <a:ea typeface="Times New Roman"/>
              </a:rPr>
              <a:t> Внедрение Цифровых Технологий в рабочую программу ОПД 04 Техническая механика позволяет будущему специалисту быть востребованным на современном рынке труда, быстро переобучаться, быстро ориентироваться в профессиональной деятельности</a:t>
            </a:r>
            <a:r>
              <a:rPr lang="ru-RU" sz="3900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.</a:t>
            </a:r>
            <a:endParaRPr lang="ru-RU" sz="39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215" algn="just">
              <a:lnSpc>
                <a:spcPct val="150000"/>
              </a:lnSpc>
              <a:spcAft>
                <a:spcPts val="1000"/>
              </a:spcAft>
            </a:pPr>
            <a:r>
              <a:rPr lang="ru-RU" sz="39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В данной работе приведён пример актуализации темы «Механические передачи» раздела «Детали машин» рабочей программы дисциплины «Техническая механика» для специальности23.02.04 Техническая эксплуатация подъемно-транспортных, строительных, дорожных машин и оборудования.</a:t>
            </a:r>
            <a:r>
              <a:rPr lang="ru-RU" sz="3900" dirty="0">
                <a:solidFill>
                  <a:srgbClr val="000000">
                    <a:tint val="75000"/>
                  </a:srgb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9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Актуализация в проекте выделена красным цветом.</a:t>
            </a:r>
            <a:endParaRPr lang="ru-RU" sz="39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97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полите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6990" y="0"/>
            <a:ext cx="2287110" cy="19491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5726" y="575776"/>
            <a:ext cx="12970042" cy="1781198"/>
          </a:xfrm>
        </p:spPr>
        <p:txBody>
          <a:bodyPr>
            <a:noAutofit/>
          </a:bodyPr>
          <a:lstStyle/>
          <a:p>
            <a:pPr marL="358993" lvl="0" algn="ctr"/>
            <a:r>
              <a:rPr lang="ru-RU" sz="4400" dirty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Цели и задачи дисциплины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6112" y="2430380"/>
            <a:ext cx="19202858" cy="7932308"/>
          </a:xfrm>
        </p:spPr>
        <p:txBody>
          <a:bodyPr>
            <a:normAutofit/>
          </a:bodyPr>
          <a:lstStyle/>
          <a:p>
            <a:pPr lvl="0" algn="just"/>
            <a:r>
              <a:rPr lang="ru-RU" sz="4000" dirty="0" smtClean="0">
                <a:latin typeface="IBM Plex Mono" charset="-52"/>
              </a:rPr>
              <a:t>    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Целью дисциплины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Техническая механика 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является формирование и последующее внедрение знаний и умений студентов  в междисциплинарные комплексы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целях подготовки техников - механиков, в том числе обладающих компетенциями информационных и сквозных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технологий.</a:t>
            </a:r>
          </a:p>
          <a:p>
            <a:pPr lvl="0" algn="just"/>
            <a:r>
              <a:rPr lang="ru-RU" sz="3600" spc="-30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Задачами дисциплины является овладение обучающимися общими и профессиональными компетенциями, в том числе с применением Цифровых Технологий.</a:t>
            </a:r>
            <a:endParaRPr lang="ru-RU" sz="3600" spc="-30" dirty="0">
              <a:solidFill>
                <a:srgbClr val="C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 algn="just"/>
            <a:r>
              <a:rPr lang="ru-RU" sz="3600" spc="-3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Освоение общих компетенций (ОК):</a:t>
            </a:r>
          </a:p>
          <a:p>
            <a:pPr lvl="0" algn="just"/>
            <a:r>
              <a:rPr lang="ru-RU" sz="3600" spc="-3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 </a:t>
            </a:r>
            <a:r>
              <a:rPr lang="ru-RU" sz="3600" spc="-3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02. Осуществлять поиск, анализ и интерпретацию информации, необходимой для выполнения задач профессиональной деятельности</a:t>
            </a:r>
            <a:r>
              <a:rPr lang="ru-RU" sz="3600" spc="-3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lvl="0" algn="just"/>
            <a:endParaRPr lang="ru-RU" sz="3600" spc="-30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/>
            <a:r>
              <a:rPr lang="ru-RU" sz="3600" spc="-3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</a:t>
            </a:r>
            <a:r>
              <a:rPr lang="ru-RU" sz="3600" spc="-3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Освоение </a:t>
            </a:r>
            <a:r>
              <a:rPr lang="ru-RU" sz="3600" spc="-3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профессиональных компетенций (ПК):</a:t>
            </a:r>
            <a:endParaRPr lang="ru-RU" sz="3600" u="sng" spc="-30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  <a:sym typeface="Times New Roman"/>
            </a:endParaRPr>
          </a:p>
          <a:p>
            <a:pPr marL="342900" lvl="0" indent="-152400" algn="just">
              <a:buSzPts val="3000"/>
            </a:pP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ПК 2.3- Определять техническое состояние систем и механизмов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подъемно-транспортных, строительных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дорожных машин и оборудования с помощью информационных технологий.</a:t>
            </a:r>
            <a:endParaRPr lang="ru-RU" sz="3600" u="sng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  <a:sym typeface="Times New Roman"/>
            </a:endParaRPr>
          </a:p>
          <a:p>
            <a:pPr lvl="0" algn="just"/>
            <a:endParaRPr lang="ru-RU" sz="3600" dirty="0">
              <a:solidFill>
                <a:schemeClr val="dk1"/>
              </a:solidFill>
              <a:latin typeface="IBM Plex Mono" charset="-52"/>
              <a:ea typeface="Times New Roman"/>
              <a:cs typeface="Times New Roman"/>
            </a:endParaRPr>
          </a:p>
          <a:p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39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5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831850" y="3743775"/>
            <a:ext cx="17997948" cy="6900401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89" name="Google Shape;89;p21"/>
          <p:cNvSpPr/>
          <p:nvPr/>
        </p:nvSpPr>
        <p:spPr>
          <a:xfrm>
            <a:off x="831847" y="3793111"/>
            <a:ext cx="17764213" cy="685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algn="just">
              <a:lnSpc>
                <a:spcPct val="115000"/>
              </a:lnSpc>
            </a:pPr>
            <a:r>
              <a:rPr lang="ru-RU" sz="3600" b="1" i="0" u="none" strike="noStrike" cap="none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Знать:</a:t>
            </a:r>
            <a:r>
              <a:rPr lang="ru-RU" sz="3600" b="0" i="0" u="none" strike="noStrike" cap="none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виды машин и механизмов, принцип действия,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кинематические и динамические характеристики;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современные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отечественные продукты, </a:t>
            </a:r>
            <a:r>
              <a:rPr lang="ru-RU" sz="360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которые </a:t>
            </a:r>
            <a:r>
              <a:rPr lang="ru-RU" sz="360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могут быть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использованы в профессиональной деятельности, в том числе поиск информации в Яндекс,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ВКонтакте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 сервисы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для командной работы (Яндекс Телемост,,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Miro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Zoom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и др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.);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цифровые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технологии, применяемые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техническом обслуживании транспортных и транспортно-технологических машин </a:t>
            </a:r>
            <a:endParaRPr lang="ru-RU" sz="3600" dirty="0" smtClean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algn="just">
              <a:lnSpc>
                <a:spcPct val="115000"/>
              </a:lnSpc>
            </a:pPr>
            <a:r>
              <a:rPr lang="ru-RU" sz="3600" b="1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Уметь: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читать кинематические схемы;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применять в работе  отечественные продукты, в том числе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АСМОграф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>
              <a:buSzPts val="2200"/>
            </a:pPr>
            <a:r>
              <a:rPr lang="ru-RU" sz="3600" b="1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  Владеть: 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навыками настройки машин и механизмов согласно кинематических схем;         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опытом применения современных отечественных продуктов для настройки и регулировки дорожных,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с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троительных машин и механизмов. </a:t>
            </a: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7" y="837378"/>
            <a:ext cx="161567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Требования к результатам освоения дисциплины</a:t>
            </a:r>
            <a:endParaRPr lang="ru-RU" sz="4800" spc="-30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/>
            <a:r>
              <a:rPr lang="ru-RU" sz="4000" spc="-3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4000" spc="-3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результате освоения общей компетенции ОК 02 Осуществлять поиск, анализ и интерпретацию информации, необходимой для выполнения задач профессиональной деятельности студент должен: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6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601579" y="3874289"/>
            <a:ext cx="19138040" cy="7002258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7" y="837378"/>
            <a:ext cx="166206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Требования к результатам освоения </a:t>
            </a:r>
            <a:r>
              <a:rPr lang="ru-RU" sz="4800" dirty="0" smtClean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дисциплины</a:t>
            </a:r>
          </a:p>
          <a:p>
            <a:pPr algn="just"/>
            <a:r>
              <a:rPr lang="ru-RU" sz="3600" spc="-30" dirty="0">
                <a:latin typeface="Times New Roman" pitchFamily="18" charset="0"/>
                <a:ea typeface="Times New Roman"/>
                <a:cs typeface="Times New Roman" pitchFamily="18" charset="0"/>
              </a:rPr>
              <a:t>В результате освоения </a:t>
            </a:r>
            <a:r>
              <a:rPr lang="ru-RU" sz="36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профессиональной </a:t>
            </a:r>
            <a:r>
              <a:rPr lang="ru-RU" sz="3600" spc="-30" dirty="0">
                <a:latin typeface="Times New Roman" pitchFamily="18" charset="0"/>
                <a:ea typeface="Times New Roman"/>
                <a:cs typeface="Times New Roman" pitchFamily="18" charset="0"/>
              </a:rPr>
              <a:t>компетенции </a:t>
            </a:r>
            <a:r>
              <a:rPr lang="ru-RU" sz="36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ПК 2.3 -  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Определять техническое состояние систем и механизмов подъемно-транспортных, строительных, дорожных машин и оборудования с помощью информационных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imes New Roman"/>
              </a:rPr>
              <a:t> </a:t>
            </a:r>
            <a:r>
              <a:rPr lang="ru-RU" sz="36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студент </a:t>
            </a:r>
            <a:r>
              <a:rPr lang="ru-RU" sz="3600" spc="-30" dirty="0">
                <a:latin typeface="Times New Roman" pitchFamily="18" charset="0"/>
                <a:ea typeface="Times New Roman"/>
                <a:cs typeface="Times New Roman" pitchFamily="18" charset="0"/>
              </a:rPr>
              <a:t>должен</a:t>
            </a:r>
            <a:r>
              <a:rPr lang="ru-RU" sz="36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endParaRPr lang="ru-RU" sz="3600" spc="-3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1850" y="3884366"/>
            <a:ext cx="1837055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r>
              <a:rPr lang="ru-RU" sz="3600" b="1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Знать:</a:t>
            </a:r>
            <a:r>
              <a:rPr lang="ru-RU" sz="3600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виды передач; их устройство, назначение, преимущества и недостатки, условные обозначения на схемах;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современные отечественные продукты, которые могут быть использованы в рамках своей деятельности, в том числе на сайте 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http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//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reestr.digital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gov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ru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/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ru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  <a:sym typeface="IBM Plex Mono"/>
            </a:endParaRPr>
          </a:p>
          <a:p>
            <a:pPr lvl="0">
              <a:buSzPts val="2200"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Уметь</a:t>
            </a:r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: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проводить расчет и проектировать детали и с</a:t>
            </a: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>борочные единицы общего назначения;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использовать облачные сервисы для просмотра, поиска,  хранения, извлечения и анализа данных, информации и цифрового контента (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Google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Drive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Dropbox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Яндекс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Диск,Google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Диск и др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.); выполнять проектные работы с помощью  современных отечественных программ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САПР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(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Компас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АСКОН и др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.);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работать в команде с использованием Яндекс,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Google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Docs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</a:p>
          <a:p>
            <a:pPr lvl="0">
              <a:buSzPts val="2200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600" b="1" dirty="0" smtClean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Владеть</a:t>
            </a:r>
            <a:r>
              <a:rPr lang="ru-RU" sz="3600" b="1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: </a:t>
            </a:r>
            <a:r>
              <a:rPr lang="ru-RU" sz="3600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методиками расчёта и проектирования машин и механизмов;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опытом использования компьютерных технологий при определении технического состояния систем и механизмов дорожных, строительных машин и механизмов.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</p:txBody>
      </p:sp>
    </p:spTree>
    <p:extLst>
      <p:ext uri="{BB962C8B-B14F-4D97-AF65-F5344CB8AC3E}">
        <p14:creationId xmlns:p14="http://schemas.microsoft.com/office/powerpoint/2010/main" val="173380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7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433137" y="4120510"/>
            <a:ext cx="18673011" cy="6424864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7" y="837378"/>
            <a:ext cx="1662066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Требования к результатам освоения </a:t>
            </a:r>
            <a:r>
              <a:rPr lang="ru-RU" sz="4800" dirty="0" smtClean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дисциплины</a:t>
            </a:r>
          </a:p>
          <a:p>
            <a:pPr algn="just"/>
            <a:r>
              <a:rPr lang="ru-RU" sz="4000" spc="-30" dirty="0">
                <a:latin typeface="Times New Roman" pitchFamily="18" charset="0"/>
                <a:ea typeface="Times New Roman"/>
                <a:cs typeface="Times New Roman" pitchFamily="18" charset="0"/>
              </a:rPr>
              <a:t>В результате освоения </a:t>
            </a:r>
            <a:r>
              <a:rPr lang="ru-RU" sz="40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профессиональной </a:t>
            </a:r>
            <a:r>
              <a:rPr lang="ru-RU" sz="4000" spc="-30" dirty="0">
                <a:latin typeface="Times New Roman" pitchFamily="18" charset="0"/>
                <a:ea typeface="Times New Roman"/>
                <a:cs typeface="Times New Roman" pitchFamily="18" charset="0"/>
              </a:rPr>
              <a:t>компетенции </a:t>
            </a:r>
            <a:r>
              <a:rPr lang="ru-RU" sz="40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ПК 2.3 -  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Определять техническое состояние систем и механизмов подъемно-транспортных, строительных, дорожных машин и оборудования с помощью информационных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Times New Roman"/>
              </a:rPr>
              <a:t> </a:t>
            </a:r>
            <a:r>
              <a:rPr lang="ru-RU" sz="40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студент </a:t>
            </a:r>
            <a:r>
              <a:rPr lang="ru-RU" sz="4000" spc="-30" dirty="0">
                <a:latin typeface="Times New Roman" pitchFamily="18" charset="0"/>
                <a:ea typeface="Times New Roman"/>
                <a:cs typeface="Times New Roman" pitchFamily="18" charset="0"/>
              </a:rPr>
              <a:t>должен</a:t>
            </a:r>
            <a:r>
              <a:rPr lang="ru-RU" sz="4000" spc="-3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endParaRPr lang="ru-RU" sz="4000" spc="-3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1850" y="4177194"/>
            <a:ext cx="1827429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r>
              <a:rPr lang="ru-RU" sz="4000" b="1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Знать:</a:t>
            </a:r>
            <a:r>
              <a:rPr lang="ru-RU" sz="4000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виды передач; их устройство, назначение, преимущества и недостатки, условные обозначения на схемах;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современные отечественные продукты, которые могут быть использованы в рамках своей деятельности, в том числе на сайте 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http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//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reestr.digital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gov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ru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/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ru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  <a:sym typeface="IBM Plex Mono"/>
            </a:endParaRPr>
          </a:p>
          <a:p>
            <a:pPr lvl="0">
              <a:buSzPts val="2200"/>
            </a:pP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Уметь</a:t>
            </a:r>
            <a:r>
              <a:rPr lang="ru-RU" sz="4000" b="1" dirty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: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endParaRPr lang="ru-RU" sz="4000" dirty="0" smtClean="0">
              <a:solidFill>
                <a:schemeClr val="tx1"/>
              </a:solidFill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  <a:p>
            <a:pPr lvl="0">
              <a:buSzPts val="2200"/>
            </a:pP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IBM Plex Mono"/>
              </a:rPr>
              <a:t>-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проводить </a:t>
            </a:r>
            <a:r>
              <a:rPr lang="ru-RU" sz="4000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расчет и проектировать детали и с</a:t>
            </a:r>
            <a:r>
              <a:rPr lang="ru-RU" sz="4000" dirty="0">
                <a:latin typeface="Times New Roman" pitchFamily="18" charset="0"/>
                <a:ea typeface="Times New Roman"/>
                <a:cs typeface="Times New Roman" pitchFamily="18" charset="0"/>
              </a:rPr>
              <a:t>борочные единицы общего назначения; 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использовать облачные сервисы для просмотра, поиска,  хранения, извлечения и анализа данных, информации и цифрового контента (</a:t>
            </a:r>
            <a:r>
              <a:rPr lang="ru-RU" sz="4000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Google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4000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Drive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ru-RU" sz="4000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Dropbox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, Яндекс </a:t>
            </a:r>
            <a:r>
              <a:rPr lang="ru-RU" sz="4000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Диск,Google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Диск и др</a:t>
            </a: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.)</a:t>
            </a:r>
            <a:r>
              <a:rPr lang="ru-RU" sz="3600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; </a:t>
            </a: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проектировать работы с помощью  современных отечественных программ 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САПР </a:t>
            </a: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Компас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, АСКОН </a:t>
            </a: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и др.)</a:t>
            </a:r>
            <a:endParaRPr lang="ru-RU" sz="36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9075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8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598116" y="2564680"/>
            <a:ext cx="17997948" cy="6424864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7" y="837378"/>
            <a:ext cx="1662066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Требования к результатам освоения </a:t>
            </a:r>
            <a:r>
              <a:rPr lang="ru-RU" sz="4800" dirty="0" smtClean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дисциплины</a:t>
            </a:r>
          </a:p>
          <a:p>
            <a:pPr algn="just"/>
            <a:endParaRPr lang="ru-RU" sz="4000" spc="-30" dirty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4632" y="2789806"/>
            <a:ext cx="1776421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- 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Times New Roman"/>
              </a:rPr>
              <a:t>работать в команде с использованием Яндекс, </a:t>
            </a:r>
            <a:r>
              <a:rPr lang="ru-RU" sz="4000" dirty="0" err="1">
                <a:solidFill>
                  <a:srgbClr val="FF0000"/>
                </a:solidFill>
                <a:latin typeface="Times New Roman"/>
                <a:ea typeface="Times New Roman"/>
              </a:rPr>
              <a:t>Google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0000"/>
                </a:solidFill>
                <a:latin typeface="Times New Roman"/>
                <a:ea typeface="Times New Roman"/>
              </a:rPr>
              <a:t>Docs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использовать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 проектировании современные отечественные программы САПР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Компас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АСКОН).</a:t>
            </a:r>
          </a:p>
          <a:p>
            <a:pPr lvl="0">
              <a:buSzPts val="2200"/>
            </a:pPr>
            <a:r>
              <a:rPr lang="ru-RU" sz="4000" b="1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Владеть: </a:t>
            </a:r>
            <a:endParaRPr lang="ru-RU" sz="4000" b="1" dirty="0" smtClean="0"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  <a:p>
            <a:pPr marL="571500" lvl="0" indent="-571500">
              <a:buSzPts val="2200"/>
              <a:buFontTx/>
              <a:buChar char="-"/>
            </a:pPr>
            <a:r>
              <a:rPr lang="ru-RU" sz="4000" dirty="0" smtClean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методиками </a:t>
            </a:r>
            <a:r>
              <a:rPr lang="ru-RU" sz="4000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расчёта и проектирования машин и механизмов; </a:t>
            </a:r>
            <a:endParaRPr lang="ru-RU" sz="4000" dirty="0" smtClean="0"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  <a:p>
            <a:pPr marL="571500" lvl="0" indent="-571500">
              <a:buSzPts val="2200"/>
              <a:buFontTx/>
              <a:buChar char="-"/>
            </a:pPr>
            <a:r>
              <a:rPr lang="ru-RU" sz="400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- опытом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использования компьютерных технологий при определении технического состояния систем и механизмов дорожных, строительных машин и механизмов.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</p:txBody>
      </p:sp>
    </p:spTree>
    <p:extLst>
      <p:ext uri="{BB962C8B-B14F-4D97-AF65-F5344CB8AC3E}">
        <p14:creationId xmlns:p14="http://schemas.microsoft.com/office/powerpoint/2010/main" val="360821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9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831850" y="4321291"/>
            <a:ext cx="17997948" cy="6424864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6" y="837378"/>
            <a:ext cx="1799795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377" lvl="0"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Лекционный блок  </a:t>
            </a:r>
            <a:endParaRPr lang="ru-RU" sz="4800" dirty="0" smtClean="0">
              <a:solidFill>
                <a:srgbClr val="15B012"/>
              </a:solidFill>
              <a:latin typeface="Times New Roman" pitchFamily="18" charset="0"/>
              <a:ea typeface="Montserrat SemiBold"/>
              <a:cs typeface="Times New Roman" pitchFamily="18" charset="0"/>
              <a:sym typeface="Montserrat SemiBold"/>
            </a:endParaRPr>
          </a:p>
          <a:p>
            <a:pPr marR="8377" lvl="0" algn="ctr"/>
            <a:r>
              <a:rPr lang="ru-RU" sz="3200" dirty="0">
                <a:solidFill>
                  <a:srgbClr val="00B050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Montserrat SemiBold"/>
              </a:rPr>
              <a:t>Раздел 3. Детали машин</a:t>
            </a:r>
          </a:p>
          <a:p>
            <a:pPr marR="8377" lvl="0" algn="just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Основные понятия и определения. Классификация деталей машин. Основные задачи научно-технического прогресса в машиностроении.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Применение 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IT –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технологий в машиностроении.</a:t>
            </a: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Основные требования предъявляемые к машинам и их деталям.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Компьютерные технологии в машиностроении.</a:t>
            </a:r>
            <a:endParaRPr lang="ru-RU" sz="4800" dirty="0">
              <a:solidFill>
                <a:srgbClr val="15B012"/>
              </a:solidFill>
              <a:latin typeface="Times New Roman" pitchFamily="18" charset="0"/>
              <a:ea typeface="Montserrat SemiBold"/>
              <a:cs typeface="Times New Roman" pitchFamily="18" charset="0"/>
              <a:sym typeface="Montserrat SemiBold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1847" y="4498291"/>
            <a:ext cx="17764213" cy="5950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200"/>
            </a:pPr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Тема 3.3 Механические передачи 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3400" marR="8366" lvl="0" indent="-342481" algn="just">
              <a:spcBef>
                <a:spcPts val="500"/>
              </a:spcBef>
              <a:buSzPts val="2400"/>
              <a:buFont typeface="IBM Plex Mono"/>
              <a:buChar char="–"/>
            </a:pP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>Классификация передач,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их устройство, назначение, преимущества и недостатки, </a:t>
            </a: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>Основные характеристики механических передач.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Образовательная платформа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Юрайт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Механические передачи в робототехнике. </a:t>
            </a:r>
            <a:endParaRPr lang="ru-RU" sz="36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63400" marR="8366" lvl="0" indent="-342481" algn="just">
              <a:spcBef>
                <a:spcPts val="500"/>
              </a:spcBef>
              <a:buSzPts val="2400"/>
              <a:buFont typeface="IBM Plex Mono"/>
              <a:buChar char="–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Зубчатые передачи, основные параметры, принцип расчета.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Червячные передачи. Принцип расчета.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Расчёт и проектирование передач с использованием систем автоматизированного проектирования. </a:t>
            </a:r>
          </a:p>
          <a:p>
            <a:pPr marL="363400" marR="8366" lvl="0" indent="-342481" algn="just">
              <a:spcBef>
                <a:spcPts val="500"/>
              </a:spcBef>
              <a:buSzPts val="2400"/>
              <a:buFont typeface="IBM Plex Mono"/>
              <a:buChar char="–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Фрикционные передачи, ременные и цепные передачи. Принцип расчета.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Образовательная платформа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Stepik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363400" marR="8366" lvl="0" indent="-342481" algn="just">
              <a:spcBef>
                <a:spcPts val="500"/>
              </a:spcBef>
              <a:buSzPts val="2400"/>
              <a:buFont typeface="IBM Plex Mono"/>
              <a:buChar char="–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Редукторы: назначение, классификация, устройство.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IBM Plex Mono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6905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10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1053075" y="3151687"/>
            <a:ext cx="17997948" cy="7893302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6" y="837378"/>
            <a:ext cx="179979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377" lvl="0"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Практические занятия</a:t>
            </a:r>
          </a:p>
          <a:p>
            <a:pPr marR="8377" lvl="0" algn="ctr"/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Montserrat SemiBold"/>
              </a:rPr>
              <a:t>Раздел 3. Детали </a:t>
            </a:r>
            <a:r>
              <a:rPr lang="ru-RU" sz="40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Montserrat SemiBold"/>
              </a:rPr>
              <a:t>машин</a:t>
            </a:r>
          </a:p>
          <a:p>
            <a:pPr lvl="0" algn="ctr">
              <a:buSzPts val="3000"/>
            </a:pPr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Тема 3.3 Механические передачи 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R="8377" lvl="0" algn="ctr"/>
            <a:endParaRPr lang="ru-RU" sz="4000" dirty="0">
              <a:solidFill>
                <a:srgbClr val="00B050"/>
              </a:solidFill>
              <a:latin typeface="Times New Roman" pitchFamily="18" charset="0"/>
              <a:ea typeface="Times New Roman"/>
              <a:cs typeface="Times New Roman" pitchFamily="18" charset="0"/>
              <a:sym typeface="Montserrat SemiBold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2858" y="3513514"/>
            <a:ext cx="17764213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200"/>
            </a:pPr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Тема 3.3 Механические передачи </a:t>
            </a:r>
            <a:endParaRPr lang="ru-RU" sz="4000" dirty="0" smtClean="0">
              <a:solidFill>
                <a:srgbClr val="00B050"/>
              </a:solidFill>
              <a:latin typeface="Times New Roman" pitchFamily="18" charset="0"/>
              <a:ea typeface="Montserrat SemiBold"/>
              <a:cs typeface="Times New Roman" pitchFamily="18" charset="0"/>
              <a:sym typeface="Montserrat SemiBold"/>
            </a:endParaRPr>
          </a:p>
          <a:p>
            <a:pPr marL="457200" lvl="0" indent="-457200">
              <a:buSzPts val="2200"/>
              <a:buFont typeface="+mj-lt"/>
              <a:buAutoNum type="arabicPeriod"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Расчет прямозубой цилиндрической зубчатой передачи.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Применение при расчёте и проектировании современных отечественных программ САПР (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Компас, АСКОН), цифровые двойники.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SzPts val="2200"/>
              <a:buFont typeface="+mj-lt"/>
              <a:buAutoNum type="arabicPeriod"/>
            </a:pPr>
            <a:r>
              <a:rPr lang="ru-RU" sz="4000" dirty="0">
                <a:latin typeface="Times New Roman" pitchFamily="18" charset="0"/>
                <a:ea typeface="Times New Roman"/>
                <a:cs typeface="Times New Roman" pitchFamily="18" charset="0"/>
              </a:rPr>
              <a:t>Расчет клиноременной передачи.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Применение при расчёте и проектировании современных отечественных программы САПР (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Компас, АСКОН), цифровые двойники.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SzPts val="2200"/>
              <a:buFont typeface="+mj-lt"/>
              <a:buAutoNum type="arabicPeriod"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Определение передаточного отношения двухступенчатого редуктора.</a:t>
            </a:r>
            <a:r>
              <a:rPr lang="ru-RU" sz="4000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Применение при построении схемы редуктора и определении передаточного отношения отечественных продуктов </a:t>
            </a:r>
            <a:r>
              <a:rPr lang="ru-RU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АСМОграф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цифровые двойники, САПР.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69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/>
          <p:nvPr/>
        </p:nvSpPr>
        <p:spPr>
          <a:xfrm>
            <a:off x="831850" y="952197"/>
            <a:ext cx="14563048" cy="63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0" i="0" u="none" strike="noStrike" cap="none" dirty="0" smtClean="0">
                <a:solidFill>
                  <a:srgbClr val="15B01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 </a:t>
            </a:r>
            <a:endParaRPr dirty="0"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400916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11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1212858" y="4730871"/>
            <a:ext cx="2349500" cy="307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21"/>
          <p:cNvSpPr/>
          <p:nvPr/>
        </p:nvSpPr>
        <p:spPr>
          <a:xfrm>
            <a:off x="1053075" y="3151687"/>
            <a:ext cx="17997948" cy="7893302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/>
          <p:nvPr/>
        </p:nvSpPr>
        <p:spPr>
          <a:xfrm>
            <a:off x="6803664" y="2997819"/>
            <a:ext cx="4213106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3000"/>
            </a:pPr>
            <a:endParaRPr dirty="0">
              <a:latin typeface="IBM Plex Mono" charset="-52"/>
            </a:endParaRPr>
          </a:p>
        </p:txBody>
      </p:sp>
      <p:sp>
        <p:nvSpPr>
          <p:cNvPr id="91" name="Google Shape;91;p21"/>
          <p:cNvSpPr/>
          <p:nvPr/>
        </p:nvSpPr>
        <p:spPr>
          <a:xfrm>
            <a:off x="10423265" y="4789602"/>
            <a:ext cx="817279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052049" y="4822095"/>
            <a:ext cx="8777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ts val="2200"/>
            </a:pPr>
            <a:endParaRPr lang="ru-RU" sz="2400" b="1" dirty="0">
              <a:solidFill>
                <a:srgbClr val="FF0000"/>
              </a:solidFill>
              <a:latin typeface="IBM Plex Mono" charset="-52"/>
              <a:ea typeface="IBM Plex Mono"/>
              <a:cs typeface="IBM Plex Mono"/>
              <a:sym typeface="IBM Plex Mono"/>
            </a:endParaRPr>
          </a:p>
        </p:txBody>
      </p:sp>
      <p:pic>
        <p:nvPicPr>
          <p:cNvPr id="15" name="Рисунок 14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52509" y="261058"/>
            <a:ext cx="2287110" cy="194911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1846" y="837378"/>
            <a:ext cx="179979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377" lvl="0" algn="ctr"/>
            <a:r>
              <a:rPr lang="ru-RU" sz="4800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Практические занятия</a:t>
            </a:r>
          </a:p>
          <a:p>
            <a:pPr marR="8377" lvl="0" algn="ctr"/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Montserrat SemiBold"/>
              </a:rPr>
              <a:t>Раздел 3. Детали </a:t>
            </a:r>
            <a:r>
              <a:rPr lang="ru-RU" sz="4000" dirty="0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Montserrat SemiBold"/>
              </a:rPr>
              <a:t>машин</a:t>
            </a:r>
          </a:p>
          <a:p>
            <a:pPr lvl="0" algn="ctr">
              <a:buSzPts val="3000"/>
            </a:pPr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Тема 3.3 Механические передачи 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R="8377" lvl="0" algn="ctr"/>
            <a:endParaRPr lang="ru-RU" sz="4000" dirty="0">
              <a:solidFill>
                <a:srgbClr val="00B050"/>
              </a:solidFill>
              <a:latin typeface="Times New Roman" pitchFamily="18" charset="0"/>
              <a:ea typeface="Times New Roman"/>
              <a:cs typeface="Times New Roman" pitchFamily="18" charset="0"/>
              <a:sym typeface="Montserrat SemiBold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2858" y="3513514"/>
            <a:ext cx="17764213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ts val="2200"/>
            </a:pPr>
            <a:r>
              <a:rPr lang="ru-RU" sz="4000" dirty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Тема 3.3 Механические передачи </a:t>
            </a:r>
            <a:endParaRPr lang="ru-RU" sz="4000" dirty="0" smtClean="0">
              <a:solidFill>
                <a:srgbClr val="00B050"/>
              </a:solidFill>
              <a:latin typeface="Times New Roman" pitchFamily="18" charset="0"/>
              <a:ea typeface="Montserrat SemiBold"/>
              <a:cs typeface="Times New Roman" pitchFamily="18" charset="0"/>
              <a:sym typeface="Montserrat SemiBold"/>
            </a:endParaRPr>
          </a:p>
          <a:p>
            <a:pPr marL="457200" lvl="0" indent="-457200">
              <a:buSzPts val="2200"/>
              <a:buFont typeface="+mj-lt"/>
              <a:buAutoNum type="arabicPeriod"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Расчет прямозубой цилиндрической зубчатой передачи.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Применение при расчёте и проектировании современных отечественных программ САПР (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Компас, АСКОН), цифровые двойники.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SzPts val="2200"/>
              <a:buFont typeface="+mj-lt"/>
              <a:buAutoNum type="arabicPeriod"/>
            </a:pPr>
            <a:r>
              <a:rPr lang="ru-RU" sz="4000" dirty="0">
                <a:latin typeface="Times New Roman" pitchFamily="18" charset="0"/>
                <a:ea typeface="Times New Roman"/>
                <a:cs typeface="Times New Roman" pitchFamily="18" charset="0"/>
              </a:rPr>
              <a:t>Расчет клиноременной передачи.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Применение при расчёте и проектировании современных отечественных программы САПР (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Компас, АСКОН), цифровые двойники.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SzPts val="2200"/>
              <a:buFont typeface="+mj-lt"/>
              <a:buAutoNum type="arabicPeriod"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Определение передаточного отношения двухступенчатого редуктора.</a:t>
            </a:r>
            <a:r>
              <a:rPr lang="ru-RU" sz="4000" dirty="0"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Применение при построении схемы редуктора и определении передаточного отношения отечественных продуктов </a:t>
            </a:r>
            <a:r>
              <a:rPr lang="ru-RU" sz="4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АСМОграф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цифровые двойники, САПР.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57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4"/>
          <p:cNvSpPr txBox="1"/>
          <p:nvPr/>
        </p:nvSpPr>
        <p:spPr>
          <a:xfrm>
            <a:off x="3729788" y="952197"/>
            <a:ext cx="11665109" cy="75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0" i="0" u="none" strike="noStrike" cap="none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Самостоятельная работа студентов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14024156" y="10128717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12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137" name="Google Shape;137;p24"/>
          <p:cNvSpPr/>
          <p:nvPr/>
        </p:nvSpPr>
        <p:spPr>
          <a:xfrm>
            <a:off x="962630" y="2839543"/>
            <a:ext cx="8354524" cy="707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ru-RU" sz="2800" b="0" i="0" u="none" strike="noStrike" cap="none" dirty="0">
                <a:solidFill>
                  <a:schemeClr val="dk1"/>
                </a:solidFill>
                <a:latin typeface="IBM Plex Mono" charset="-52"/>
                <a:sym typeface="Arial"/>
              </a:rPr>
              <a:t> </a:t>
            </a:r>
            <a:r>
              <a:rPr lang="ru-RU" sz="4000" b="0" i="0" u="none" strike="noStrike" cap="none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  <a:sym typeface="Arial"/>
              </a:rPr>
              <a:t>Тема 3.3 механические передачи</a:t>
            </a:r>
            <a:endParaRPr sz="4000" b="0" i="0" u="none" strike="noStrike" cap="none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Arial"/>
            </a:endParaRPr>
          </a:p>
        </p:txBody>
      </p:sp>
      <p:sp>
        <p:nvSpPr>
          <p:cNvPr id="138" name="Google Shape;138;p24"/>
          <p:cNvSpPr/>
          <p:nvPr/>
        </p:nvSpPr>
        <p:spPr>
          <a:xfrm>
            <a:off x="433137" y="2328526"/>
            <a:ext cx="9360568" cy="8187073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24"/>
          <p:cNvSpPr/>
          <p:nvPr/>
        </p:nvSpPr>
        <p:spPr>
          <a:xfrm>
            <a:off x="10195566" y="2346990"/>
            <a:ext cx="9390982" cy="8187072"/>
          </a:xfrm>
          <a:prstGeom prst="roundRect">
            <a:avLst>
              <a:gd name="adj" fmla="val 10155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24"/>
          <p:cNvSpPr/>
          <p:nvPr/>
        </p:nvSpPr>
        <p:spPr>
          <a:xfrm>
            <a:off x="1093412" y="3728961"/>
            <a:ext cx="8223742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3000"/>
            </a:pPr>
            <a:r>
              <a:rPr 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4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характеристики </a:t>
            </a:r>
            <a:r>
              <a:rPr 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механических передач</a:t>
            </a:r>
            <a:endParaRPr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2" name="Google Shape;142;p24"/>
          <p:cNvSpPr/>
          <p:nvPr/>
        </p:nvSpPr>
        <p:spPr>
          <a:xfrm>
            <a:off x="10410566" y="2839543"/>
            <a:ext cx="818549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3000"/>
            </a:pP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Montserrat SemiBold"/>
              </a:rPr>
              <a:t>Тема 3.3 Механические передачи</a:t>
            </a:r>
            <a:endParaRPr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Google Shape;143;p24"/>
          <p:cNvSpPr/>
          <p:nvPr/>
        </p:nvSpPr>
        <p:spPr>
          <a:xfrm>
            <a:off x="10339083" y="3824719"/>
            <a:ext cx="8172799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Классификация и виды редукторов</a:t>
            </a:r>
            <a:endParaRPr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Google Shape;140;p24"/>
          <p:cNvSpPr/>
          <p:nvPr/>
        </p:nvSpPr>
        <p:spPr>
          <a:xfrm>
            <a:off x="723513" y="5254160"/>
            <a:ext cx="9070192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С</a:t>
            </a:r>
            <a:r>
              <a:rPr lang="ru-RU" sz="3600" b="0" i="0" u="none" strike="noStrike" cap="none" dirty="0" smtClean="0">
                <a:solidFill>
                  <a:srgbClr val="FF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оставить таблицу характеристик для каждого вида механических передач с применением программы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М</a:t>
            </a:r>
            <a:r>
              <a:rPr lang="ru-RU" sz="3600" b="0" i="0" u="none" strike="noStrike" cap="none" dirty="0" smtClean="0">
                <a:solidFill>
                  <a:srgbClr val="FF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ой Офис и отправить в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 </a:t>
            </a:r>
            <a:r>
              <a:rPr lang="ru-RU" sz="3600" b="0" i="0" u="none" strike="noStrike" cap="none" dirty="0" smtClean="0">
                <a:solidFill>
                  <a:srgbClr val="FF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Облако – хранилище.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Montserrat SemiBol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группы из трёх студентов создать видеоролик «Механические передачи в робототехнике»</a:t>
            </a:r>
            <a:endParaRPr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Google Shape;143;p24"/>
          <p:cNvSpPr/>
          <p:nvPr/>
        </p:nvSpPr>
        <p:spPr>
          <a:xfrm>
            <a:off x="10339083" y="5467995"/>
            <a:ext cx="910394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Создать презентацию по заданной теме, используя программу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Mentimeter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Google Shape;143;p24"/>
          <p:cNvSpPr/>
          <p:nvPr/>
        </p:nvSpPr>
        <p:spPr>
          <a:xfrm>
            <a:off x="10423265" y="6936544"/>
            <a:ext cx="8172799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-RU" sz="3200" b="1" dirty="0">
                <a:solidFill>
                  <a:srgbClr val="00B050"/>
                </a:solidFill>
                <a:latin typeface="IBM Plex Mono" charset="-52"/>
              </a:rPr>
              <a:t> </a:t>
            </a:r>
            <a:r>
              <a:rPr lang="ru-RU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Область применения редукторов</a:t>
            </a:r>
            <a:endParaRPr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Google Shape;143;p24"/>
          <p:cNvSpPr/>
          <p:nvPr/>
        </p:nvSpPr>
        <p:spPr>
          <a:xfrm>
            <a:off x="10339081" y="8002915"/>
            <a:ext cx="9103951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Создать мультимедийную презентацию «Применение редукторов в различных отраслях народного хозяйства». </a:t>
            </a:r>
          </a:p>
        </p:txBody>
      </p:sp>
      <p:pic>
        <p:nvPicPr>
          <p:cNvPr id="16" name="Рисунок 15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55361" y="44910"/>
            <a:ext cx="2287110" cy="1949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/>
          <p:nvPr/>
        </p:nvSpPr>
        <p:spPr>
          <a:xfrm>
            <a:off x="1722181" y="952197"/>
            <a:ext cx="14563048" cy="75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0" i="0" u="none" strike="noStrike" cap="none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Информационное обеспечение обучения 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6" name="Google Shape;156;p25"/>
          <p:cNvSpPr/>
          <p:nvPr/>
        </p:nvSpPr>
        <p:spPr>
          <a:xfrm>
            <a:off x="1212858" y="4000819"/>
            <a:ext cx="2349500" cy="46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5"/>
          <p:cNvSpPr/>
          <p:nvPr/>
        </p:nvSpPr>
        <p:spPr>
          <a:xfrm>
            <a:off x="1240003" y="3375737"/>
            <a:ext cx="18684121" cy="7003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20919" marR="8366" lvl="0" algn="just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1.Олофинская</a:t>
            </a:r>
            <a:r>
              <a:rPr lang="ru-RU" sz="3600" dirty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, В. П. Детали машин. Краткий курс, практические занятия и тестовые задания : учеб. пособие / В.П. </a:t>
            </a:r>
            <a:r>
              <a:rPr lang="ru-RU" sz="3600" dirty="0" err="1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Олофинская</a:t>
            </a:r>
            <a:r>
              <a:rPr lang="ru-RU" sz="3600" dirty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- 4-e изд., </a:t>
            </a:r>
            <a:r>
              <a:rPr lang="ru-RU" sz="3600" dirty="0" err="1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испр</a:t>
            </a:r>
            <a:r>
              <a:rPr lang="ru-RU" sz="3600" dirty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и доп. - Москва : ФО-РУМ : ИНФРА-М, 2020. - 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232 с.</a:t>
            </a:r>
          </a:p>
          <a:p>
            <a:pPr marL="20919" marR="8366" lvl="0" algn="just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2. Сафонова</a:t>
            </a:r>
            <a:r>
              <a:rPr lang="ru-RU" sz="3600" dirty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, Г. Г. Техническая механика : учебник / Г.Г. Сафонова, Т.Ю. </a:t>
            </a:r>
            <a:r>
              <a:rPr lang="ru-RU" sz="3600" dirty="0" err="1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Артюховская</a:t>
            </a:r>
            <a:r>
              <a:rPr lang="ru-RU" sz="3600" dirty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, Д.А. Ермаков. - Москва : ИНФРА-М, 2019. — 320 с. — (Среднее профессиональное образование). - ISBN 978-5-16-105533-5. (</a:t>
            </a:r>
            <a:r>
              <a:rPr lang="ru-RU" sz="3600" dirty="0" err="1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Znanium</a:t>
            </a:r>
            <a:r>
              <a:rPr lang="ru-RU" sz="3600" dirty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/ </a:t>
            </a:r>
            <a:r>
              <a:rPr lang="ru-RU" sz="3600" dirty="0" err="1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com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).</a:t>
            </a:r>
          </a:p>
          <a:p>
            <a:pPr marL="20919" marR="8366" algn="just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3.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Цифровая трансформация  транспортного комплекса</a:t>
            </a:r>
          </a:p>
          <a:p>
            <a:pPr algn="just">
              <a:spcAft>
                <a:spcPts val="1000"/>
              </a:spcAft>
            </a:pP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https://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mintrans.gov.ru/activities/297/documents.</a:t>
            </a:r>
            <a:endParaRPr lang="ru-RU" sz="3600" dirty="0" smtClean="0">
              <a:solidFill>
                <a:srgbClr val="0070C0"/>
              </a:solidFill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  <a:p>
            <a:pPr marL="20919" marR="8366" lvl="0" algn="just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4:Детали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машин.  Конспект лекций.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режим доступа:</a:t>
            </a:r>
          </a:p>
          <a:p>
            <a:pPr marL="20919" marR="8366" lvl="0">
              <a:lnSpc>
                <a:spcPct val="120000"/>
              </a:lnSpc>
              <a:spcBef>
                <a:spcPts val="2400"/>
              </a:spcBef>
              <a:buClr>
                <a:schemeClr val="dk1"/>
              </a:buClr>
              <a:buSzPts val="2400"/>
            </a:pPr>
            <a:endParaRPr dirty="0">
              <a:solidFill>
                <a:schemeClr val="tx1"/>
              </a:solidFill>
              <a:latin typeface="IBM Plex Mono" charset="-52"/>
            </a:endParaRPr>
          </a:p>
        </p:txBody>
      </p:sp>
      <p:sp>
        <p:nvSpPr>
          <p:cNvPr id="159" name="Google Shape;159;p25"/>
          <p:cNvSpPr/>
          <p:nvPr/>
        </p:nvSpPr>
        <p:spPr>
          <a:xfrm>
            <a:off x="1212857" y="2211986"/>
            <a:ext cx="18891243" cy="8570314"/>
          </a:xfrm>
          <a:prstGeom prst="roundRect">
            <a:avLst>
              <a:gd name="adj" fmla="val 8113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697" y="9673390"/>
            <a:ext cx="17866145" cy="1167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Google Shape;157;p25"/>
          <p:cNvSpPr/>
          <p:nvPr/>
        </p:nvSpPr>
        <p:spPr>
          <a:xfrm>
            <a:off x="2557402" y="2425209"/>
            <a:ext cx="10074213" cy="707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ru-RU" sz="40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Основные источники: </a:t>
            </a:r>
            <a:endParaRPr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политех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7015" y="254832"/>
            <a:ext cx="2287110" cy="1949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/>
          <p:nvPr/>
        </p:nvSpPr>
        <p:spPr>
          <a:xfrm>
            <a:off x="1722181" y="952197"/>
            <a:ext cx="14563048" cy="75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0" i="0" u="none" strike="noStrike" cap="none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Информационное обеспечение обучения 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6" name="Google Shape;156;p25"/>
          <p:cNvSpPr/>
          <p:nvPr/>
        </p:nvSpPr>
        <p:spPr>
          <a:xfrm>
            <a:off x="1212858" y="4000819"/>
            <a:ext cx="2349500" cy="46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5"/>
          <p:cNvSpPr/>
          <p:nvPr/>
        </p:nvSpPr>
        <p:spPr>
          <a:xfrm>
            <a:off x="1212857" y="2211986"/>
            <a:ext cx="18891243" cy="8570314"/>
          </a:xfrm>
          <a:prstGeom prst="roundRect">
            <a:avLst>
              <a:gd name="adj" fmla="val 8113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57;p25"/>
          <p:cNvSpPr/>
          <p:nvPr/>
        </p:nvSpPr>
        <p:spPr>
          <a:xfrm>
            <a:off x="2557402" y="2425209"/>
            <a:ext cx="10074213" cy="707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ru-RU" sz="40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Дополнительные источники: </a:t>
            </a:r>
            <a:endParaRPr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7015" y="254832"/>
            <a:ext cx="2287110" cy="19491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48202" y="3132954"/>
            <a:ext cx="18467722" cy="602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819" marR="8366" indent="-342900">
              <a:lnSpc>
                <a:spcPct val="120000"/>
              </a:lnSpc>
              <a:spcBef>
                <a:spcPts val="2400"/>
              </a:spcBef>
              <a:buClr>
                <a:schemeClr val="dk1"/>
              </a:buClr>
              <a:buSzPts val="2400"/>
              <a:buAutoNum type="arabicPeriod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Миролюбов, И.Н. Сопротивление материалов. Пособие по решению задач [Электронный ресурс] : учебно-методическое пособие / И.Н. Миролюбов, Ф.З.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Алмаметов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Н.А.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Курицин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[и др.]. — Электрон. дан. — СПб. : Лань, 2018. Режим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доступа:http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://e.lanbook.com/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/element.php?pl1_id=39150 —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Загл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 с экрана.</a:t>
            </a:r>
          </a:p>
          <a:p>
            <a:pPr marL="363819" marR="8366" indent="-342900">
              <a:lnSpc>
                <a:spcPct val="120000"/>
              </a:lnSpc>
              <a:spcBef>
                <a:spcPts val="2400"/>
              </a:spcBef>
              <a:buClr>
                <a:schemeClr val="dk1"/>
              </a:buClr>
              <a:buSzPts val="2400"/>
              <a:buAutoNum type="arabicPeriod"/>
            </a:pP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.Лекции.[Электронный ресурс]. – Режим доступа:</a:t>
            </a:r>
          </a:p>
          <a:p>
            <a:pPr marL="363819" marR="8366" indent="-342900">
              <a:lnSpc>
                <a:spcPct val="120000"/>
              </a:lnSpc>
              <a:spcBef>
                <a:spcPts val="2400"/>
              </a:spcBef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Носкова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О.Е. И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спользование прикладных онлайн-программ при изучении теоретической механики //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Современные проблемы науки и образования. – 2015. – № 5.URL: https://science-education.ru/ru/article/view?id=21977.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748" y="6228946"/>
            <a:ext cx="7772400" cy="63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582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/>
          <p:nvPr/>
        </p:nvSpPr>
        <p:spPr>
          <a:xfrm>
            <a:off x="2010939" y="558730"/>
            <a:ext cx="14563048" cy="75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0" i="0" u="none" strike="noStrike" cap="none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Информационное обеспечение обучения 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6" name="Google Shape;156;p25"/>
          <p:cNvSpPr/>
          <p:nvPr/>
        </p:nvSpPr>
        <p:spPr>
          <a:xfrm>
            <a:off x="1212858" y="4000819"/>
            <a:ext cx="2349500" cy="46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-RU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5"/>
          <p:cNvSpPr/>
          <p:nvPr/>
        </p:nvSpPr>
        <p:spPr>
          <a:xfrm>
            <a:off x="1569387" y="2135565"/>
            <a:ext cx="17211184" cy="8231336"/>
          </a:xfrm>
          <a:prstGeom prst="roundRect">
            <a:avLst>
              <a:gd name="adj" fmla="val 8113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25"/>
          <p:cNvSpPr/>
          <p:nvPr/>
        </p:nvSpPr>
        <p:spPr>
          <a:xfrm>
            <a:off x="1722181" y="1338758"/>
            <a:ext cx="15914834" cy="707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ru-RU" sz="4000" b="0" i="0" u="none" strike="noStrike" cap="none" dirty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Электронные издания (электронные ресурсы):</a:t>
            </a:r>
            <a:endParaRPr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7" name="Google Shape;167;p25"/>
          <p:cNvSpPr/>
          <p:nvPr/>
        </p:nvSpPr>
        <p:spPr>
          <a:xfrm>
            <a:off x="1669723" y="2220820"/>
            <a:ext cx="16790803" cy="8248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20919" marR="8366" lvl="0" algn="l" rtl="0"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endParaRPr dirty="0"/>
          </a:p>
          <a:p>
            <a:pPr marL="180340" algn="just"/>
            <a:r>
              <a:rPr lang="ru-RU" sz="3600" dirty="0" smtClean="0">
                <a:latin typeface="Times New Roman"/>
                <a:ea typeface="Calibri"/>
                <a:cs typeface="Times New Roman"/>
              </a:rPr>
              <a:t>1. </a:t>
            </a:r>
            <a:r>
              <a:rPr lang="ru-RU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Лекции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. [Электронный ресурс]. – Режим доступа: </a:t>
            </a:r>
            <a:r>
              <a:rPr lang="ru-RU" sz="3600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http://technical-mechanics.narod.ru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</a:p>
          <a:p>
            <a:pPr marL="180340" algn="just"/>
            <a:r>
              <a:rPr lang="ru-RU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2. Лекции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, примеры решения задач. [Электронный ресурс]. – Режим доступа: </a:t>
            </a:r>
            <a:r>
              <a:rPr lang="ru-RU" sz="3600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4"/>
              </a:rPr>
              <a:t>http://www.isopromat.ru/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pPr marL="180340" algn="just"/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3</a:t>
            </a:r>
            <a:r>
              <a:rPr lang="ru-RU" sz="3600" dirty="0" smtClean="0">
                <a:latin typeface="Times New Roman" pitchFamily="18" charset="0"/>
                <a:ea typeface="Calibri"/>
                <a:cs typeface="Times New Roman" pitchFamily="18" charset="0"/>
              </a:rPr>
              <a:t>. Электронная 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библиотечная система ЗНАНИУМ </a:t>
            </a:r>
            <a:r>
              <a:rPr lang="ru-RU" sz="3600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5"/>
              </a:rPr>
              <a:t>http://znanium.com</a:t>
            </a:r>
            <a:r>
              <a:rPr lang="ru-RU" sz="3600" u="sng" dirty="0" smtClean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5"/>
              </a:rPr>
              <a:t>/</a:t>
            </a:r>
            <a:endParaRPr lang="ru-RU" sz="3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0919" marR="8366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4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 Единый реестр Российских программ для электронных вычислительных машин и баз данных: режим доступа: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http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//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reestr.digital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gov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ru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/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ru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marL="20919" marR="8366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5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Образовательная платформа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Юрайт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https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://urait.ru/library/spo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  <a:p>
            <a:pPr marL="20919" marR="8366" lvl="0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6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Платформы</a:t>
            </a:r>
            <a:r>
              <a:rPr lang="ru-RU" sz="3600" dirty="0" smtClean="0">
                <a:solidFill>
                  <a:schemeClr val="dk1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Яндекс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ВКонтакте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 </a:t>
            </a:r>
          </a:p>
          <a:p>
            <a:pPr marL="20919" marR="8366" lvl="0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7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САПР (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NANOCAD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Компас,АСКОН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0919" marR="8366" lvl="0">
              <a:spcBef>
                <a:spcPts val="24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8. Создание презентаций -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Mentimeter</a:t>
            </a:r>
            <a:endParaRPr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политех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7015" y="254832"/>
            <a:ext cx="2287110" cy="194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8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/>
        </p:nvSpPr>
        <p:spPr>
          <a:xfrm>
            <a:off x="831850" y="952197"/>
            <a:ext cx="14624079" cy="75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0" i="0" u="none" strike="noStrike" cap="none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Фонд оценочных средств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5" name="Google Shape;175;p26"/>
          <p:cNvSpPr txBox="1">
            <a:spLocks noGrp="1"/>
          </p:cNvSpPr>
          <p:nvPr>
            <p:ph type="sldNum" idx="12"/>
          </p:nvPr>
        </p:nvSpPr>
        <p:spPr>
          <a:xfrm>
            <a:off x="13996726" y="10130486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16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178" name="Google Shape;178;p26"/>
          <p:cNvSpPr/>
          <p:nvPr/>
        </p:nvSpPr>
        <p:spPr>
          <a:xfrm>
            <a:off x="3406756" y="1640757"/>
            <a:ext cx="9474265" cy="707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ru-RU" sz="40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 Текущая аттестация</a:t>
            </a:r>
            <a:endParaRPr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1525943" y="2348502"/>
            <a:ext cx="17724583" cy="8518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20919" marR="8366" lvl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r>
              <a:rPr lang="ru-RU" sz="3600" b="0" i="0" u="none" strike="noStrike" cap="none" dirty="0">
                <a:solidFill>
                  <a:srgbClr val="00B05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Формы </a:t>
            </a:r>
            <a:r>
              <a:rPr lang="ru-RU" sz="36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контроля</a:t>
            </a:r>
          </a:p>
          <a:p>
            <a:pPr marL="363400" marR="8366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рупповая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презентация: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представление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задания «Применение механических передач в Искусственном интеллекте и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нейротехнологиях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3400" marR="8366" lvl="0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асчетные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задания: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расчёт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проектирование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механических передач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использованием табличных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Exсel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расчетов (результаты загружаются в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Docs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3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3400" marR="8366" lvl="0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Тесты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пройти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тестирование по теме  «Механические передачи» на сайте </a:t>
            </a:r>
            <a:r>
              <a:rPr lang="en-US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Stepik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63400" marR="8366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Ситуационная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задача: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Выяснилось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что при расчетах зубчатых колес на изгибную прочность ошибочно передаваемый момент был занижен в четыре раза. Определите, чтобы передача была работоспособна, как надо увеличить модуль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Для решения задачи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применить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программу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САПР.</a:t>
            </a:r>
          </a:p>
          <a:p>
            <a:pPr marL="20919" marR="8366" lvl="0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</a:pP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ащита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выполненных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заданий производится на интерактивной доске.</a:t>
            </a:r>
          </a:p>
          <a:p>
            <a:pPr marL="363400" marR="8366" lvl="0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endParaRPr sz="3600" dirty="0">
              <a:solidFill>
                <a:srgbClr val="FF0000"/>
              </a:solidFill>
              <a:latin typeface="IBM Plex Mono" charset="-52"/>
            </a:endParaRPr>
          </a:p>
        </p:txBody>
      </p:sp>
      <p:sp>
        <p:nvSpPr>
          <p:cNvPr id="180" name="Google Shape;180;p26"/>
          <p:cNvSpPr/>
          <p:nvPr/>
        </p:nvSpPr>
        <p:spPr>
          <a:xfrm>
            <a:off x="831848" y="2280214"/>
            <a:ext cx="18418678" cy="8586889"/>
          </a:xfrm>
          <a:prstGeom prst="roundRect">
            <a:avLst>
              <a:gd name="adj" fmla="val 8113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Рисунок 11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94742" y="357015"/>
            <a:ext cx="2287110" cy="194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/>
        </p:nvSpPr>
        <p:spPr>
          <a:xfrm>
            <a:off x="3814218" y="952196"/>
            <a:ext cx="8963319" cy="75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9875" rIns="0" bIns="0" anchor="t" anchorCtr="0">
            <a:spAutoFit/>
          </a:bodyPr>
          <a:lstStyle/>
          <a:p>
            <a:pPr marL="0" marR="8377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0" i="0" u="none" strike="noStrike" cap="none" dirty="0">
                <a:solidFill>
                  <a:srgbClr val="15B012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Фонд оценочных средств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5" name="Google Shape;175;p26"/>
          <p:cNvSpPr txBox="1">
            <a:spLocks noGrp="1"/>
          </p:cNvSpPr>
          <p:nvPr>
            <p:ph type="sldNum" idx="12"/>
          </p:nvPr>
        </p:nvSpPr>
        <p:spPr>
          <a:xfrm>
            <a:off x="13996726" y="10130486"/>
            <a:ext cx="4690957" cy="602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fld id="{00000000-1234-1234-1234-123412341234}" type="slidenum">
              <a:rPr lang="ru-RU">
                <a:solidFill>
                  <a:srgbClr val="888888"/>
                </a:solidFill>
              </a:rPr>
              <a:t>17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181" name="Google Shape;181;p26"/>
          <p:cNvSpPr/>
          <p:nvPr/>
        </p:nvSpPr>
        <p:spPr>
          <a:xfrm>
            <a:off x="4709772" y="1720346"/>
            <a:ext cx="9474265" cy="707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ru-RU" sz="40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Промежуточная аттестация - экзамен</a:t>
            </a:r>
            <a:endParaRPr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2" name="Google Shape;182;p26"/>
          <p:cNvSpPr/>
          <p:nvPr/>
        </p:nvSpPr>
        <p:spPr>
          <a:xfrm>
            <a:off x="1998647" y="2891863"/>
            <a:ext cx="16674364" cy="7917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25" tIns="45650" rIns="91325" bIns="45650" anchor="t" anchorCtr="0">
            <a:spAutoFit/>
          </a:bodyPr>
          <a:lstStyle/>
          <a:p>
            <a:pPr marL="20919" marR="8366" lvl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</a:pPr>
            <a:r>
              <a:rPr lang="ru-RU" sz="3600" b="0" i="0" u="none" strike="noStrike" cap="none" dirty="0">
                <a:solidFill>
                  <a:srgbClr val="00B05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Формы </a:t>
            </a:r>
            <a:r>
              <a:rPr lang="ru-RU" sz="36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контроля:</a:t>
            </a:r>
          </a:p>
          <a:p>
            <a:pPr marL="363400" marR="8366" lvl="0" indent="-34248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dirty="0" smtClean="0">
                <a:solidFill>
                  <a:srgbClr val="00B05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Теоретические вопросы : </a:t>
            </a:r>
          </a:p>
          <a:p>
            <a:pPr marL="363400" marR="8366" lvl="0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Перечислите и поясните 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IT 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технологии, применяемые в машиностроении.</a:t>
            </a:r>
          </a:p>
          <a:p>
            <a:pPr marL="363400" marR="8366" lvl="0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Сформулируйте основные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требования предъявляемые к машинам и их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деталям для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процесса проектирования.</a:t>
            </a:r>
          </a:p>
          <a:p>
            <a:pPr marL="363400" marR="8366" lvl="0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Приведите примеры использования механических передач в робототехнике.</a:t>
            </a:r>
          </a:p>
          <a:p>
            <a:pPr marL="363400" marR="8366" indent="-342481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Назовите области применения сквозные технологий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с использованием  механических передач.</a:t>
            </a:r>
            <a:endParaRPr lang="ru-RU" sz="3600" dirty="0" smtClean="0">
              <a:solidFill>
                <a:schemeClr val="dk1"/>
              </a:solidFill>
              <a:latin typeface="Times New Roman" pitchFamily="18" charset="0"/>
              <a:ea typeface="IBM Plex Mono"/>
              <a:cs typeface="Times New Roman" pitchFamily="18" charset="0"/>
              <a:sym typeface="IBM Plex Mono"/>
            </a:endParaRPr>
          </a:p>
          <a:p>
            <a:pPr marL="363400" marR="8366" lvl="0" indent="-34248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BM Plex Mono"/>
              <a:buChar char="–"/>
            </a:pPr>
            <a:r>
              <a:rPr lang="ru-RU" sz="3600" b="0" i="0" u="none" strike="noStrike" cap="none" dirty="0" smtClean="0">
                <a:solidFill>
                  <a:srgbClr val="00B05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Решение задач.</a:t>
            </a:r>
          </a:p>
          <a:p>
            <a:pPr marL="20919" marR="8366" lvl="0">
              <a:lnSpc>
                <a:spcPct val="120000"/>
              </a:lnSpc>
              <a:spcBef>
                <a:spcPts val="500"/>
              </a:spcBef>
              <a:buClr>
                <a:schemeClr val="dk1"/>
              </a:buClr>
              <a:buSzPts val="2400"/>
            </a:pP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Рассчитать 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мощность, крутящий момент, передаточные отношения двухступенчатого редуктора с применением продуктов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Exсel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, </a:t>
            </a:r>
            <a:r>
              <a:rPr lang="ru-RU" sz="3600" dirty="0" err="1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АСМОграф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ea typeface="IBM Plex Mono"/>
                <a:cs typeface="Times New Roman" pitchFamily="18" charset="0"/>
                <a:sym typeface="IBM Plex Mono"/>
              </a:rPr>
              <a:t>. </a:t>
            </a:r>
            <a:endParaRPr lang="ru-RU" sz="2000" b="0" i="0" u="none" strike="noStrike" cap="none" dirty="0" smtClean="0">
              <a:solidFill>
                <a:schemeClr val="dk1"/>
              </a:solidFill>
              <a:latin typeface="IBM Plex Mono"/>
              <a:ea typeface="IBM Plex Mono"/>
              <a:cs typeface="IBM Plex Mono"/>
              <a:sym typeface="IBM Plex Mono"/>
            </a:endParaRPr>
          </a:p>
        </p:txBody>
      </p:sp>
      <p:sp>
        <p:nvSpPr>
          <p:cNvPr id="183" name="Google Shape;183;p26"/>
          <p:cNvSpPr/>
          <p:nvPr/>
        </p:nvSpPr>
        <p:spPr>
          <a:xfrm>
            <a:off x="1600229" y="2454461"/>
            <a:ext cx="17072782" cy="8355326"/>
          </a:xfrm>
          <a:prstGeom prst="roundRect">
            <a:avLst>
              <a:gd name="adj" fmla="val 8113"/>
            </a:avLst>
          </a:prstGeom>
          <a:noFill/>
          <a:ln w="9525" cap="flat" cmpd="sng">
            <a:solidFill>
              <a:srgbClr val="91A3B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Рисунок 11" descr="полите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94742" y="357015"/>
            <a:ext cx="2287110" cy="194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25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397"/>
            <a:ext cx="20104100" cy="1130855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7"/>
          <p:cNvSpPr txBox="1"/>
          <p:nvPr/>
        </p:nvSpPr>
        <p:spPr>
          <a:xfrm>
            <a:off x="3430671" y="3469315"/>
            <a:ext cx="7996464" cy="2197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0" i="0" u="none" strike="noStrike" cap="none" dirty="0" smtClean="0">
                <a:solidFill>
                  <a:srgbClr val="C0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Благодарю</a:t>
            </a:r>
            <a:endParaRPr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0" i="0" u="none" strike="noStrike" cap="none" dirty="0">
                <a:solidFill>
                  <a:srgbClr val="C00000"/>
                </a:solidFill>
                <a:latin typeface="Times New Roman" pitchFamily="18" charset="0"/>
                <a:ea typeface="Montserrat SemiBold"/>
                <a:cs typeface="Times New Roman" pitchFamily="18" charset="0"/>
                <a:sym typeface="Montserrat SemiBold"/>
              </a:rPr>
              <a:t>за внимание</a:t>
            </a:r>
            <a:endParaRPr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политех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247495" y="344906"/>
            <a:ext cx="2287110" cy="19491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3360</TotalTime>
  <Words>1893</Words>
  <Application>Microsoft Office PowerPoint</Application>
  <PresentationFormat>Произвольный</PresentationFormat>
  <Paragraphs>146</Paragraphs>
  <Slides>18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Trebuchet MS</vt:lpstr>
      <vt:lpstr>Times New Roman</vt:lpstr>
      <vt:lpstr>Montserrat SemiBold</vt:lpstr>
      <vt:lpstr>IBM Plex Mono</vt:lpstr>
      <vt:lpstr>IBM Plex Sans</vt:lpstr>
      <vt:lpstr>Office Theme</vt:lpstr>
      <vt:lpstr>Министерство образования и науки РТ ГАПОУ «Нижнекамский политехнический колледж имени Е.Н. Королёва</vt:lpstr>
      <vt:lpstr>Актуальность</vt:lpstr>
      <vt:lpstr>Актуальность</vt:lpstr>
      <vt:lpstr>Цели и задачи дисциплины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Климчик</dc:creator>
  <cp:lastModifiedBy>Admin</cp:lastModifiedBy>
  <cp:revision>189</cp:revision>
  <dcterms:created xsi:type="dcterms:W3CDTF">2018-10-03T13:56:53Z</dcterms:created>
  <dcterms:modified xsi:type="dcterms:W3CDTF">2024-10-19T07:09:56Z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2018-10-03T00:00:00Z</vt:filetime>
  </property>
  <property fmtid="{D5CDD505-2E9C-101B-9397-08002B2CF9AE}" pid="3" name="Creator">
    <vt:lpwstr>Adobe Illustrator CC 22.1 (Windows)</vt:lpwstr>
  </property>
  <property fmtid="{D5CDD505-2E9C-101B-9397-08002B2CF9AE}" pid="4" name="LastSaved">
    <vt:filetime>2018-10-03T00:00:00Z</vt:filetime>
  </property>
</Properties>
</file>