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33"/>
  </p:notesMasterIdLst>
  <p:sldIdLst>
    <p:sldId id="256" r:id="rId2"/>
    <p:sldId id="350" r:id="rId3"/>
    <p:sldId id="383" r:id="rId4"/>
    <p:sldId id="398" r:id="rId5"/>
    <p:sldId id="354" r:id="rId6"/>
    <p:sldId id="357" r:id="rId7"/>
    <p:sldId id="356" r:id="rId8"/>
    <p:sldId id="358" r:id="rId9"/>
    <p:sldId id="403" r:id="rId10"/>
    <p:sldId id="375" r:id="rId11"/>
    <p:sldId id="360" r:id="rId12"/>
    <p:sldId id="361" r:id="rId13"/>
    <p:sldId id="376" r:id="rId14"/>
    <p:sldId id="384" r:id="rId15"/>
    <p:sldId id="362" r:id="rId16"/>
    <p:sldId id="406" r:id="rId17"/>
    <p:sldId id="363" r:id="rId18"/>
    <p:sldId id="385" r:id="rId19"/>
    <p:sldId id="377" r:id="rId20"/>
    <p:sldId id="364" r:id="rId21"/>
    <p:sldId id="402" r:id="rId22"/>
    <p:sldId id="365" r:id="rId23"/>
    <p:sldId id="380" r:id="rId24"/>
    <p:sldId id="381" r:id="rId25"/>
    <p:sldId id="366" r:id="rId26"/>
    <p:sldId id="370" r:id="rId27"/>
    <p:sldId id="289" r:id="rId28"/>
    <p:sldId id="291" r:id="rId29"/>
    <p:sldId id="400" r:id="rId30"/>
    <p:sldId id="368" r:id="rId31"/>
    <p:sldId id="369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37" units="1/cm"/>
          <inkml:channelProperty channel="Y" name="resolution" value="38" units="1/cm"/>
        </inkml:channelProperties>
      </inkml:inkSource>
      <inkml:timestamp xml:id="ts0" timeString="2011-03-13T14:52:00.687"/>
    </inkml:context>
    <inkml:brush xml:id="br0">
      <inkml:brushProperty name="width" value="0.21167" units="cm"/>
      <inkml:brushProperty name="height" value="0.09701" units="cm"/>
      <inkml:brushProperty name="color" value="#CC0000"/>
      <inkml:brushProperty name="fitToCurve" value="1"/>
    </inkml:brush>
  </inkml:definitions>
  <inkml:trace contextRef="#ctx0" brushRef="#br0">1284 887</inkml:trace>
  <inkml:trace contextRef="#ctx0" brushRef="#br0" timeOffset="391">1144 887,'-17'0,"17"0,-18 0,0 0,1 0,17 0,-18 0,1 0,-1 0,0 0,18 0,-17 0,17 18,0-18,0 17,0-17,-18 18,18-18,0 17,0 0,0-17,0 18,0-1,0 1,0-18,0 18,0-1,0-17,0 18,-18 0,18-1,0-17,0 18,-17 0,-1-18,18 17,-18 1,18-1,0 1,0-18,-17 17,17 0,-18 1,1-18,17 18,-18-18,18 0,-34 0,16 17,0-17,1 0,17 0,-18 0,18 0,-35 0,17 0,0 0,1-17,17 17,-18-18,18 18,-35 0,35-18,-18 1,18 17,-35 0,35-17,-18-1,18 18,-16 0,16 0,-36-35,36 35,-35 0,35 0,-17 0,17 0,-18-17,0 17,1-18,17 18,-18 0,0 0,1 0,-1 0,0 0,1 0,17 0,-18 0,1 0,17 0,-18 0,0 0,2 0,16 0,-18 18,0-18,1 17,17 1,0-1,0-17,-18 18,18 16,-18-34,18 18,-35 0,35-1,0-17,-18 18,18-18,0 35,-17-17,17 0,0-1,0-17,0 18,0-18,0 35,0-35,0 18,0-18,0 34,0-34,0 18,17-18,-17 17,0-17,0 18,0 0,0-18,0 17,0-17,0 18,18-18,-18 17,18 1,-18-18,0 18,0-18,0 17,17-17,-17 18,18 0,-18-1,18-17,-1 35,1-35,-18 17,34-17,-16 0,0 18,-18-18,17 0,-17 0,18 0,-18 0,17 17,1-17,-18 0,18 0,-1 0,-17 0,36 0,-19 0,-17 0,18 0,0 0,-1 0,-17 0,35-17,-17 17,0 0,-2 0,2 0,0 0,-18 0,17 0,1 0,0 0,-1 0,1 0,-1 0,-17 0,0 17,0-17,0 18,18-18,-18 18,18-1,-1 1,1 17,-18-35,18 18,-18-18,17 18,1-1,-18-17,18 0,-18 0,17 0,0 0,1 0,-18 0,17 0,1 0,-1 0,-17 0,18 18,-18-18,18 18,-18-18,35 16,-35 2,0-18,0 17,0 1,0-18,0 18,0-1,0-17,18 18,-18-18,0 18,0-1,0 1,0-18,17 18,1-18,-18 17,18 1,-1-1,-17-17,18 36,-18-20,17 2,1-18,-18 18,18-1,-18-17,17 0,-17 0,17 0,1 0,-18 0,17 0,-17 0,18 18,-18-18,18 0,-1 0,1 0,-18 0,17 0,1 0,17 0,-17 0,17 0,-35 0,18 0,0 0,-1 0,-17 0,18 0,0 0,-2 0,2 0,-1 0,1 0,-18 0,18 0,-18 0,17 18,-17-18,18 0,0 0,-1 0,-17 0,18 0,-18 0,18 0,-1 0,1 0,17 0,-35 0,18 0,-18 0,35 0,-17 0,-2 0,2 17,-18-17,35 0,-17 0,-1 0,1 0,-18 0,18 0,-18 0,17 0,1 0,0 0,-18 0,35 0,-35 18,18-18,-1 0,1 0,0 0,-18 0,17-18,17 1,-34 17,36-18,-19 18,1-18,-18 1,18 17,-18-18,0 0,0 2,0 16,0-18,0 0,0 18,0-35,0 18,0-1,0 18,17 0,1-18,0 18,-1 0,-17 0,18 0,-1 0,1 0,-18 0,18-17,-1 17,1 0,-18 0,18 0,-1 0,1 0,-18 0,34-36,-16 36,-18 0,17-17,19-1,-36 0,0 1,0 17,0-18,17 18,1-34,0 16,-18 18,0-17,0-1,0 18,0-18,0 1,0 17,0-18,0 0,0 1,0 17,0-18,-18 0,0 18,18-17,-17-1,17 18,-18 0,0 0,18 0,-17-17,17 0,-18-1,1 18,17-17,-35-1,35 18,-17-18,-1 18,18-17,-18 17,18-18,-17 0,17 18,0-17,-18 17,0-18,18 18,0-17,0-1,0 18,18-18,-18 18,0-17,0 17,0-36,18 36,-18-16,0-2,0 18,0-18,0 1,0-1,0 18,0-17,17-1,1 0,-18 18,0-17,0 17,0-18,0 0,18 1,-18 17,0-18,0 18,0-18,0 18,17-34,-17 34,18-35,-18 35,0-18,0 18,0-17,0 17,0-36,0 19,0-1,0 0,0 18,0-17,0 17,0-36,17 19,-17-1,0 1,0 17,0-17,0 17,0-35,0 35,0-18,0 18,0-35,0 17,17 0,-17 18,0-17,0 17,0-18,0 18,0-35,0 35,0-18,18 1,-18-1,0 18,0-17,0-18,0 35,0-18,0 1,0-1,0 18,0-18,0 18,0-35,0 35,0-17,0 17,0-36,0 36,0-17,0 17,0-18,0 0,-18 1,1 17,17-17,-17 17,17-18,0 18,-18-17,1-1,-1 18,18-17,-18 17,1-18,17 18,-18 0,18-18,-18 1,18-1,-35 0,35 18,-17-17,-1 17,18-18,-18 18,18-18,-17 1,17 17,-18-18,0 18,18 0,-17 0,-1-16,18-2,-18 18,2-18,-2 18,18-17,0-1,-17 18,-1-18,18 18,-18-17,18-1,-17 18,-1 0,0 0,18 0,-17 0,-1 0,0 0,18 0,-17 0,-1 0,0 0,18 0,-17 0,-1 0,18 0,-17 0,-1 0,0 0,18 0,-16 18,16-18,-18 17,0-17,18 18,0-18,0 18,-17-1,-1-17,18 18,0-18,-18 34,18-16,0-18,-17 17,-1 1,18 0,0-18,0 17,0-17,0 36,0-36,0 17,0-17,0 36,0-36,0 17,0-17,0 35,0-35,-17 18,17-18,0 17,0 0,0 1,0-18,0 18,0-1,0-17,0 18,0 0,0-18,0 17,0-17,0 18,0-18,0 17,0 1,0-18,0 18,0 17,0-35,0 18,17-18,-17 17,0 0,0-17,0 18,18-1,-1 1,-17-18,18 18,-18-1,0-17,18 18,-18-1,0 1,0-18,17 18,-17-1,0 1,0-18,0 18,0-18,0 35,0-35,0 17,0-17,0 35,0-35,0 17,-17-17,-1 18,18-18,-18 18,18-1,-17-17,17 0,-18 0,1 0,17 0,-18 0,18 0,-18 0,18 0,-35 0,35 0,-18 18,18-18,-17 18,-1-18,18 0,-18 0,18 0,-17 0,-17 0,34 0,-36 0,36 0,-17 0,17 0,-18 0,0-18,1 0,17-17,-18 35,18-18,0 18,-18-17,1-1,17 1,0 17,-18-17,18 17,-18-18,18 1,0 17,0-18,-17 18,-1 0,18 0,-17 0,17 0,-36 0,36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37" units="1/cm"/>
          <inkml:channelProperty channel="Y" name="resolution" value="38" units="1/cm"/>
        </inkml:channelProperties>
      </inkml:inkSource>
      <inkml:timestamp xml:id="ts0" timeString="2011-03-13T15:00:30.453"/>
    </inkml:context>
    <inkml:brush xml:id="br0">
      <inkml:brushProperty name="width" value="0.15875" units="cm"/>
      <inkml:brushProperty name="height" value="0.635" units="cm"/>
      <inkml:brushProperty name="color" value="#990099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-1 1055,'0'0,"17"0,19 0,-2 0,-34 0,18 0,-1 0,1 0,0 0,-18 18,35-18,-35 0,17 0,0 0,1 0,-18 0,17 0,-17 0,18 0,-18 0,18 0,-1 0,1 0,-18 0,18 0,-2 0,2 0,-1 17,1-17,-18 0,18 0,-18 0,17 0,1 0,0 0,-2 0,2 0,0 0,-18 0,17 0,1 0,0 0,-18 18,17-18,-17 18,18-18,-18 0,16 17,2-17,-18 18,18-18,-18 0,17 0,-17 17,18-17,-18 17,0-17,18 18,-18-18,0 17,17 1,-17-18,18 35,0-17,-18-18,0 18,16-1,-16 1,35-18,-35 18,0-1,0-17,18 18,-18-18,18 0,-18 0,17 0,1 0,0 0,-2 16,2-16,-18 0,18 0,-18 0,17 0,-17 0,18 0,-1 0,19 18,-20-18,2 18,17-18,-35 0,18 0,0 0,-18 0,17 0,1 0,-18 17,17-17,-17 0,17 0,-17 18,35-18,-17 18,-18-18,18 17,-1-17,-17 0,18 0,-18 0,34 0,-16 0,-18 0,35 0,-35 0,18 0,17 0,-18 0,0 0,-17 0,18 18,-18-18,18 0,-18 0,35 0,-35 0,18 0,-18 0,17 0,1 0,-2 0,-16 0,18 0,0 0,-1 0,-17 0,18-18,-18 18,18 0,-1-17,1 17,-1 0,-17 0,17-18,1 0,0 18,-18 0,17-17,1-1,-18 0,17 18,-17-16,18 16,-18-18,17 1,0 17,-17-18,18 18,0-18,-1 18,-17 0,18-17,0 17,-18 0,17 0,0-18,0 0,-17 18,18-17,-36-1,1 0,17 18,-17-17,17-1,-17 1,-1 17,18-17,0-1,0 1,0 17,0-18,0 0,0 18,0-17,0-1,18 0,-1 1,-17-1,0 18,0-17,0 17,0-18,17 0,-17 1,0 17,17-18,-17 18,18-34,-18 34,0-18,0 18,0-35,0 35,0-18,0 18,0-35,18 17,-18 1,0-1,0 18,0-35,0 17,0 18,0-18,0 2,0-2,0 18,0-18,0 1,0-1,0 18,0-17,0 17,0-36,0 19,0-1,0 0,0 18,0-17,0-1,0 0,0 18,0-17,0 17,0-34,0 34,-18-18,0 18,18-18,-17 18,17-17,-17-1,17 18,-17 0,-1-18,18 1,-18 17,1-18,-1 0,18 18,-18-17,1 17,17-18,-17 0,-1 18,18-17,-17 0,17 17,-18 0,18-17,-17-1,-1 18,18-18,-18 18,18-17,-34 17,34 0,-18 0,18 0,-17 0,-1 0,0 0,18 0,0 17,0-17,0 18,0-18,0 35,0-35,0 17,0-17,0 17,0 1,0 0,0-18,0 17,0 1,0 0,0-18,0 17,0 1,0-18,0 18,0-1,0 1,0-18,0 18,0-1,0 0,0-17,0 17,0 1,0 0,0-18,0 17,0 1,0 0,0-18,0 17,0 1,0-18,0 35,0-17,0-1,-17-17,17 18,0 0,-18-18,0 16,18 2,-16 17,16-35,-18 18,1-18,17 18,0-18,-18 17,18-17,-18 18,1-1,17-17,-18 18,0-18,18 18,0-18,-17 17,17 1,-17 0,17-18,0 17,0 0,0-17,0 18,0-1,-35 1,35 0,0-1,0 1,0-18,0 17,0 1,0 0,0-18,0 17,0 1,-18 0,1-1,17-17,0 18,-18-18,0 0,-16 0,16 0,1 0,-1 0,0 0,1 0,17 0,-18-18,1 1,17 17,-17 0,-1-18,18 0,-17 18,17-17,-18-1,18 18,-18-18,1 18,17-17,0-1,-18 18,0-17,18 17,-16-18,16 18,-18-18,0 1,18 17,-17 0,17 0,-18 0,18 0,-35 0,35 0,-18 17,18-17,-16 18,16 0,0-1,0-17,0 18,16-18,-16 0,18 17,-18-17,18 0,-1 18,1-18,-1 0,1 0,-18 0,18 0,-18 0,34 0,-34 0,18 0,17 0,-35 0,18 0,-18 0,17 0,-17 18,18-18,-1 0,-17 0,17 0,1-18,-18 18,17 0,1 0,0 0,-18 0,17 0,35-18,-52 18,18 0,0 0,-1 0,1 0,-1 0,1 0,-1 0,0 0,36 0,-35-17,-18 17,18 0,17-18,-35 1,16 17,-16-18,18 18,0-18,-1 1,-17 17,18-18,0 18,-18-17,17 0,1-1,-1 18,-17-18,17 1,1-1,0 18,-18-18,17 1,1-1,-1 18,-17-17,0-1,0 18,0-18,0 18,0-35,0 35,0-18,0 18,0-16,0-2,0 0,0 18,0-17,0-1,0 18,0-17,0-1,0 0,0 18,0-17,0-1,0 0,0 18,0-17,0-1,0 0,0 18,0-17,0 0,0 0,-17 17,-1-18,18 18,-17-35,-1 35,0-18,18 18,-17-18,17 18,-17-17,-1-1,18 0,0 18,-17-17,17-1,0 0,0 18,-18-17,18 0,0 0,-18 17,18-18,0 18,0-35,0 35,-17-18,-1 18,18-18,0 1,-18 17,2 0,-2 0,18 17,0 1,0-18,0 18,0-1,0 1,0-18,0 18,0-18,0 34,0-34,0 17,0-17,0 18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37" units="1/cm"/>
          <inkml:channelProperty channel="Y" name="resolution" value="38" units="1/cm"/>
        </inkml:channelProperties>
      </inkml:inkSource>
      <inkml:timestamp xml:id="ts0" timeString="2011-03-13T15:00:41.343"/>
    </inkml:context>
    <inkml:brush xml:id="br0">
      <inkml:brushProperty name="width" value="0.15875" units="cm"/>
      <inkml:brushProperty name="height" value="0.635" units="cm"/>
      <inkml:brushProperty name="color" value="#FFFFFF"/>
      <inkml:brushProperty name="transparency" value="170"/>
      <inkml:brushProperty name="tip" value="rectangle"/>
      <inkml:brushProperty name="rasterOp" value="maskPen"/>
      <inkml:brushProperty name="fitToCurve" value="1"/>
      <inkml:brushProperty name="ignorePressure" value="1"/>
    </inkml:brush>
  </inkml:definitions>
  <inkml:trace contextRef="#ctx0" brushRef="#br0">740 0,'0'17,"17"-17,-17 35,0-18,18 0,0 1,-18-18,0 16,0 19,0-18,0 1,0-1,17 18,-17-35,0 17,0 18,0-1,0-17,0-1,0 2,0 16,0-16,0-1,0 18,0-1,-17-17,-1 0,0 18,18 0,-35-18,17 35,18-52,0 17,-17 17,17-16,0-1,-18 0,18-17,0 18,0-1,0 0,0-17,0 18,-17-18,-1 17,18 0,0-17,0 18,0-2,0-16,-18 18,18-1,0 0,0-17,0 18,0-1,0 0,0-17,0 18,0-18,0 33,0-33,0 18,0 16,0-34,0 17,0-17,0 17,0 1,0-18,0 17,0-17,18 17,17-17,-35 0,18 0,17 0,-35-17,18 0,35-1,-53 18,17 0,1 0,0 0,-18 0,17 0,-17 18,36-18,-36 34,0-34,0 18,0-18,0 34,0-34,0 18,0-18,0 16,0 2,0 0,0-18,0 16,0 2,-18-1,0-17,-17 0,0 0,17 0,0 0,1 0,-1 0,0 0,18 0,-17 0,-1 0,1 0,-1 0,0 0,1 0,17 0,-18 0,0 0,18 0,-35 0,1 0,16 0,-17 0,17 0,18 0,-35 0,17 0,18 0,-35 0,35 0,-18 0,-17 0,18 0,-1 0,0 0,18 0,-17-17,17 17,-36 0,36 0,-17 0,17 0,-36-18,36 18,-17-16,17-2,-18 18,18-18,-35 18,35-34,0 34,-18-17,18 17,0-17,-17-1,-1 18,18-17,0 17,35 0,0 0,18 17,-35-17,17 0,1 0,-19 0,1 0,35 0,-53 0,17 0,1 0,-18 0,35 0,18 0,-17 0,-36 0,35 0,-1 0,-34 0,18 0,-1 0,1 0,-18 0,18-17,-1 0,1 17,-18 0,18-18,-1 1,1 17,-18 0,17-17,1 17,0-34,-1 34,-17-18,36 2,-36-1,0-1,17 18,19-17,-36 17,17 0,19 0,-36-17,17-1,1 18,-1 0,-17 0,18 0,-18 0,18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0D126-B59D-44B1-B1CF-F19EBB379FF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EDB23-BFA6-4F97-A74B-3032A45724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689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526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39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528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166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5785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E6A6F-5A9C-43FD-BFAF-6C08FFED02C8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312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462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981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53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222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849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25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475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607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63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412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8530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41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2578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635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339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2415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2554C-B424-4635-BDEC-1C9148D3D16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212257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9975B-322B-42F8-840D-61D9346B37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143978"/>
      </p:ext>
    </p:extLst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251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097%20&#1056;&#1072;&#1079;&#1086;&#1088;&#1077;&#1085;&#1080;&#1077;%20&#1058;&#1074;&#1077;&#1088;&#1080;.avi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commons.wikimedia.org/wiki/File:Ivan_Kalita.jpg?uselang=ru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emf"/><Relationship Id="rId5" Type="http://schemas.openxmlformats.org/officeDocument/2006/relationships/customXml" Target="../ink/ink2.xml"/><Relationship Id="rId4" Type="http://schemas.openxmlformats.org/officeDocument/2006/relationships/image" Target="../media/image37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ru-RU" sz="8000" b="1" i="1" dirty="0" smtClean="0">
                <a:solidFill>
                  <a:srgbClr val="FF0000"/>
                </a:solidFill>
              </a:rPr>
              <a:t>Усиление Московского княжества</a:t>
            </a:r>
            <a:endParaRPr lang="ru-RU" sz="8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4038600"/>
            <a:ext cx="8229600" cy="2392363"/>
          </a:xfrm>
          <a:ln w="76200">
            <a:solidFill>
              <a:srgbClr val="CC0000"/>
            </a:solidFill>
          </a:ln>
        </p:spPr>
        <p:txBody>
          <a:bodyPr>
            <a:normAutofit fontScale="90000"/>
          </a:bodyPr>
          <a:lstStyle/>
          <a:p>
            <a:r>
              <a:rPr lang="ru-RU" sz="4000" b="1">
                <a:solidFill>
                  <a:srgbClr val="CC0000"/>
                </a:solidFill>
              </a:rPr>
              <a:t>Предпосылки</a:t>
            </a:r>
            <a:r>
              <a:rPr lang="ru-RU" sz="4000" b="1">
                <a:solidFill>
                  <a:srgbClr val="000099"/>
                </a:solidFill>
              </a:rPr>
              <a:t> – необходимые условия для свершения исторических событий или явлений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33400" y="228600"/>
            <a:ext cx="8229600" cy="3216275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4000" b="1" dirty="0">
                <a:solidFill>
                  <a:srgbClr val="CC0000"/>
                </a:solidFill>
              </a:rPr>
              <a:t>Причины</a:t>
            </a:r>
            <a:r>
              <a:rPr lang="ru-RU" sz="4000" b="1" dirty="0">
                <a:solidFill>
                  <a:srgbClr val="000099"/>
                </a:solidFill>
              </a:rPr>
              <a:t> – явления, события, обстоятельства, которые приводят к возникновению, появлению, складыванию каких-либо других событий.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200" smtClean="0"/>
              <a:t>Складывание новой политической и экономической ситуации на Руси на рубеже </a:t>
            </a:r>
            <a:r>
              <a:rPr lang="en-US" sz="3200" smtClean="0"/>
              <a:t>XIII-XIV</a:t>
            </a:r>
            <a:r>
              <a:rPr lang="ru-RU" sz="3200" smtClean="0"/>
              <a:t> вв.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981200"/>
            <a:ext cx="7772400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800" smtClean="0"/>
              <a:t>Западные и юго-западные русские земли попали в орбиту влияния </a:t>
            </a:r>
            <a:r>
              <a:rPr lang="ru-RU" sz="2800" b="1" smtClean="0"/>
              <a:t>Великого княжества Литовского.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Дробление </a:t>
            </a:r>
            <a:r>
              <a:rPr lang="ru-RU" sz="2800" b="1" smtClean="0"/>
              <a:t>Северо-Восточной Руси</a:t>
            </a:r>
            <a:r>
              <a:rPr lang="ru-RU" sz="2800" smtClean="0"/>
              <a:t>. Возникновение новых политических центров (</a:t>
            </a:r>
            <a:r>
              <a:rPr lang="ru-RU" sz="2800" b="1" u="sng" smtClean="0"/>
              <a:t>Тверь</a:t>
            </a:r>
            <a:r>
              <a:rPr lang="ru-RU" sz="2800" b="1" smtClean="0"/>
              <a:t>, Рязань, </a:t>
            </a:r>
            <a:r>
              <a:rPr lang="ru-RU" sz="2800" b="1" u="sng" smtClean="0"/>
              <a:t>Москва</a:t>
            </a:r>
            <a:r>
              <a:rPr lang="ru-RU" sz="2800" b="1" smtClean="0"/>
              <a:t>, Нижний Новгород</a:t>
            </a:r>
            <a:r>
              <a:rPr lang="ru-RU" sz="2800" smtClean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Борьба удельных князей за ярлык на </a:t>
            </a:r>
            <a:r>
              <a:rPr lang="ru-RU" sz="2800" b="1" smtClean="0"/>
              <a:t>Великое княжение Владимирское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Оживление ремесла и торговли, подъем сельского хозяйства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Политическая система Руси</a:t>
            </a:r>
            <a:endParaRPr lang="ru-RU" dirty="0"/>
          </a:p>
        </p:txBody>
      </p:sp>
      <p:sp>
        <p:nvSpPr>
          <p:cNvPr id="4" name="Правильный пятиугольник 3"/>
          <p:cNvSpPr/>
          <p:nvPr/>
        </p:nvSpPr>
        <p:spPr>
          <a:xfrm>
            <a:off x="2943951" y="1196752"/>
            <a:ext cx="2808312" cy="864096"/>
          </a:xfrm>
          <a:prstGeom prst="pentag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Золотая Орда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24737" y="3140968"/>
            <a:ext cx="2088232" cy="86409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03991" y="2708920"/>
            <a:ext cx="2088232" cy="2160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Главный князь</a:t>
            </a:r>
            <a:endParaRPr lang="ru-RU" dirty="0"/>
          </a:p>
        </p:txBody>
      </p:sp>
      <p:sp>
        <p:nvSpPr>
          <p:cNvPr id="9" name="Двойные круглые скобки 8"/>
          <p:cNvSpPr/>
          <p:nvPr/>
        </p:nvSpPr>
        <p:spPr>
          <a:xfrm>
            <a:off x="5728672" y="3320988"/>
            <a:ext cx="2088232" cy="504056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Назначался Золотой Ордой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33330" y="4581128"/>
            <a:ext cx="6228692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Великие княжества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69862" y="5653683"/>
            <a:ext cx="1224136" cy="5400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40661" y="5653683"/>
            <a:ext cx="1368152" cy="5400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63227" y="5646725"/>
            <a:ext cx="1257992" cy="5265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84244" y="5590455"/>
            <a:ext cx="1280407" cy="50406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?</a:t>
            </a:r>
            <a:endParaRPr lang="ru-RU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4211960" y="2492896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447676" y="206084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1691680" y="501317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239852" y="4993457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363365" y="4005064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392223" y="5013176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7246236" y="4993457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33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2895600" cy="990600"/>
          </a:xfrm>
          <a:ln w="76200">
            <a:solidFill>
              <a:srgbClr val="CC0000"/>
            </a:solidFill>
          </a:ln>
        </p:spPr>
        <p:txBody>
          <a:bodyPr/>
          <a:lstStyle/>
          <a:p>
            <a:r>
              <a:rPr lang="ru-RU" sz="2800" b="1">
                <a:solidFill>
                  <a:srgbClr val="CC0000"/>
                </a:solidFill>
              </a:rPr>
              <a:t>Политическая система Руси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657600" y="381000"/>
            <a:ext cx="2625725" cy="11430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CC0000"/>
                </a:solidFill>
              </a:rPr>
              <a:t>Ордынский хан</a:t>
            </a: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524000" y="1905000"/>
            <a:ext cx="4840288" cy="533400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CC0000"/>
                </a:solidFill>
              </a:rPr>
              <a:t>Великий князь Владимирский</a:t>
            </a:r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 bwMode="auto">
          <a:xfrm>
            <a:off x="6324600" y="685800"/>
            <a:ext cx="2667000" cy="1905000"/>
          </a:xfrm>
          <a:prstGeom prst="curvedLeftArrow">
            <a:avLst>
              <a:gd name="adj1" fmla="val 17167"/>
              <a:gd name="adj2" fmla="val 33333"/>
              <a:gd name="adj3" fmla="val 38915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6" name="WordArt 8"/>
          <p:cNvSpPr>
            <a:spLocks noChangeArrowheads="1" noChangeShapeType="1" noTextEdit="1"/>
          </p:cNvSpPr>
          <p:nvPr/>
        </p:nvSpPr>
        <p:spPr bwMode="auto">
          <a:xfrm>
            <a:off x="6324600" y="1447800"/>
            <a:ext cx="1371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Ярлык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52400" y="3200400"/>
            <a:ext cx="2438400" cy="1628775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Поддерживал отношения с Золотой Ордой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09600" y="4953000"/>
            <a:ext cx="4114800" cy="1628775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Распоряжался богатыми и плодородными владимирскими землями</a:t>
            </a: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5029200" y="4953000"/>
            <a:ext cx="3886200" cy="898525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Право на княжение в Новгороде Великом</a:t>
            </a:r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3124200" y="3200400"/>
            <a:ext cx="2209800" cy="1263650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Собирал ордынскую дань</a:t>
            </a:r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172200" y="3200400"/>
            <a:ext cx="2819400" cy="898525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Судья в спорах русских князей</a:t>
            </a: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 flipH="1">
            <a:off x="1676400" y="2438400"/>
            <a:ext cx="914400" cy="762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>
            <a:off x="2819400" y="2438400"/>
            <a:ext cx="0" cy="25146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4" name="Line 16"/>
          <p:cNvSpPr>
            <a:spLocks noChangeShapeType="1"/>
          </p:cNvSpPr>
          <p:nvPr/>
        </p:nvSpPr>
        <p:spPr bwMode="auto">
          <a:xfrm>
            <a:off x="5715000" y="2438400"/>
            <a:ext cx="0" cy="25146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5" name="Line 17"/>
          <p:cNvSpPr>
            <a:spLocks noChangeShapeType="1"/>
          </p:cNvSpPr>
          <p:nvPr/>
        </p:nvSpPr>
        <p:spPr bwMode="auto">
          <a:xfrm>
            <a:off x="4114800" y="2438400"/>
            <a:ext cx="0" cy="762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6" name="Line 18"/>
          <p:cNvSpPr>
            <a:spLocks noChangeShapeType="1"/>
          </p:cNvSpPr>
          <p:nvPr/>
        </p:nvSpPr>
        <p:spPr bwMode="auto">
          <a:xfrm>
            <a:off x="5867400" y="2438400"/>
            <a:ext cx="1219200" cy="762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5830888" y="6035675"/>
            <a:ext cx="26595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CC0000"/>
                </a:solidFill>
              </a:rPr>
              <a:t>Учебник стр. </a:t>
            </a:r>
            <a:r>
              <a:rPr lang="ru-RU" sz="2400" b="1" dirty="0" smtClean="0">
                <a:solidFill>
                  <a:srgbClr val="CC0000"/>
                </a:solidFill>
              </a:rPr>
              <a:t>41-42</a:t>
            </a:r>
            <a:endParaRPr lang="ru-RU" sz="2400" b="1" dirty="0">
              <a:solidFill>
                <a:srgbClr val="CC0000"/>
              </a:solidFill>
            </a:endParaRPr>
          </a:p>
        </p:txBody>
      </p:sp>
      <p:sp>
        <p:nvSpPr>
          <p:cNvPr id="12308" name="Rectangle 20"/>
          <p:cNvSpPr>
            <a:spLocks noChangeArrowheads="1"/>
          </p:cNvSpPr>
          <p:nvPr/>
        </p:nvSpPr>
        <p:spPr bwMode="auto">
          <a:xfrm>
            <a:off x="3200400" y="3276600"/>
            <a:ext cx="20574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09" name="Rectangle 21"/>
          <p:cNvSpPr>
            <a:spLocks noChangeArrowheads="1"/>
          </p:cNvSpPr>
          <p:nvPr/>
        </p:nvSpPr>
        <p:spPr bwMode="auto">
          <a:xfrm>
            <a:off x="6248400" y="3276600"/>
            <a:ext cx="2667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10" name="Rectangle 22"/>
          <p:cNvSpPr>
            <a:spLocks noChangeArrowheads="1"/>
          </p:cNvSpPr>
          <p:nvPr/>
        </p:nvSpPr>
        <p:spPr bwMode="auto">
          <a:xfrm>
            <a:off x="685800" y="5029200"/>
            <a:ext cx="3962400" cy="1447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311" name="Rectangle 23"/>
          <p:cNvSpPr>
            <a:spLocks noChangeArrowheads="1"/>
          </p:cNvSpPr>
          <p:nvPr/>
        </p:nvSpPr>
        <p:spPr bwMode="auto">
          <a:xfrm>
            <a:off x="5334000" y="5029200"/>
            <a:ext cx="3429000" cy="762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 animBg="1"/>
      <p:bldP spid="12309" grpId="0" animBg="1"/>
      <p:bldP spid="12310" grpId="0" animBg="1"/>
      <p:bldP spid="123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>
            <a:lum bright="-24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93" name="AutoShape 9"/>
          <p:cNvSpPr>
            <a:spLocks noChangeArrowheads="1"/>
          </p:cNvSpPr>
          <p:nvPr/>
        </p:nvSpPr>
        <p:spPr bwMode="auto">
          <a:xfrm>
            <a:off x="4191000" y="3810000"/>
            <a:ext cx="609600" cy="609600"/>
          </a:xfrm>
          <a:prstGeom prst="star16">
            <a:avLst>
              <a:gd name="adj" fmla="val 37500"/>
            </a:avLst>
          </a:prstGeom>
          <a:solidFill>
            <a:schemeClr val="bg1"/>
          </a:solidFill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>
            <a:off x="4876800" y="4724400"/>
            <a:ext cx="609600" cy="609600"/>
          </a:xfrm>
          <a:prstGeom prst="star16">
            <a:avLst>
              <a:gd name="adj" fmla="val 37500"/>
            </a:avLst>
          </a:prstGeom>
          <a:solidFill>
            <a:schemeClr val="bg1"/>
          </a:solidFill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5638800" y="5715000"/>
            <a:ext cx="609600" cy="609600"/>
          </a:xfrm>
          <a:prstGeom prst="star16">
            <a:avLst>
              <a:gd name="adj" fmla="val 37500"/>
            </a:avLst>
          </a:prstGeom>
          <a:solidFill>
            <a:schemeClr val="bg1"/>
          </a:solidFill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5943600" y="4038600"/>
            <a:ext cx="609600" cy="609600"/>
          </a:xfrm>
          <a:prstGeom prst="star16">
            <a:avLst>
              <a:gd name="adj" fmla="val 37500"/>
            </a:avLst>
          </a:prstGeom>
          <a:solidFill>
            <a:schemeClr val="bg1"/>
          </a:solidFill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7" name="WordArt 13"/>
          <p:cNvSpPr>
            <a:spLocks noChangeArrowheads="1" noChangeShapeType="1" noTextEdit="1"/>
          </p:cNvSpPr>
          <p:nvPr/>
        </p:nvSpPr>
        <p:spPr bwMode="auto">
          <a:xfrm rot="-3078130">
            <a:off x="7331075" y="5686425"/>
            <a:ext cx="1917700" cy="44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Золотая Орда</a:t>
            </a: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6553200" y="3810000"/>
            <a:ext cx="1447800" cy="381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Суздаль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6248400" y="5486400"/>
            <a:ext cx="1295400" cy="381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Рязань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3429000" y="4876800"/>
            <a:ext cx="1295400" cy="381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Москва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3048000" y="3505200"/>
            <a:ext cx="1143000" cy="381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Тверь</a:t>
            </a:r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 flipH="1">
            <a:off x="8001000" y="5410200"/>
            <a:ext cx="990600" cy="12192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 animBg="1"/>
      <p:bldP spid="16394" grpId="0" animBg="1"/>
      <p:bldP spid="16395" grpId="0" animBg="1"/>
      <p:bldP spid="16396" grpId="0" animBg="1"/>
      <p:bldP spid="16398" grpId="0" animBg="1"/>
      <p:bldP spid="16399" grpId="0" animBg="1"/>
      <p:bldP spid="16400" grpId="0" animBg="1"/>
      <p:bldP spid="164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5867400" cy="1143000"/>
          </a:xfrm>
          <a:noFill/>
          <a:ln w="76200">
            <a:solidFill>
              <a:srgbClr val="CC0000"/>
            </a:solidFill>
          </a:ln>
        </p:spPr>
        <p:txBody>
          <a:bodyPr/>
          <a:lstStyle/>
          <a:p>
            <a:r>
              <a:rPr lang="ru-RU" b="1">
                <a:solidFill>
                  <a:srgbClr val="CC0000"/>
                </a:solidFill>
              </a:rPr>
              <a:t>Великие княжества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457200" y="2057400"/>
            <a:ext cx="2590800" cy="11430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99"/>
                </a:solidFill>
              </a:rPr>
              <a:t>Московское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943600" y="1981200"/>
            <a:ext cx="2590800" cy="11430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99"/>
                </a:solidFill>
              </a:rPr>
              <a:t>Тверское 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1295400" y="3581400"/>
            <a:ext cx="3124200" cy="11430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99"/>
                </a:solidFill>
              </a:rPr>
              <a:t>Суздальско-Нижегородское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4800600" y="3581400"/>
            <a:ext cx="2438400" cy="11430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99"/>
                </a:solidFill>
              </a:rPr>
              <a:t>Рязанское 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38200" y="5486400"/>
            <a:ext cx="7239000" cy="762000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3600" b="1">
                <a:solidFill>
                  <a:srgbClr val="000099"/>
                </a:solidFill>
              </a:rPr>
              <a:t>Удельные княжества</a:t>
            </a:r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H="1">
            <a:off x="1981200" y="1295400"/>
            <a:ext cx="1371600" cy="7620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>
            <a:off x="3429000" y="1295400"/>
            <a:ext cx="685800" cy="22860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4876800" y="1295400"/>
            <a:ext cx="685800" cy="22860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5867400" y="1295400"/>
            <a:ext cx="1371600" cy="685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609600" y="3200400"/>
            <a:ext cx="609600" cy="2286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 flipH="1">
            <a:off x="7391400" y="3124200"/>
            <a:ext cx="914400" cy="23622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2667000" y="4724400"/>
            <a:ext cx="381000" cy="762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H="1">
            <a:off x="5638800" y="4724400"/>
            <a:ext cx="381000" cy="762000"/>
          </a:xfrm>
          <a:prstGeom prst="line">
            <a:avLst/>
          </a:prstGeom>
          <a:noFill/>
          <a:ln w="76200">
            <a:solidFill>
              <a:srgbClr val="0000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6019800" y="2057400"/>
            <a:ext cx="23622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1447800" y="3733800"/>
            <a:ext cx="28194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4953000" y="3733800"/>
            <a:ext cx="21336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6286512" y="500042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CC0000"/>
                </a:solidFill>
              </a:rPr>
              <a:t>Учебник  </a:t>
            </a:r>
            <a:endParaRPr lang="ru-RU" sz="2400" b="1" dirty="0" smtClean="0">
              <a:solidFill>
                <a:srgbClr val="CC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CC0000"/>
                </a:solidFill>
              </a:rPr>
              <a:t>    </a:t>
            </a:r>
            <a:r>
              <a:rPr lang="ru-RU" sz="2400" b="1" dirty="0">
                <a:solidFill>
                  <a:srgbClr val="CC0000"/>
                </a:solidFill>
              </a:rPr>
              <a:t>стр. </a:t>
            </a:r>
            <a:r>
              <a:rPr lang="ru-RU" sz="2400" b="1" dirty="0" smtClean="0">
                <a:solidFill>
                  <a:srgbClr val="CC0000"/>
                </a:solidFill>
              </a:rPr>
              <a:t>42</a:t>
            </a:r>
            <a:endParaRPr lang="ru-RU" sz="24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7" grpId="0" animBg="1"/>
      <p:bldP spid="17428" grpId="0" animBg="1"/>
      <p:bldP spid="174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6096000" y="1219200"/>
            <a:ext cx="3048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u="sng">
                <a:solidFill>
                  <a:srgbClr val="CC0000"/>
                </a:solidFill>
              </a:rPr>
              <a:t>Тверское княжество</a:t>
            </a:r>
            <a:r>
              <a:rPr lang="ru-RU" sz="2000" b="1">
                <a:solidFill>
                  <a:srgbClr val="000099"/>
                </a:solidFill>
              </a:rPr>
              <a:t/>
            </a:r>
            <a:br>
              <a:rPr lang="ru-RU" sz="2000" b="1">
                <a:solidFill>
                  <a:srgbClr val="000099"/>
                </a:solidFill>
              </a:rPr>
            </a:br>
            <a:r>
              <a:rPr lang="ru-RU" sz="2000" b="1">
                <a:solidFill>
                  <a:srgbClr val="000099"/>
                </a:solidFill>
              </a:rPr>
              <a:t>возникло в </a:t>
            </a:r>
            <a:r>
              <a:rPr lang="ru-RU" sz="2000" b="1" u="sng">
                <a:solidFill>
                  <a:srgbClr val="CC0000"/>
                </a:solidFill>
              </a:rPr>
              <a:t>1247 г</a:t>
            </a:r>
            <a:r>
              <a:rPr lang="ru-RU" sz="2000" b="1">
                <a:solidFill>
                  <a:srgbClr val="CC0000"/>
                </a:solidFill>
              </a:rPr>
              <a:t>.</a:t>
            </a:r>
          </a:p>
          <a:p>
            <a:pPr algn="ctr"/>
            <a:r>
              <a:rPr lang="ru-RU" sz="2000" b="1">
                <a:solidFill>
                  <a:srgbClr val="000099"/>
                </a:solidFill>
              </a:rPr>
              <a:t>Первым тверским князем стал брат Александра Невского </a:t>
            </a:r>
            <a:r>
              <a:rPr lang="en-US" sz="2000" b="1">
                <a:solidFill>
                  <a:srgbClr val="000099"/>
                </a:solidFill>
              </a:rPr>
              <a:t>    </a:t>
            </a:r>
            <a:r>
              <a:rPr lang="ru-RU" sz="2000" b="1" u="sng">
                <a:solidFill>
                  <a:srgbClr val="CC0000"/>
                </a:solidFill>
              </a:rPr>
              <a:t>Ярослав Ярославич</a:t>
            </a:r>
            <a:r>
              <a:rPr lang="ru-RU" sz="2000" b="1">
                <a:solidFill>
                  <a:srgbClr val="CC0000"/>
                </a:solidFill>
              </a:rPr>
              <a:t>.</a:t>
            </a:r>
          </a:p>
        </p:txBody>
      </p:sp>
      <p:pic>
        <p:nvPicPr>
          <p:cNvPr id="18435" name="Picture 3" descr="карта"/>
          <p:cNvPicPr>
            <a:picLocks noChangeAspect="1" noChangeArrowheads="1"/>
          </p:cNvPicPr>
          <p:nvPr/>
        </p:nvPicPr>
        <p:blipFill>
          <a:blip r:embed="rId2" cstate="print">
            <a:lum bright="-24000" contrast="18000"/>
          </a:blip>
          <a:srcRect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6019800" y="3657600"/>
            <a:ext cx="3124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 u="sng" dirty="0">
                <a:solidFill>
                  <a:srgbClr val="CC0000"/>
                </a:solidFill>
              </a:rPr>
              <a:t>Московское княжество</a:t>
            </a:r>
            <a:r>
              <a:rPr lang="ru-RU" sz="2000" b="1" dirty="0">
                <a:solidFill>
                  <a:srgbClr val="CC0000"/>
                </a:solidFill>
              </a:rPr>
              <a:t/>
            </a:r>
            <a:br>
              <a:rPr lang="ru-RU" sz="2000" b="1" dirty="0">
                <a:solidFill>
                  <a:srgbClr val="CC0000"/>
                </a:solidFill>
              </a:rPr>
            </a:br>
            <a:r>
              <a:rPr lang="ru-RU" sz="2000" b="1" dirty="0">
                <a:solidFill>
                  <a:srgbClr val="000099"/>
                </a:solidFill>
              </a:rPr>
              <a:t>образовалось в </a:t>
            </a:r>
            <a:r>
              <a:rPr lang="ru-RU" sz="2000" b="1" u="sng" dirty="0">
                <a:solidFill>
                  <a:srgbClr val="CC0000"/>
                </a:solidFill>
              </a:rPr>
              <a:t>1276 г.</a:t>
            </a:r>
            <a:r>
              <a:rPr lang="ru-RU" sz="2000" b="1" dirty="0">
                <a:solidFill>
                  <a:srgbClr val="CC0000"/>
                </a:solidFill>
              </a:rPr>
              <a:t/>
            </a:r>
            <a:br>
              <a:rPr lang="ru-RU" sz="2000" b="1" dirty="0">
                <a:solidFill>
                  <a:srgbClr val="CC0000"/>
                </a:solidFill>
              </a:rPr>
            </a:br>
            <a:r>
              <a:rPr lang="ru-RU" sz="2000" b="1" dirty="0">
                <a:solidFill>
                  <a:srgbClr val="000099"/>
                </a:solidFill>
              </a:rPr>
              <a:t>Первым самостоятельным</a:t>
            </a:r>
            <a:br>
              <a:rPr lang="ru-RU" sz="2000" b="1" dirty="0">
                <a:solidFill>
                  <a:srgbClr val="000099"/>
                </a:solidFill>
              </a:rPr>
            </a:br>
            <a:r>
              <a:rPr lang="ru-RU" sz="2000" b="1" dirty="0">
                <a:solidFill>
                  <a:srgbClr val="000099"/>
                </a:solidFill>
              </a:rPr>
              <a:t>московским князем стал </a:t>
            </a:r>
            <a:r>
              <a:rPr lang="ru-RU" sz="2000" b="1" dirty="0" smtClean="0">
                <a:solidFill>
                  <a:srgbClr val="000099"/>
                </a:solidFill>
              </a:rPr>
              <a:t>младший сын </a:t>
            </a:r>
            <a:endParaRPr lang="ru-RU" sz="2000" b="1" dirty="0">
              <a:solidFill>
                <a:srgbClr val="000099"/>
              </a:solidFill>
            </a:endParaRPr>
          </a:p>
          <a:p>
            <a:pPr algn="ctr"/>
            <a:r>
              <a:rPr lang="ru-RU" sz="2000" b="1" dirty="0">
                <a:solidFill>
                  <a:srgbClr val="000099"/>
                </a:solidFill>
              </a:rPr>
              <a:t>Александра Невского</a:t>
            </a:r>
            <a:br>
              <a:rPr lang="ru-RU" sz="2000" b="1" dirty="0">
                <a:solidFill>
                  <a:srgbClr val="000099"/>
                </a:solidFill>
              </a:rPr>
            </a:br>
            <a:r>
              <a:rPr lang="ru-RU" sz="2000" b="1" u="sng" dirty="0">
                <a:solidFill>
                  <a:srgbClr val="CC0000"/>
                </a:solidFill>
              </a:rPr>
              <a:t>Даниил (1276–1303).</a:t>
            </a:r>
          </a:p>
        </p:txBody>
      </p:sp>
      <p:pic>
        <p:nvPicPr>
          <p:cNvPr id="18437" name="Picture 5" descr="j01941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068638"/>
            <a:ext cx="576262" cy="519112"/>
          </a:xfrm>
          <a:prstGeom prst="rect">
            <a:avLst/>
          </a:prstGeom>
          <a:noFill/>
        </p:spPr>
      </p:pic>
      <p:sp>
        <p:nvSpPr>
          <p:cNvPr id="18438" name="Line 6"/>
          <p:cNvSpPr>
            <a:spLocks noChangeShapeType="1"/>
          </p:cNvSpPr>
          <p:nvPr/>
        </p:nvSpPr>
        <p:spPr bwMode="auto">
          <a:xfrm flipH="1">
            <a:off x="827088" y="1447800"/>
            <a:ext cx="5345112" cy="2052638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18439" name="Picture 7" descr="Древняя Тверь"/>
          <p:cNvPicPr>
            <a:picLocks noChangeAspect="1" noChangeArrowheads="1"/>
          </p:cNvPicPr>
          <p:nvPr/>
        </p:nvPicPr>
        <p:blipFill>
          <a:blip r:embed="rId4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3203575" cy="2151063"/>
          </a:xfrm>
          <a:prstGeom prst="rect">
            <a:avLst/>
          </a:prstGeom>
          <a:noFill/>
          <a:ln w="57150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276600" y="0"/>
            <a:ext cx="194310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A50021"/>
                </a:solidFill>
              </a:rPr>
              <a:t>Укрепления Древней Твери</a:t>
            </a:r>
          </a:p>
        </p:txBody>
      </p:sp>
      <p:pic>
        <p:nvPicPr>
          <p:cNvPr id="18441" name="Picture 9" descr="j01941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292600"/>
            <a:ext cx="576263" cy="519113"/>
          </a:xfrm>
          <a:prstGeom prst="rect">
            <a:avLst/>
          </a:prstGeom>
          <a:noFill/>
        </p:spPr>
      </p:pic>
      <p:sp>
        <p:nvSpPr>
          <p:cNvPr id="18442" name="Line 10"/>
          <p:cNvSpPr>
            <a:spLocks noChangeShapeType="1"/>
          </p:cNvSpPr>
          <p:nvPr/>
        </p:nvSpPr>
        <p:spPr bwMode="auto">
          <a:xfrm flipH="1">
            <a:off x="1908175" y="3886200"/>
            <a:ext cx="4187825" cy="766763"/>
          </a:xfrm>
          <a:prstGeom prst="line">
            <a:avLst/>
          </a:prstGeom>
          <a:noFill/>
          <a:ln w="76200">
            <a:solidFill>
              <a:srgbClr val="A5002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0" y="5942013"/>
            <a:ext cx="3419475" cy="9159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C0000"/>
                </a:solidFill>
              </a:rPr>
              <a:t>Князь Даниил Александрович</a:t>
            </a:r>
          </a:p>
          <a:p>
            <a:pPr algn="ctr"/>
            <a:r>
              <a:rPr lang="ru-RU" b="1">
                <a:solidFill>
                  <a:srgbClr val="CC0000"/>
                </a:solidFill>
              </a:rPr>
              <a:t>Московский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6096000" y="152400"/>
            <a:ext cx="2971800" cy="914400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2400" b="1">
                <a:solidFill>
                  <a:srgbClr val="CC0000"/>
                </a:solidFill>
              </a:rPr>
              <a:t>Борьба Москвы </a:t>
            </a:r>
            <a:r>
              <a:rPr lang="en-US" sz="2400" b="1">
                <a:solidFill>
                  <a:srgbClr val="CC0000"/>
                </a:solidFill>
              </a:rPr>
              <a:t> </a:t>
            </a:r>
            <a:r>
              <a:rPr lang="ru-RU" sz="2400" b="1">
                <a:solidFill>
                  <a:srgbClr val="CC0000"/>
                </a:solidFill>
              </a:rPr>
              <a:t>и Твери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4319145"/>
            <a:ext cx="1930536" cy="253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/>
      <p:bldP spid="18438" grpId="0" animBg="1"/>
      <p:bldP spid="18440" grpId="0" animBg="1"/>
      <p:bldP spid="184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260350"/>
            <a:ext cx="7924800" cy="2159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000" smtClean="0"/>
              <a:t>.</a:t>
            </a:r>
            <a:r>
              <a:rPr lang="ru-RU" sz="3800" smtClean="0"/>
              <a:t> </a:t>
            </a:r>
          </a:p>
        </p:txBody>
      </p:sp>
      <p:pic>
        <p:nvPicPr>
          <p:cNvPr id="35847" name="Picture 7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620713"/>
            <a:ext cx="3748087" cy="4826000"/>
          </a:xfrm>
          <a:noFill/>
        </p:spPr>
      </p:pic>
      <p:sp>
        <p:nvSpPr>
          <p:cNvPr id="35846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356100" y="549275"/>
            <a:ext cx="4608513" cy="6308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200" dirty="0" smtClean="0"/>
              <a:t>При основателе дома московских князей </a:t>
            </a:r>
            <a:r>
              <a:rPr lang="ru-RU" sz="2200" b="1" i="1" dirty="0" smtClean="0">
                <a:solidFill>
                  <a:srgbClr val="CC0000"/>
                </a:solidFill>
              </a:rPr>
              <a:t>Данииле</a:t>
            </a:r>
            <a:r>
              <a:rPr lang="ru-RU" sz="2200" dirty="0" smtClean="0"/>
              <a:t> княжество занимало очень маленькую территорию, ограниченную бассейном реки Москва, и не имело выхода к Оке. В 1301 году Даниил разбил рязанского князя Константина Романовича, взял его в плен и захватил город </a:t>
            </a:r>
            <a:r>
              <a:rPr lang="ru-RU" sz="2200" dirty="0" smtClean="0">
                <a:solidFill>
                  <a:srgbClr val="CC0000"/>
                </a:solidFill>
              </a:rPr>
              <a:t>Коломну.</a:t>
            </a:r>
            <a:r>
              <a:rPr lang="ru-RU" sz="2200" dirty="0" smtClean="0"/>
              <a:t> В 1302 году Даниилу удалось получить выморочный </a:t>
            </a:r>
            <a:r>
              <a:rPr lang="ru-RU" sz="2200" dirty="0" smtClean="0">
                <a:solidFill>
                  <a:srgbClr val="CC0000"/>
                </a:solidFill>
              </a:rPr>
              <a:t>Переславль-Залесский</a:t>
            </a:r>
            <a:r>
              <a:rPr lang="ru-RU" sz="2200" dirty="0" smtClean="0"/>
              <a:t>, по завещанию своего бездетного племянника Ивана Дмитриевича (своего рода ключ к Владимиру)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395288" y="5661025"/>
            <a:ext cx="36004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000000"/>
                </a:solidFill>
              </a:rPr>
              <a:t>Миниатюра из Царского титулярника</a:t>
            </a:r>
          </a:p>
          <a:p>
            <a:r>
              <a:rPr lang="ru-RU" sz="1400" b="1">
                <a:solidFill>
                  <a:srgbClr val="000000"/>
                </a:solidFill>
              </a:rPr>
              <a:t>Князь московский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124744"/>
            <a:ext cx="2952328" cy="4536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Сын Даниила Юрий Данилович с 1304 г. повел борьбу за великое владимирское княжение с Михаилом Ярославичем Тверским, получившим в 1305 г. в Орде ярлык на великое княжение. </a:t>
            </a:r>
            <a:endParaRPr lang="ru-RU" sz="2000" i="1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ru-RU" sz="2000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Поддержку </a:t>
            </a:r>
            <a:r>
              <a:rPr lang="ru-RU" sz="2000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московскому князю оказывал митрополит всея Руси Петр.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17" y="1222376"/>
            <a:ext cx="3165439" cy="393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66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r>
              <a:rPr lang="ru-RU" sz="4000" b="1">
                <a:solidFill>
                  <a:srgbClr val="CC0000"/>
                </a:solidFill>
              </a:rPr>
              <a:t>Борьба Москвы и Твери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400" b="1">
                <a:solidFill>
                  <a:srgbClr val="000099"/>
                </a:solidFill>
              </a:rPr>
              <a:t>В 1304 г. умер великий князь Владимирский</a:t>
            </a:r>
            <a:br>
              <a:rPr lang="ru-RU" sz="2400" b="1">
                <a:solidFill>
                  <a:srgbClr val="000099"/>
                </a:solidFill>
              </a:rPr>
            </a:br>
            <a:r>
              <a:rPr lang="ru-RU" sz="2400" b="1">
                <a:solidFill>
                  <a:srgbClr val="000099"/>
                </a:solidFill>
              </a:rPr>
              <a:t>Андрей Александрович.</a:t>
            </a:r>
          </a:p>
        </p:txBody>
      </p:sp>
      <p:pic>
        <p:nvPicPr>
          <p:cNvPr id="31748" name="Picture 4" descr="Михаил_Тверской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152400" y="1676400"/>
            <a:ext cx="2690813" cy="3500438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9" name="Picture 5" descr="Юрий_Данилович_Московский"/>
          <p:cNvPicPr>
            <a:picLocks noChangeAspect="1" noChangeArrowheads="1"/>
          </p:cNvPicPr>
          <p:nvPr/>
        </p:nvPicPr>
        <p:blipFill>
          <a:blip r:embed="rId3" cstate="print">
            <a:lum bright="-6000"/>
          </a:blip>
          <a:srcRect/>
          <a:stretch>
            <a:fillRect/>
          </a:stretch>
        </p:blipFill>
        <p:spPr bwMode="auto">
          <a:xfrm>
            <a:off x="6172200" y="1676400"/>
            <a:ext cx="2763838" cy="3463925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971800" y="1935163"/>
            <a:ext cx="3048000" cy="395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CC0000"/>
                </a:solidFill>
              </a:rPr>
              <a:t>1304–1317 гг. - ярлык в Твери.</a:t>
            </a:r>
          </a:p>
          <a:p>
            <a:pPr algn="ctr"/>
            <a:r>
              <a:rPr lang="ru-RU" sz="2400" b="1">
                <a:solidFill>
                  <a:srgbClr val="000099"/>
                </a:solidFill>
              </a:rPr>
              <a:t/>
            </a:r>
            <a:br>
              <a:rPr lang="ru-RU" sz="2400" b="1">
                <a:solidFill>
                  <a:srgbClr val="000099"/>
                </a:solidFill>
              </a:rPr>
            </a:br>
            <a:r>
              <a:rPr lang="ru-RU" sz="2400" b="1">
                <a:solidFill>
                  <a:srgbClr val="000099"/>
                </a:solidFill>
              </a:rPr>
              <a:t>Юрий Данилович</a:t>
            </a:r>
            <a:br>
              <a:rPr lang="ru-RU" sz="2400" b="1">
                <a:solidFill>
                  <a:srgbClr val="000099"/>
                </a:solidFill>
              </a:rPr>
            </a:br>
            <a:r>
              <a:rPr lang="ru-RU" sz="2400" b="1">
                <a:solidFill>
                  <a:srgbClr val="000099"/>
                </a:solidFill>
              </a:rPr>
              <a:t>Московский первым вступил в борьбу</a:t>
            </a:r>
            <a:br>
              <a:rPr lang="ru-RU" sz="2400" b="1">
                <a:solidFill>
                  <a:srgbClr val="000099"/>
                </a:solidFill>
              </a:rPr>
            </a:br>
            <a:r>
              <a:rPr lang="ru-RU" sz="2400" b="1">
                <a:solidFill>
                  <a:srgbClr val="000099"/>
                </a:solidFill>
              </a:rPr>
              <a:t>с тверским князем за Владимирский престол.</a:t>
            </a:r>
          </a:p>
          <a:p>
            <a:pPr algn="ctr"/>
            <a:endParaRPr lang="ru-RU" sz="1400" b="1">
              <a:solidFill>
                <a:srgbClr val="000099"/>
              </a:solidFill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0" y="5465763"/>
            <a:ext cx="2771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Михаил Ярославич</a:t>
            </a:r>
            <a:br>
              <a:rPr lang="ru-RU" sz="2000" b="1">
                <a:solidFill>
                  <a:srgbClr val="CC0000"/>
                </a:solidFill>
              </a:rPr>
            </a:br>
            <a:r>
              <a:rPr lang="ru-RU" sz="2000" b="1">
                <a:solidFill>
                  <a:srgbClr val="CC0000"/>
                </a:solidFill>
              </a:rPr>
              <a:t>Тверской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6280150" y="5537200"/>
            <a:ext cx="2863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Юрий Данилович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Московский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(1303-1325)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7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7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карта"/>
          <p:cNvPicPr>
            <a:picLocks noChangeAspect="1" noChangeArrowheads="1"/>
          </p:cNvPicPr>
          <p:nvPr/>
        </p:nvPicPr>
        <p:blipFill>
          <a:blip r:embed="rId2" cstate="print">
            <a:lum bright="-24000" contrast="24000"/>
          </a:blip>
          <a:srcRect/>
          <a:stretch>
            <a:fillRect/>
          </a:stretch>
        </p:blipFill>
        <p:spPr bwMode="auto">
          <a:xfrm>
            <a:off x="0" y="0"/>
            <a:ext cx="6469063" cy="6858000"/>
          </a:xfrm>
          <a:prstGeom prst="rect">
            <a:avLst/>
          </a:prstGeom>
          <a:noFill/>
        </p:spPr>
      </p:pic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6477000" y="0"/>
            <a:ext cx="2667000" cy="3200400"/>
          </a:xfrm>
          <a:solidFill>
            <a:schemeClr val="bg1"/>
          </a:solidFill>
          <a:ln/>
        </p:spPr>
        <p:txBody>
          <a:bodyPr/>
          <a:lstStyle/>
          <a:p>
            <a:r>
              <a:rPr lang="ru-RU" sz="2400" b="1">
                <a:solidFill>
                  <a:srgbClr val="CC0000"/>
                </a:solidFill>
              </a:rPr>
              <a:t>Юрий Данилович Московский  в </a:t>
            </a:r>
            <a:r>
              <a:rPr lang="ru-RU" sz="2400" b="1" u="sng">
                <a:solidFill>
                  <a:srgbClr val="CC0000"/>
                </a:solidFill>
              </a:rPr>
              <a:t>1303 г</a:t>
            </a:r>
            <a:r>
              <a:rPr lang="ru-RU" sz="2400" b="1">
                <a:solidFill>
                  <a:srgbClr val="CC0000"/>
                </a:solidFill>
              </a:rPr>
              <a:t>.</a:t>
            </a:r>
            <a:r>
              <a:rPr lang="ru-RU" sz="2400" b="1">
                <a:solidFill>
                  <a:schemeClr val="tx1"/>
                </a:solidFill>
              </a:rPr>
              <a:t> </a:t>
            </a:r>
            <a:r>
              <a:rPr lang="ru-RU" sz="2400" b="1">
                <a:solidFill>
                  <a:srgbClr val="000099"/>
                </a:solidFill>
              </a:rPr>
              <a:t>отвоевал </a:t>
            </a:r>
            <a:r>
              <a:rPr lang="ru-RU" sz="2400" b="1">
                <a:solidFill>
                  <a:srgbClr val="CC0000"/>
                </a:solidFill>
              </a:rPr>
              <a:t>Можайск</a:t>
            </a:r>
            <a:r>
              <a:rPr lang="ru-RU" sz="2400" b="1">
                <a:solidFill>
                  <a:srgbClr val="000099"/>
                </a:solidFill>
              </a:rPr>
              <a:t> у смоленского князя.</a:t>
            </a:r>
          </a:p>
        </p:txBody>
      </p:sp>
      <p:sp>
        <p:nvSpPr>
          <p:cNvPr id="32776" name="Freeform 8"/>
          <p:cNvSpPr>
            <a:spLocks/>
          </p:cNvSpPr>
          <p:nvPr/>
        </p:nvSpPr>
        <p:spPr bwMode="auto">
          <a:xfrm>
            <a:off x="1300163" y="4614863"/>
            <a:ext cx="1819275" cy="974725"/>
          </a:xfrm>
          <a:custGeom>
            <a:avLst/>
            <a:gdLst/>
            <a:ahLst/>
            <a:cxnLst>
              <a:cxn ang="0">
                <a:pos x="3" y="375"/>
              </a:cxn>
              <a:cxn ang="0">
                <a:pos x="33" y="405"/>
              </a:cxn>
              <a:cxn ang="0">
                <a:pos x="78" y="444"/>
              </a:cxn>
              <a:cxn ang="0">
                <a:pos x="189" y="507"/>
              </a:cxn>
              <a:cxn ang="0">
                <a:pos x="216" y="552"/>
              </a:cxn>
              <a:cxn ang="0">
                <a:pos x="432" y="576"/>
              </a:cxn>
              <a:cxn ang="0">
                <a:pos x="489" y="585"/>
              </a:cxn>
              <a:cxn ang="0">
                <a:pos x="684" y="579"/>
              </a:cxn>
              <a:cxn ang="0">
                <a:pos x="735" y="552"/>
              </a:cxn>
              <a:cxn ang="0">
                <a:pos x="741" y="561"/>
              </a:cxn>
              <a:cxn ang="0">
                <a:pos x="738" y="570"/>
              </a:cxn>
              <a:cxn ang="0">
                <a:pos x="750" y="567"/>
              </a:cxn>
              <a:cxn ang="0">
                <a:pos x="804" y="543"/>
              </a:cxn>
              <a:cxn ang="0">
                <a:pos x="846" y="510"/>
              </a:cxn>
              <a:cxn ang="0">
                <a:pos x="876" y="489"/>
              </a:cxn>
              <a:cxn ang="0">
                <a:pos x="984" y="444"/>
              </a:cxn>
              <a:cxn ang="0">
                <a:pos x="1044" y="429"/>
              </a:cxn>
              <a:cxn ang="0">
                <a:pos x="1146" y="369"/>
              </a:cxn>
              <a:cxn ang="0">
                <a:pos x="1119" y="294"/>
              </a:cxn>
              <a:cxn ang="0">
                <a:pos x="1119" y="300"/>
              </a:cxn>
              <a:cxn ang="0">
                <a:pos x="1062" y="210"/>
              </a:cxn>
              <a:cxn ang="0">
                <a:pos x="981" y="207"/>
              </a:cxn>
              <a:cxn ang="0">
                <a:pos x="912" y="177"/>
              </a:cxn>
              <a:cxn ang="0">
                <a:pos x="894" y="171"/>
              </a:cxn>
              <a:cxn ang="0">
                <a:pos x="876" y="159"/>
              </a:cxn>
              <a:cxn ang="0">
                <a:pos x="852" y="123"/>
              </a:cxn>
              <a:cxn ang="0">
                <a:pos x="846" y="114"/>
              </a:cxn>
              <a:cxn ang="0">
                <a:pos x="831" y="87"/>
              </a:cxn>
              <a:cxn ang="0">
                <a:pos x="780" y="39"/>
              </a:cxn>
              <a:cxn ang="0">
                <a:pos x="750" y="30"/>
              </a:cxn>
              <a:cxn ang="0">
                <a:pos x="699" y="0"/>
              </a:cxn>
              <a:cxn ang="0">
                <a:pos x="651" y="21"/>
              </a:cxn>
              <a:cxn ang="0">
                <a:pos x="636" y="66"/>
              </a:cxn>
              <a:cxn ang="0">
                <a:pos x="618" y="84"/>
              </a:cxn>
              <a:cxn ang="0">
                <a:pos x="606" y="111"/>
              </a:cxn>
              <a:cxn ang="0">
                <a:pos x="603" y="177"/>
              </a:cxn>
              <a:cxn ang="0">
                <a:pos x="543" y="267"/>
              </a:cxn>
              <a:cxn ang="0">
                <a:pos x="498" y="300"/>
              </a:cxn>
              <a:cxn ang="0">
                <a:pos x="384" y="303"/>
              </a:cxn>
              <a:cxn ang="0">
                <a:pos x="357" y="315"/>
              </a:cxn>
              <a:cxn ang="0">
                <a:pos x="291" y="312"/>
              </a:cxn>
              <a:cxn ang="0">
                <a:pos x="231" y="285"/>
              </a:cxn>
              <a:cxn ang="0">
                <a:pos x="81" y="294"/>
              </a:cxn>
              <a:cxn ang="0">
                <a:pos x="36" y="321"/>
              </a:cxn>
              <a:cxn ang="0">
                <a:pos x="18" y="348"/>
              </a:cxn>
              <a:cxn ang="0">
                <a:pos x="6" y="366"/>
              </a:cxn>
              <a:cxn ang="0">
                <a:pos x="0" y="375"/>
              </a:cxn>
              <a:cxn ang="0">
                <a:pos x="3" y="375"/>
              </a:cxn>
            </a:cxnLst>
            <a:rect l="0" t="0" r="r" b="b"/>
            <a:pathLst>
              <a:path w="1146" h="614">
                <a:moveTo>
                  <a:pt x="3" y="375"/>
                </a:moveTo>
                <a:cubicBezTo>
                  <a:pt x="11" y="385"/>
                  <a:pt x="22" y="401"/>
                  <a:pt x="33" y="405"/>
                </a:cubicBezTo>
                <a:cubicBezTo>
                  <a:pt x="43" y="420"/>
                  <a:pt x="60" y="438"/>
                  <a:pt x="78" y="444"/>
                </a:cubicBezTo>
                <a:cubicBezTo>
                  <a:pt x="114" y="480"/>
                  <a:pt x="146" y="486"/>
                  <a:pt x="189" y="507"/>
                </a:cubicBezTo>
                <a:cubicBezTo>
                  <a:pt x="194" y="514"/>
                  <a:pt x="210" y="548"/>
                  <a:pt x="216" y="552"/>
                </a:cubicBezTo>
                <a:cubicBezTo>
                  <a:pt x="271" y="589"/>
                  <a:pt x="387" y="575"/>
                  <a:pt x="432" y="576"/>
                </a:cubicBezTo>
                <a:cubicBezTo>
                  <a:pt x="451" y="580"/>
                  <a:pt x="470" y="581"/>
                  <a:pt x="489" y="585"/>
                </a:cubicBezTo>
                <a:cubicBezTo>
                  <a:pt x="546" y="614"/>
                  <a:pt x="622" y="584"/>
                  <a:pt x="684" y="579"/>
                </a:cubicBezTo>
                <a:cubicBezTo>
                  <a:pt x="702" y="570"/>
                  <a:pt x="715" y="557"/>
                  <a:pt x="735" y="552"/>
                </a:cubicBezTo>
                <a:cubicBezTo>
                  <a:pt x="737" y="555"/>
                  <a:pt x="740" y="557"/>
                  <a:pt x="741" y="561"/>
                </a:cubicBezTo>
                <a:cubicBezTo>
                  <a:pt x="742" y="564"/>
                  <a:pt x="735" y="568"/>
                  <a:pt x="738" y="570"/>
                </a:cubicBezTo>
                <a:cubicBezTo>
                  <a:pt x="741" y="572"/>
                  <a:pt x="746" y="568"/>
                  <a:pt x="750" y="567"/>
                </a:cubicBezTo>
                <a:cubicBezTo>
                  <a:pt x="768" y="561"/>
                  <a:pt x="788" y="554"/>
                  <a:pt x="804" y="543"/>
                </a:cubicBezTo>
                <a:cubicBezTo>
                  <a:pt x="814" y="527"/>
                  <a:pt x="831" y="521"/>
                  <a:pt x="846" y="510"/>
                </a:cubicBezTo>
                <a:cubicBezTo>
                  <a:pt x="856" y="503"/>
                  <a:pt x="876" y="489"/>
                  <a:pt x="876" y="489"/>
                </a:cubicBezTo>
                <a:cubicBezTo>
                  <a:pt x="895" y="450"/>
                  <a:pt x="946" y="447"/>
                  <a:pt x="984" y="444"/>
                </a:cubicBezTo>
                <a:cubicBezTo>
                  <a:pt x="1019" y="435"/>
                  <a:pt x="988" y="433"/>
                  <a:pt x="1044" y="429"/>
                </a:cubicBezTo>
                <a:cubicBezTo>
                  <a:pt x="1080" y="417"/>
                  <a:pt x="1124" y="402"/>
                  <a:pt x="1146" y="369"/>
                </a:cubicBezTo>
                <a:cubicBezTo>
                  <a:pt x="1143" y="345"/>
                  <a:pt x="1141" y="309"/>
                  <a:pt x="1119" y="294"/>
                </a:cubicBezTo>
                <a:cubicBezTo>
                  <a:pt x="1098" y="315"/>
                  <a:pt x="1109" y="331"/>
                  <a:pt x="1119" y="300"/>
                </a:cubicBezTo>
                <a:cubicBezTo>
                  <a:pt x="1116" y="229"/>
                  <a:pt x="1128" y="213"/>
                  <a:pt x="1062" y="210"/>
                </a:cubicBezTo>
                <a:cubicBezTo>
                  <a:pt x="1035" y="209"/>
                  <a:pt x="1008" y="208"/>
                  <a:pt x="981" y="207"/>
                </a:cubicBezTo>
                <a:cubicBezTo>
                  <a:pt x="957" y="199"/>
                  <a:pt x="936" y="184"/>
                  <a:pt x="912" y="177"/>
                </a:cubicBezTo>
                <a:cubicBezTo>
                  <a:pt x="906" y="175"/>
                  <a:pt x="899" y="175"/>
                  <a:pt x="894" y="171"/>
                </a:cubicBezTo>
                <a:cubicBezTo>
                  <a:pt x="888" y="167"/>
                  <a:pt x="876" y="159"/>
                  <a:pt x="876" y="159"/>
                </a:cubicBezTo>
                <a:cubicBezTo>
                  <a:pt x="872" y="146"/>
                  <a:pt x="860" y="135"/>
                  <a:pt x="852" y="123"/>
                </a:cubicBezTo>
                <a:cubicBezTo>
                  <a:pt x="850" y="120"/>
                  <a:pt x="846" y="114"/>
                  <a:pt x="846" y="114"/>
                </a:cubicBezTo>
                <a:cubicBezTo>
                  <a:pt x="843" y="100"/>
                  <a:pt x="843" y="95"/>
                  <a:pt x="831" y="87"/>
                </a:cubicBezTo>
                <a:cubicBezTo>
                  <a:pt x="819" y="69"/>
                  <a:pt x="800" y="48"/>
                  <a:pt x="780" y="39"/>
                </a:cubicBezTo>
                <a:cubicBezTo>
                  <a:pt x="770" y="35"/>
                  <a:pt x="750" y="30"/>
                  <a:pt x="750" y="30"/>
                </a:cubicBezTo>
                <a:cubicBezTo>
                  <a:pt x="742" y="18"/>
                  <a:pt x="714" y="5"/>
                  <a:pt x="699" y="0"/>
                </a:cubicBezTo>
                <a:cubicBezTo>
                  <a:pt x="658" y="5"/>
                  <a:pt x="677" y="12"/>
                  <a:pt x="651" y="21"/>
                </a:cubicBezTo>
                <a:cubicBezTo>
                  <a:pt x="648" y="36"/>
                  <a:pt x="647" y="54"/>
                  <a:pt x="636" y="66"/>
                </a:cubicBezTo>
                <a:cubicBezTo>
                  <a:pt x="630" y="72"/>
                  <a:pt x="618" y="84"/>
                  <a:pt x="618" y="84"/>
                </a:cubicBezTo>
                <a:cubicBezTo>
                  <a:pt x="611" y="105"/>
                  <a:pt x="616" y="97"/>
                  <a:pt x="606" y="111"/>
                </a:cubicBezTo>
                <a:cubicBezTo>
                  <a:pt x="605" y="133"/>
                  <a:pt x="605" y="155"/>
                  <a:pt x="603" y="177"/>
                </a:cubicBezTo>
                <a:cubicBezTo>
                  <a:pt x="600" y="211"/>
                  <a:pt x="560" y="242"/>
                  <a:pt x="543" y="267"/>
                </a:cubicBezTo>
                <a:cubicBezTo>
                  <a:pt x="537" y="276"/>
                  <a:pt x="511" y="299"/>
                  <a:pt x="498" y="300"/>
                </a:cubicBezTo>
                <a:cubicBezTo>
                  <a:pt x="460" y="303"/>
                  <a:pt x="422" y="302"/>
                  <a:pt x="384" y="303"/>
                </a:cubicBezTo>
                <a:cubicBezTo>
                  <a:pt x="374" y="306"/>
                  <a:pt x="367" y="312"/>
                  <a:pt x="357" y="315"/>
                </a:cubicBezTo>
                <a:cubicBezTo>
                  <a:pt x="335" y="314"/>
                  <a:pt x="313" y="315"/>
                  <a:pt x="291" y="312"/>
                </a:cubicBezTo>
                <a:cubicBezTo>
                  <a:pt x="272" y="310"/>
                  <a:pt x="252" y="289"/>
                  <a:pt x="231" y="285"/>
                </a:cubicBezTo>
                <a:cubicBezTo>
                  <a:pt x="173" y="287"/>
                  <a:pt x="134" y="288"/>
                  <a:pt x="81" y="294"/>
                </a:cubicBezTo>
                <a:cubicBezTo>
                  <a:pt x="63" y="300"/>
                  <a:pt x="53" y="315"/>
                  <a:pt x="36" y="321"/>
                </a:cubicBezTo>
                <a:cubicBezTo>
                  <a:pt x="27" y="330"/>
                  <a:pt x="24" y="337"/>
                  <a:pt x="18" y="348"/>
                </a:cubicBezTo>
                <a:cubicBezTo>
                  <a:pt x="14" y="354"/>
                  <a:pt x="10" y="360"/>
                  <a:pt x="6" y="366"/>
                </a:cubicBezTo>
                <a:cubicBezTo>
                  <a:pt x="4" y="369"/>
                  <a:pt x="0" y="375"/>
                  <a:pt x="0" y="375"/>
                </a:cubicBezTo>
                <a:cubicBezTo>
                  <a:pt x="15" y="383"/>
                  <a:pt x="16" y="383"/>
                  <a:pt x="3" y="375"/>
                </a:cubicBezTo>
                <a:close/>
              </a:path>
            </a:pathLst>
          </a:custGeom>
          <a:solidFill>
            <a:srgbClr val="FF0000">
              <a:alpha val="49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77" name="Freeform 9"/>
          <p:cNvSpPr>
            <a:spLocks/>
          </p:cNvSpPr>
          <p:nvPr/>
        </p:nvSpPr>
        <p:spPr bwMode="auto">
          <a:xfrm>
            <a:off x="1984375" y="2840038"/>
            <a:ext cx="1031875" cy="1712912"/>
          </a:xfrm>
          <a:custGeom>
            <a:avLst/>
            <a:gdLst/>
            <a:ahLst/>
            <a:cxnLst>
              <a:cxn ang="0">
                <a:pos x="190" y="641"/>
              </a:cxn>
              <a:cxn ang="0">
                <a:pos x="250" y="692"/>
              </a:cxn>
              <a:cxn ang="0">
                <a:pos x="322" y="746"/>
              </a:cxn>
              <a:cxn ang="0">
                <a:pos x="349" y="761"/>
              </a:cxn>
              <a:cxn ang="0">
                <a:pos x="373" y="830"/>
              </a:cxn>
              <a:cxn ang="0">
                <a:pos x="385" y="878"/>
              </a:cxn>
              <a:cxn ang="0">
                <a:pos x="397" y="896"/>
              </a:cxn>
              <a:cxn ang="0">
                <a:pos x="418" y="941"/>
              </a:cxn>
              <a:cxn ang="0">
                <a:pos x="475" y="1010"/>
              </a:cxn>
              <a:cxn ang="0">
                <a:pos x="532" y="1055"/>
              </a:cxn>
              <a:cxn ang="0">
                <a:pos x="553" y="1070"/>
              </a:cxn>
              <a:cxn ang="0">
                <a:pos x="601" y="1079"/>
              </a:cxn>
              <a:cxn ang="0">
                <a:pos x="631" y="1061"/>
              </a:cxn>
              <a:cxn ang="0">
                <a:pos x="643" y="1046"/>
              </a:cxn>
              <a:cxn ang="0">
                <a:pos x="586" y="872"/>
              </a:cxn>
              <a:cxn ang="0">
                <a:pos x="592" y="821"/>
              </a:cxn>
              <a:cxn ang="0">
                <a:pos x="619" y="746"/>
              </a:cxn>
              <a:cxn ang="0">
                <a:pos x="592" y="608"/>
              </a:cxn>
              <a:cxn ang="0">
                <a:pos x="565" y="548"/>
              </a:cxn>
              <a:cxn ang="0">
                <a:pos x="589" y="491"/>
              </a:cxn>
              <a:cxn ang="0">
                <a:pos x="604" y="458"/>
              </a:cxn>
              <a:cxn ang="0">
                <a:pos x="589" y="317"/>
              </a:cxn>
              <a:cxn ang="0">
                <a:pos x="520" y="251"/>
              </a:cxn>
              <a:cxn ang="0">
                <a:pos x="478" y="224"/>
              </a:cxn>
              <a:cxn ang="0">
                <a:pos x="430" y="161"/>
              </a:cxn>
              <a:cxn ang="0">
                <a:pos x="412" y="143"/>
              </a:cxn>
              <a:cxn ang="0">
                <a:pos x="394" y="131"/>
              </a:cxn>
              <a:cxn ang="0">
                <a:pos x="313" y="68"/>
              </a:cxn>
              <a:cxn ang="0">
                <a:pos x="70" y="95"/>
              </a:cxn>
              <a:cxn ang="0">
                <a:pos x="55" y="110"/>
              </a:cxn>
              <a:cxn ang="0">
                <a:pos x="37" y="140"/>
              </a:cxn>
              <a:cxn ang="0">
                <a:pos x="25" y="167"/>
              </a:cxn>
              <a:cxn ang="0">
                <a:pos x="16" y="197"/>
              </a:cxn>
              <a:cxn ang="0">
                <a:pos x="1" y="470"/>
              </a:cxn>
              <a:cxn ang="0">
                <a:pos x="40" y="533"/>
              </a:cxn>
              <a:cxn ang="0">
                <a:pos x="79" y="560"/>
              </a:cxn>
              <a:cxn ang="0">
                <a:pos x="91" y="578"/>
              </a:cxn>
              <a:cxn ang="0">
                <a:pos x="118" y="593"/>
              </a:cxn>
              <a:cxn ang="0">
                <a:pos x="178" y="605"/>
              </a:cxn>
              <a:cxn ang="0">
                <a:pos x="190" y="641"/>
              </a:cxn>
            </a:cxnLst>
            <a:rect l="0" t="0" r="r" b="b"/>
            <a:pathLst>
              <a:path w="650" h="1079">
                <a:moveTo>
                  <a:pt x="190" y="641"/>
                </a:moveTo>
                <a:cubicBezTo>
                  <a:pt x="200" y="681"/>
                  <a:pt x="215" y="680"/>
                  <a:pt x="250" y="692"/>
                </a:cubicBezTo>
                <a:cubicBezTo>
                  <a:pt x="281" y="715"/>
                  <a:pt x="281" y="736"/>
                  <a:pt x="322" y="746"/>
                </a:cubicBezTo>
                <a:cubicBezTo>
                  <a:pt x="343" y="760"/>
                  <a:pt x="333" y="756"/>
                  <a:pt x="349" y="761"/>
                </a:cubicBezTo>
                <a:cubicBezTo>
                  <a:pt x="353" y="785"/>
                  <a:pt x="359" y="809"/>
                  <a:pt x="373" y="830"/>
                </a:cubicBezTo>
                <a:cubicBezTo>
                  <a:pt x="375" y="845"/>
                  <a:pt x="378" y="864"/>
                  <a:pt x="385" y="878"/>
                </a:cubicBezTo>
                <a:cubicBezTo>
                  <a:pt x="388" y="884"/>
                  <a:pt x="395" y="889"/>
                  <a:pt x="397" y="896"/>
                </a:cubicBezTo>
                <a:cubicBezTo>
                  <a:pt x="402" y="912"/>
                  <a:pt x="404" y="931"/>
                  <a:pt x="418" y="941"/>
                </a:cubicBezTo>
                <a:cubicBezTo>
                  <a:pt x="438" y="971"/>
                  <a:pt x="438" y="992"/>
                  <a:pt x="475" y="1010"/>
                </a:cubicBezTo>
                <a:cubicBezTo>
                  <a:pt x="489" y="1032"/>
                  <a:pt x="510" y="1044"/>
                  <a:pt x="532" y="1055"/>
                </a:cubicBezTo>
                <a:cubicBezTo>
                  <a:pt x="540" y="1059"/>
                  <a:pt x="545" y="1067"/>
                  <a:pt x="553" y="1070"/>
                </a:cubicBezTo>
                <a:cubicBezTo>
                  <a:pt x="568" y="1075"/>
                  <a:pt x="585" y="1074"/>
                  <a:pt x="601" y="1079"/>
                </a:cubicBezTo>
                <a:cubicBezTo>
                  <a:pt x="613" y="1075"/>
                  <a:pt x="620" y="1067"/>
                  <a:pt x="631" y="1061"/>
                </a:cubicBezTo>
                <a:cubicBezTo>
                  <a:pt x="633" y="1055"/>
                  <a:pt x="642" y="1052"/>
                  <a:pt x="643" y="1046"/>
                </a:cubicBezTo>
                <a:cubicBezTo>
                  <a:pt x="650" y="974"/>
                  <a:pt x="602" y="935"/>
                  <a:pt x="586" y="872"/>
                </a:cubicBezTo>
                <a:cubicBezTo>
                  <a:pt x="588" y="855"/>
                  <a:pt x="589" y="838"/>
                  <a:pt x="592" y="821"/>
                </a:cubicBezTo>
                <a:cubicBezTo>
                  <a:pt x="597" y="794"/>
                  <a:pt x="613" y="772"/>
                  <a:pt x="619" y="746"/>
                </a:cubicBezTo>
                <a:cubicBezTo>
                  <a:pt x="617" y="681"/>
                  <a:pt x="632" y="648"/>
                  <a:pt x="592" y="608"/>
                </a:cubicBezTo>
                <a:cubicBezTo>
                  <a:pt x="585" y="588"/>
                  <a:pt x="577" y="565"/>
                  <a:pt x="565" y="548"/>
                </a:cubicBezTo>
                <a:cubicBezTo>
                  <a:pt x="567" y="525"/>
                  <a:pt x="569" y="505"/>
                  <a:pt x="589" y="491"/>
                </a:cubicBezTo>
                <a:cubicBezTo>
                  <a:pt x="596" y="480"/>
                  <a:pt x="601" y="471"/>
                  <a:pt x="604" y="458"/>
                </a:cubicBezTo>
                <a:cubicBezTo>
                  <a:pt x="608" y="416"/>
                  <a:pt x="628" y="343"/>
                  <a:pt x="589" y="317"/>
                </a:cubicBezTo>
                <a:cubicBezTo>
                  <a:pt x="575" y="296"/>
                  <a:pt x="545" y="259"/>
                  <a:pt x="520" y="251"/>
                </a:cubicBezTo>
                <a:cubicBezTo>
                  <a:pt x="507" y="241"/>
                  <a:pt x="494" y="229"/>
                  <a:pt x="478" y="224"/>
                </a:cubicBezTo>
                <a:cubicBezTo>
                  <a:pt x="470" y="201"/>
                  <a:pt x="448" y="177"/>
                  <a:pt x="430" y="161"/>
                </a:cubicBezTo>
                <a:cubicBezTo>
                  <a:pt x="424" y="155"/>
                  <a:pt x="419" y="148"/>
                  <a:pt x="412" y="143"/>
                </a:cubicBezTo>
                <a:cubicBezTo>
                  <a:pt x="406" y="139"/>
                  <a:pt x="394" y="131"/>
                  <a:pt x="394" y="131"/>
                </a:cubicBezTo>
                <a:cubicBezTo>
                  <a:pt x="386" y="119"/>
                  <a:pt x="326" y="71"/>
                  <a:pt x="313" y="68"/>
                </a:cubicBezTo>
                <a:cubicBezTo>
                  <a:pt x="211" y="0"/>
                  <a:pt x="145" y="57"/>
                  <a:pt x="70" y="95"/>
                </a:cubicBezTo>
                <a:cubicBezTo>
                  <a:pt x="54" y="119"/>
                  <a:pt x="75" y="90"/>
                  <a:pt x="55" y="110"/>
                </a:cubicBezTo>
                <a:cubicBezTo>
                  <a:pt x="47" y="118"/>
                  <a:pt x="44" y="131"/>
                  <a:pt x="37" y="140"/>
                </a:cubicBezTo>
                <a:cubicBezTo>
                  <a:pt x="30" y="161"/>
                  <a:pt x="35" y="153"/>
                  <a:pt x="25" y="167"/>
                </a:cubicBezTo>
                <a:cubicBezTo>
                  <a:pt x="22" y="177"/>
                  <a:pt x="16" y="197"/>
                  <a:pt x="16" y="197"/>
                </a:cubicBezTo>
                <a:cubicBezTo>
                  <a:pt x="9" y="267"/>
                  <a:pt x="42" y="408"/>
                  <a:pt x="1" y="470"/>
                </a:cubicBezTo>
                <a:cubicBezTo>
                  <a:pt x="4" y="513"/>
                  <a:pt x="0" y="525"/>
                  <a:pt x="40" y="533"/>
                </a:cubicBezTo>
                <a:cubicBezTo>
                  <a:pt x="57" y="544"/>
                  <a:pt x="62" y="543"/>
                  <a:pt x="79" y="560"/>
                </a:cubicBezTo>
                <a:cubicBezTo>
                  <a:pt x="84" y="565"/>
                  <a:pt x="84" y="576"/>
                  <a:pt x="91" y="578"/>
                </a:cubicBezTo>
                <a:cubicBezTo>
                  <a:pt x="101" y="581"/>
                  <a:pt x="108" y="590"/>
                  <a:pt x="118" y="593"/>
                </a:cubicBezTo>
                <a:cubicBezTo>
                  <a:pt x="137" y="599"/>
                  <a:pt x="158" y="602"/>
                  <a:pt x="178" y="605"/>
                </a:cubicBezTo>
                <a:cubicBezTo>
                  <a:pt x="201" y="613"/>
                  <a:pt x="216" y="667"/>
                  <a:pt x="190" y="641"/>
                </a:cubicBezTo>
                <a:close/>
              </a:path>
            </a:pathLst>
          </a:custGeom>
          <a:solidFill>
            <a:srgbClr val="FF0000">
              <a:alpha val="49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78" name="Freeform 10"/>
          <p:cNvSpPr>
            <a:spLocks/>
          </p:cNvSpPr>
          <p:nvPr/>
        </p:nvSpPr>
        <p:spPr bwMode="auto">
          <a:xfrm>
            <a:off x="119063" y="4219575"/>
            <a:ext cx="1082675" cy="893763"/>
          </a:xfrm>
          <a:custGeom>
            <a:avLst/>
            <a:gdLst/>
            <a:ahLst/>
            <a:cxnLst>
              <a:cxn ang="0">
                <a:pos x="681" y="429"/>
              </a:cxn>
              <a:cxn ang="0">
                <a:pos x="657" y="387"/>
              </a:cxn>
              <a:cxn ang="0">
                <a:pos x="606" y="306"/>
              </a:cxn>
              <a:cxn ang="0">
                <a:pos x="570" y="261"/>
              </a:cxn>
              <a:cxn ang="0">
                <a:pos x="528" y="222"/>
              </a:cxn>
              <a:cxn ang="0">
                <a:pos x="513" y="210"/>
              </a:cxn>
              <a:cxn ang="0">
                <a:pos x="462" y="165"/>
              </a:cxn>
              <a:cxn ang="0">
                <a:pos x="426" y="129"/>
              </a:cxn>
              <a:cxn ang="0">
                <a:pos x="324" y="138"/>
              </a:cxn>
              <a:cxn ang="0">
                <a:pos x="270" y="171"/>
              </a:cxn>
              <a:cxn ang="0">
                <a:pos x="225" y="126"/>
              </a:cxn>
              <a:cxn ang="0">
                <a:pos x="216" y="33"/>
              </a:cxn>
              <a:cxn ang="0">
                <a:pos x="177" y="6"/>
              </a:cxn>
              <a:cxn ang="0">
                <a:pos x="159" y="0"/>
              </a:cxn>
              <a:cxn ang="0">
                <a:pos x="72" y="15"/>
              </a:cxn>
              <a:cxn ang="0">
                <a:pos x="9" y="51"/>
              </a:cxn>
              <a:cxn ang="0">
                <a:pos x="0" y="81"/>
              </a:cxn>
              <a:cxn ang="0">
                <a:pos x="48" y="372"/>
              </a:cxn>
              <a:cxn ang="0">
                <a:pos x="48" y="552"/>
              </a:cxn>
              <a:cxn ang="0">
                <a:pos x="81" y="543"/>
              </a:cxn>
              <a:cxn ang="0">
                <a:pos x="90" y="534"/>
              </a:cxn>
              <a:cxn ang="0">
                <a:pos x="99" y="531"/>
              </a:cxn>
              <a:cxn ang="0">
                <a:pos x="171" y="480"/>
              </a:cxn>
              <a:cxn ang="0">
                <a:pos x="207" y="459"/>
              </a:cxn>
              <a:cxn ang="0">
                <a:pos x="216" y="456"/>
              </a:cxn>
              <a:cxn ang="0">
                <a:pos x="258" y="468"/>
              </a:cxn>
              <a:cxn ang="0">
                <a:pos x="288" y="498"/>
              </a:cxn>
              <a:cxn ang="0">
                <a:pos x="315" y="519"/>
              </a:cxn>
              <a:cxn ang="0">
                <a:pos x="420" y="504"/>
              </a:cxn>
              <a:cxn ang="0">
                <a:pos x="474" y="471"/>
              </a:cxn>
              <a:cxn ang="0">
                <a:pos x="498" y="444"/>
              </a:cxn>
              <a:cxn ang="0">
                <a:pos x="552" y="429"/>
              </a:cxn>
              <a:cxn ang="0">
                <a:pos x="669" y="432"/>
              </a:cxn>
              <a:cxn ang="0">
                <a:pos x="681" y="429"/>
              </a:cxn>
            </a:cxnLst>
            <a:rect l="0" t="0" r="r" b="b"/>
            <a:pathLst>
              <a:path w="682" h="563">
                <a:moveTo>
                  <a:pt x="681" y="429"/>
                </a:moveTo>
                <a:cubicBezTo>
                  <a:pt x="667" y="420"/>
                  <a:pt x="665" y="401"/>
                  <a:pt x="657" y="387"/>
                </a:cubicBezTo>
                <a:cubicBezTo>
                  <a:pt x="642" y="359"/>
                  <a:pt x="624" y="333"/>
                  <a:pt x="606" y="306"/>
                </a:cubicBezTo>
                <a:cubicBezTo>
                  <a:pt x="595" y="290"/>
                  <a:pt x="587" y="272"/>
                  <a:pt x="570" y="261"/>
                </a:cubicBezTo>
                <a:cubicBezTo>
                  <a:pt x="560" y="246"/>
                  <a:pt x="543" y="232"/>
                  <a:pt x="528" y="222"/>
                </a:cubicBezTo>
                <a:cubicBezTo>
                  <a:pt x="511" y="196"/>
                  <a:pt x="534" y="227"/>
                  <a:pt x="513" y="210"/>
                </a:cubicBezTo>
                <a:cubicBezTo>
                  <a:pt x="495" y="196"/>
                  <a:pt x="485" y="173"/>
                  <a:pt x="462" y="165"/>
                </a:cubicBezTo>
                <a:cubicBezTo>
                  <a:pt x="453" y="146"/>
                  <a:pt x="442" y="140"/>
                  <a:pt x="426" y="129"/>
                </a:cubicBezTo>
                <a:cubicBezTo>
                  <a:pt x="391" y="133"/>
                  <a:pt x="361" y="136"/>
                  <a:pt x="324" y="138"/>
                </a:cubicBezTo>
                <a:cubicBezTo>
                  <a:pt x="306" y="150"/>
                  <a:pt x="291" y="164"/>
                  <a:pt x="270" y="171"/>
                </a:cubicBezTo>
                <a:cubicBezTo>
                  <a:pt x="232" y="165"/>
                  <a:pt x="243" y="153"/>
                  <a:pt x="225" y="126"/>
                </a:cubicBezTo>
                <a:cubicBezTo>
                  <a:pt x="228" y="96"/>
                  <a:pt x="241" y="58"/>
                  <a:pt x="216" y="33"/>
                </a:cubicBezTo>
                <a:cubicBezTo>
                  <a:pt x="207" y="24"/>
                  <a:pt x="189" y="10"/>
                  <a:pt x="177" y="6"/>
                </a:cubicBezTo>
                <a:cubicBezTo>
                  <a:pt x="171" y="4"/>
                  <a:pt x="159" y="0"/>
                  <a:pt x="159" y="0"/>
                </a:cubicBezTo>
                <a:cubicBezTo>
                  <a:pt x="98" y="3"/>
                  <a:pt x="111" y="2"/>
                  <a:pt x="72" y="15"/>
                </a:cubicBezTo>
                <a:cubicBezTo>
                  <a:pt x="55" y="32"/>
                  <a:pt x="29" y="38"/>
                  <a:pt x="9" y="51"/>
                </a:cubicBezTo>
                <a:cubicBezTo>
                  <a:pt x="2" y="73"/>
                  <a:pt x="5" y="63"/>
                  <a:pt x="0" y="81"/>
                </a:cubicBezTo>
                <a:cubicBezTo>
                  <a:pt x="4" y="180"/>
                  <a:pt x="24" y="277"/>
                  <a:pt x="48" y="372"/>
                </a:cubicBezTo>
                <a:cubicBezTo>
                  <a:pt x="51" y="432"/>
                  <a:pt x="42" y="492"/>
                  <a:pt x="48" y="552"/>
                </a:cubicBezTo>
                <a:cubicBezTo>
                  <a:pt x="49" y="563"/>
                  <a:pt x="81" y="543"/>
                  <a:pt x="81" y="543"/>
                </a:cubicBezTo>
                <a:cubicBezTo>
                  <a:pt x="84" y="540"/>
                  <a:pt x="86" y="536"/>
                  <a:pt x="90" y="534"/>
                </a:cubicBezTo>
                <a:cubicBezTo>
                  <a:pt x="93" y="532"/>
                  <a:pt x="97" y="533"/>
                  <a:pt x="99" y="531"/>
                </a:cubicBezTo>
                <a:cubicBezTo>
                  <a:pt x="124" y="511"/>
                  <a:pt x="140" y="490"/>
                  <a:pt x="171" y="480"/>
                </a:cubicBezTo>
                <a:cubicBezTo>
                  <a:pt x="183" y="468"/>
                  <a:pt x="190" y="465"/>
                  <a:pt x="207" y="459"/>
                </a:cubicBezTo>
                <a:cubicBezTo>
                  <a:pt x="210" y="458"/>
                  <a:pt x="216" y="456"/>
                  <a:pt x="216" y="456"/>
                </a:cubicBezTo>
                <a:cubicBezTo>
                  <a:pt x="237" y="459"/>
                  <a:pt x="241" y="462"/>
                  <a:pt x="258" y="468"/>
                </a:cubicBezTo>
                <a:cubicBezTo>
                  <a:pt x="269" y="479"/>
                  <a:pt x="273" y="493"/>
                  <a:pt x="288" y="498"/>
                </a:cubicBezTo>
                <a:cubicBezTo>
                  <a:pt x="295" y="509"/>
                  <a:pt x="302" y="515"/>
                  <a:pt x="315" y="519"/>
                </a:cubicBezTo>
                <a:cubicBezTo>
                  <a:pt x="361" y="517"/>
                  <a:pt x="381" y="514"/>
                  <a:pt x="420" y="504"/>
                </a:cubicBezTo>
                <a:cubicBezTo>
                  <a:pt x="437" y="493"/>
                  <a:pt x="454" y="478"/>
                  <a:pt x="474" y="471"/>
                </a:cubicBezTo>
                <a:cubicBezTo>
                  <a:pt x="481" y="464"/>
                  <a:pt x="489" y="449"/>
                  <a:pt x="498" y="444"/>
                </a:cubicBezTo>
                <a:cubicBezTo>
                  <a:pt x="513" y="436"/>
                  <a:pt x="535" y="433"/>
                  <a:pt x="552" y="429"/>
                </a:cubicBezTo>
                <a:cubicBezTo>
                  <a:pt x="591" y="430"/>
                  <a:pt x="630" y="430"/>
                  <a:pt x="669" y="432"/>
                </a:cubicBezTo>
                <a:cubicBezTo>
                  <a:pt x="682" y="433"/>
                  <a:pt x="675" y="440"/>
                  <a:pt x="681" y="429"/>
                </a:cubicBezTo>
                <a:close/>
              </a:path>
            </a:pathLst>
          </a:custGeom>
          <a:solidFill>
            <a:srgbClr val="FF0000">
              <a:alpha val="49001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 flipH="1">
            <a:off x="684213" y="2133600"/>
            <a:ext cx="5792787" cy="2663825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83" name="WordArt 15"/>
          <p:cNvSpPr>
            <a:spLocks noChangeArrowheads="1" noChangeShapeType="1" noTextEdit="1"/>
          </p:cNvSpPr>
          <p:nvPr/>
        </p:nvSpPr>
        <p:spPr bwMode="auto">
          <a:xfrm>
            <a:off x="107950" y="4365625"/>
            <a:ext cx="792163" cy="234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1303</a:t>
            </a:r>
          </a:p>
        </p:txBody>
      </p:sp>
      <p:pic>
        <p:nvPicPr>
          <p:cNvPr id="32785" name="Picture 17" descr="Юрий_Данилович_Московский"/>
          <p:cNvPicPr>
            <a:picLocks noChangeAspect="1" noChangeArrowheads="1"/>
          </p:cNvPicPr>
          <p:nvPr/>
        </p:nvPicPr>
        <p:blipFill>
          <a:blip r:embed="rId3" cstate="print">
            <a:lum bright="-18000" contrast="18000"/>
          </a:blip>
          <a:srcRect/>
          <a:stretch>
            <a:fillRect/>
          </a:stretch>
        </p:blipFill>
        <p:spPr bwMode="auto">
          <a:xfrm>
            <a:off x="0" y="0"/>
            <a:ext cx="1608138" cy="201612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</p:pic>
      <p:sp>
        <p:nvSpPr>
          <p:cNvPr id="32786" name="Rectangle 18"/>
          <p:cNvSpPr>
            <a:spLocks noChangeArrowheads="1"/>
          </p:cNvSpPr>
          <p:nvPr/>
        </p:nvSpPr>
        <p:spPr bwMode="auto">
          <a:xfrm>
            <a:off x="6477000" y="3844925"/>
            <a:ext cx="26670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>
                <a:solidFill>
                  <a:srgbClr val="CC0000"/>
                </a:solidFill>
              </a:rPr>
              <a:t>В 1317 г.</a:t>
            </a:r>
            <a:r>
              <a:rPr lang="ru-RU" sz="2400" b="1">
                <a:solidFill>
                  <a:srgbClr val="000099"/>
                </a:solidFill>
              </a:rPr>
              <a:t> женится на сестре хана Узбека Кончаке (Агафье) и получает </a:t>
            </a:r>
            <a:r>
              <a:rPr lang="ru-RU" sz="2400" b="1">
                <a:solidFill>
                  <a:srgbClr val="CC0000"/>
                </a:solidFill>
              </a:rPr>
              <a:t>ярлык на великое княжение.</a:t>
            </a:r>
          </a:p>
        </p:txBody>
      </p:sp>
      <p:sp>
        <p:nvSpPr>
          <p:cNvPr id="32787" name="Line 19"/>
          <p:cNvSpPr>
            <a:spLocks noChangeShapeType="1"/>
          </p:cNvSpPr>
          <p:nvPr/>
        </p:nvSpPr>
        <p:spPr bwMode="auto">
          <a:xfrm flipH="1" flipV="1">
            <a:off x="3657600" y="4191000"/>
            <a:ext cx="2819400" cy="22098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2789" name="AutoShape 21"/>
          <p:cNvSpPr>
            <a:spLocks noChangeArrowheads="1"/>
          </p:cNvSpPr>
          <p:nvPr/>
        </p:nvSpPr>
        <p:spPr bwMode="auto">
          <a:xfrm>
            <a:off x="3200400" y="3810000"/>
            <a:ext cx="609600" cy="609600"/>
          </a:xfrm>
          <a:prstGeom prst="sun">
            <a:avLst>
              <a:gd name="adj" fmla="val 25000"/>
            </a:avLst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790" name="Rectangle 22"/>
          <p:cNvSpPr>
            <a:spLocks noChangeArrowheads="1"/>
          </p:cNvSpPr>
          <p:nvPr/>
        </p:nvSpPr>
        <p:spPr bwMode="auto">
          <a:xfrm>
            <a:off x="3886200" y="3886200"/>
            <a:ext cx="1295400" cy="304800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Владимир</a:t>
            </a:r>
            <a:r>
              <a:rPr lang="ru-RU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9" dur="20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80" grpId="0" animBg="1"/>
      <p:bldP spid="32783" grpId="0" animBg="1"/>
      <p:bldP spid="32786" grpId="0"/>
      <p:bldP spid="32787" grpId="0" animBg="1"/>
      <p:bldP spid="32789" grpId="0" animBg="1"/>
      <p:bldP spid="32789" grpId="1" animBg="1"/>
      <p:bldP spid="3279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71480"/>
            <a:ext cx="3209010" cy="50897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В 1317 г. Юрий добился получения ярлыка на великокняжеский престол из рук хана Узбека, а спустя год в Орде главный враг Юрия - Михаил Тверской - был убит. После смерти последнего в 1332 г. ярлык на великое княжение почти постоянно находился в руках московских князей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78011"/>
            <a:ext cx="4705217" cy="37579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51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Борьба Твери и Москвы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Московский князь </a:t>
            </a:r>
            <a:r>
              <a:rPr lang="ru-RU" sz="2400" b="1" dirty="0" smtClean="0"/>
              <a:t>Юрий Данилович (1303-1325)</a:t>
            </a:r>
            <a:r>
              <a:rPr lang="ru-RU" sz="2400" dirty="0" smtClean="0"/>
              <a:t> вступил в борьбу за великое княжение, женился на сестре хана Узбека </a:t>
            </a:r>
            <a:r>
              <a:rPr lang="ru-RU" sz="2400" dirty="0" err="1" smtClean="0"/>
              <a:t>Кончаке</a:t>
            </a:r>
            <a:r>
              <a:rPr lang="ru-RU" sz="2400" dirty="0" smtClean="0"/>
              <a:t>, сумел получить великокняжеский ярлык </a:t>
            </a:r>
            <a:r>
              <a:rPr lang="ru-RU" sz="2400" b="1" dirty="0" smtClean="0"/>
              <a:t>(1317-1322).</a:t>
            </a:r>
            <a:r>
              <a:rPr lang="ru-RU" sz="2400" dirty="0" smtClean="0"/>
              <a:t> Убит в Орде </a:t>
            </a:r>
            <a:r>
              <a:rPr lang="ru-RU" sz="2400" b="1" dirty="0" smtClean="0"/>
              <a:t>в 1325 г.</a:t>
            </a:r>
            <a:r>
              <a:rPr lang="ru-RU" sz="2400" dirty="0" smtClean="0"/>
              <a:t> князем Дмитрием Михайловичем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Хан Узбек передал ярлык на великое княжение тверскому князю </a:t>
            </a:r>
            <a:r>
              <a:rPr lang="ru-RU" sz="2400" b="1" dirty="0" smtClean="0"/>
              <a:t>Дмитрию Михайловичу (1322-1326)</a:t>
            </a:r>
            <a:r>
              <a:rPr lang="ru-RU" sz="2400" dirty="0" smtClean="0"/>
              <a:t>. Убит в Орде в </a:t>
            </a:r>
            <a:r>
              <a:rPr lang="ru-RU" sz="2400" b="1" dirty="0" smtClean="0"/>
              <a:t>1326 г.</a:t>
            </a:r>
          </a:p>
          <a:p>
            <a:pPr eaLnBrk="1" hangingPunct="1">
              <a:lnSpc>
                <a:spcPct val="80000"/>
              </a:lnSpc>
            </a:pPr>
            <a:r>
              <a:rPr lang="ru-RU" sz="2400" dirty="0" smtClean="0"/>
              <a:t>Ярлык на великое княжение у тверского князя </a:t>
            </a:r>
            <a:r>
              <a:rPr lang="ru-RU" sz="2400" b="1" dirty="0" smtClean="0"/>
              <a:t>Александра Михайловича (1326-1327). </a:t>
            </a: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Михаил_Тверской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152400" y="1676400"/>
            <a:ext cx="2690813" cy="3500438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3797" name="Picture 5" descr="Юрий_Данилович_Московский"/>
          <p:cNvPicPr>
            <a:picLocks noChangeAspect="1" noChangeArrowheads="1"/>
          </p:cNvPicPr>
          <p:nvPr/>
        </p:nvPicPr>
        <p:blipFill>
          <a:blip r:embed="rId3" cstate="print">
            <a:lum bright="-6000"/>
          </a:blip>
          <a:srcRect/>
          <a:stretch>
            <a:fillRect/>
          </a:stretch>
        </p:blipFill>
        <p:spPr bwMode="auto">
          <a:xfrm>
            <a:off x="6172200" y="1524000"/>
            <a:ext cx="2763838" cy="3463925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0" y="5465763"/>
            <a:ext cx="2771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Михаил Ярославич</a:t>
            </a:r>
            <a:br>
              <a:rPr lang="ru-RU" sz="2000" b="1">
                <a:solidFill>
                  <a:srgbClr val="CC0000"/>
                </a:solidFill>
              </a:rPr>
            </a:br>
            <a:r>
              <a:rPr lang="ru-RU" sz="2000" b="1">
                <a:solidFill>
                  <a:srgbClr val="CC0000"/>
                </a:solidFill>
              </a:rPr>
              <a:t>Тверской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6096000" y="5334000"/>
            <a:ext cx="2863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Юрий Данилович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Московский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(1303-1325)</a:t>
            </a:r>
          </a:p>
        </p:txBody>
      </p:sp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228600"/>
            <a:ext cx="2578100" cy="3514725"/>
          </a:xfrm>
          <a:prstGeom prst="rect">
            <a:avLst/>
          </a:prstGeom>
          <a:noFill/>
          <a:ln w="76200">
            <a:solidFill>
              <a:srgbClr val="000099"/>
            </a:solidFill>
            <a:miter lim="800000"/>
            <a:headEnd/>
            <a:tailEnd/>
          </a:ln>
          <a:effectLst/>
        </p:spPr>
      </p:pic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3276600" y="3886200"/>
            <a:ext cx="2514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Хан Узбек</a:t>
            </a:r>
          </a:p>
          <a:p>
            <a:pPr algn="ctr"/>
            <a:r>
              <a:rPr lang="ru-RU" sz="2400" b="1">
                <a:solidFill>
                  <a:srgbClr val="000099"/>
                </a:solidFill>
              </a:rPr>
              <a:t>(1313-1341)</a:t>
            </a:r>
          </a:p>
        </p:txBody>
      </p:sp>
      <p:sp>
        <p:nvSpPr>
          <p:cNvPr id="33802" name="WordArt 10"/>
          <p:cNvSpPr>
            <a:spLocks noChangeArrowheads="1" noChangeShapeType="1" noTextEdit="1"/>
          </p:cNvSpPr>
          <p:nvPr/>
        </p:nvSpPr>
        <p:spPr bwMode="auto">
          <a:xfrm>
            <a:off x="152400" y="2438400"/>
            <a:ext cx="2667000" cy="2057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1318</a:t>
            </a:r>
          </a:p>
        </p:txBody>
      </p:sp>
      <p:pic>
        <p:nvPicPr>
          <p:cNvPr id="33804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676400"/>
            <a:ext cx="2754313" cy="35052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152400" y="5334000"/>
            <a:ext cx="2771775" cy="1311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Тверской князь Дмитрий Михаилович 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Грозные Очи</a:t>
            </a:r>
          </a:p>
        </p:txBody>
      </p:sp>
      <p:sp>
        <p:nvSpPr>
          <p:cNvPr id="33815" name="WordArt 23"/>
          <p:cNvSpPr>
            <a:spLocks noChangeArrowheads="1" noChangeShapeType="1" noTextEdit="1"/>
          </p:cNvSpPr>
          <p:nvPr/>
        </p:nvSpPr>
        <p:spPr bwMode="auto">
          <a:xfrm>
            <a:off x="6172200" y="2209800"/>
            <a:ext cx="2743200" cy="2057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1325</a:t>
            </a:r>
          </a:p>
        </p:txBody>
      </p:sp>
      <p:pic>
        <p:nvPicPr>
          <p:cNvPr id="33816" name="Picture 24"/>
          <p:cNvPicPr>
            <a:picLocks noChangeAspect="1" noChangeArrowheads="1"/>
          </p:cNvPicPr>
          <p:nvPr/>
        </p:nvPicPr>
        <p:blipFill>
          <a:blip r:embed="rId6" cstate="print">
            <a:lum bright="-36000" contrast="36000"/>
          </a:blip>
          <a:srcRect/>
          <a:stretch>
            <a:fillRect/>
          </a:stretch>
        </p:blipFill>
        <p:spPr bwMode="auto">
          <a:xfrm>
            <a:off x="6096000" y="1524000"/>
            <a:ext cx="2828925" cy="3457575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  <p:sp>
        <p:nvSpPr>
          <p:cNvPr id="33817" name="Rectangle 25"/>
          <p:cNvSpPr>
            <a:spLocks noChangeArrowheads="1"/>
          </p:cNvSpPr>
          <p:nvPr/>
        </p:nvSpPr>
        <p:spPr bwMode="auto">
          <a:xfrm>
            <a:off x="5867400" y="5334000"/>
            <a:ext cx="3124200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Московский князь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Иван </a:t>
            </a:r>
            <a:r>
              <a:rPr lang="en-US" sz="2000" b="1">
                <a:solidFill>
                  <a:srgbClr val="CC0000"/>
                </a:solidFill>
              </a:rPr>
              <a:t>I</a:t>
            </a:r>
            <a:r>
              <a:rPr lang="ru-RU" sz="2000" b="1">
                <a:solidFill>
                  <a:srgbClr val="CC0000"/>
                </a:solidFill>
              </a:rPr>
              <a:t> Данилович 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Калита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(1325-1340)</a:t>
            </a:r>
          </a:p>
        </p:txBody>
      </p:sp>
      <p:sp>
        <p:nvSpPr>
          <p:cNvPr id="33818" name="WordArt 26"/>
          <p:cNvSpPr>
            <a:spLocks noChangeArrowheads="1" noChangeShapeType="1" noTextEdit="1"/>
          </p:cNvSpPr>
          <p:nvPr/>
        </p:nvSpPr>
        <p:spPr bwMode="auto">
          <a:xfrm>
            <a:off x="152400" y="2362200"/>
            <a:ext cx="2743200" cy="2057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1325</a:t>
            </a:r>
          </a:p>
        </p:txBody>
      </p:sp>
      <p:sp>
        <p:nvSpPr>
          <p:cNvPr id="33819" name="Rectangle 27"/>
          <p:cNvSpPr>
            <a:spLocks noChangeArrowheads="1"/>
          </p:cNvSpPr>
          <p:nvPr/>
        </p:nvSpPr>
        <p:spPr bwMode="auto">
          <a:xfrm>
            <a:off x="0" y="5410200"/>
            <a:ext cx="2667000" cy="1219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Тверской князь 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Александр </a:t>
            </a:r>
          </a:p>
          <a:p>
            <a:pPr algn="ctr"/>
            <a:r>
              <a:rPr lang="ru-RU" sz="2000" b="1">
                <a:solidFill>
                  <a:srgbClr val="CC0000"/>
                </a:solidFill>
              </a:rPr>
              <a:t>Михайлович</a:t>
            </a:r>
          </a:p>
        </p:txBody>
      </p:sp>
      <p:pic>
        <p:nvPicPr>
          <p:cNvPr id="33820" name="Picture 28"/>
          <p:cNvPicPr>
            <a:picLocks noChangeAspect="1" noChangeArrowheads="1"/>
          </p:cNvPicPr>
          <p:nvPr/>
        </p:nvPicPr>
        <p:blipFill>
          <a:blip r:embed="rId7" cstate="print">
            <a:lum bright="-6000" contrast="6000"/>
          </a:blip>
          <a:srcRect l="8064" r="8064"/>
          <a:stretch>
            <a:fillRect/>
          </a:stretch>
        </p:blipFill>
        <p:spPr bwMode="auto">
          <a:xfrm>
            <a:off x="152400" y="1676400"/>
            <a:ext cx="2819400" cy="35052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  <p:sp>
        <p:nvSpPr>
          <p:cNvPr id="33821" name="AutoShape 29"/>
          <p:cNvSpPr>
            <a:spLocks noChangeArrowheads="1"/>
          </p:cNvSpPr>
          <p:nvPr/>
        </p:nvSpPr>
        <p:spPr bwMode="auto">
          <a:xfrm rot="3729636">
            <a:off x="3368675" y="4084638"/>
            <a:ext cx="966787" cy="2986088"/>
          </a:xfrm>
          <a:prstGeom prst="downArrow">
            <a:avLst>
              <a:gd name="adj1" fmla="val 55963"/>
              <a:gd name="adj2" fmla="val 34976"/>
            </a:avLst>
          </a:prstGeom>
          <a:solidFill>
            <a:schemeClr val="bg1"/>
          </a:solidFill>
          <a:ln w="76200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Ярлык + Чолхан</a:t>
            </a:r>
          </a:p>
        </p:txBody>
      </p:sp>
      <p:sp>
        <p:nvSpPr>
          <p:cNvPr id="33822" name="Rectangle 30">
            <a:hlinkClick r:id="rId8" action="ppaction://hlinkfile"/>
          </p:cNvPr>
          <p:cNvSpPr>
            <a:spLocks noChangeArrowheads="1"/>
          </p:cNvSpPr>
          <p:nvPr/>
        </p:nvSpPr>
        <p:spPr bwMode="auto">
          <a:xfrm>
            <a:off x="8153400" y="228600"/>
            <a:ext cx="838200" cy="6096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2" grpId="0" animBg="1"/>
      <p:bldP spid="33805" grpId="0" animBg="1"/>
      <p:bldP spid="33815" grpId="0" animBg="1"/>
      <p:bldP spid="33817" grpId="0" animBg="1"/>
      <p:bldP spid="33818" grpId="0" animBg="1"/>
      <p:bldP spid="33819" grpId="0" animBg="1"/>
      <p:bldP spid="338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7312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z="2400" smtClean="0"/>
          </a:p>
        </p:txBody>
      </p:sp>
      <p:sp>
        <p:nvSpPr>
          <p:cNvPr id="64517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500034" y="1500174"/>
            <a:ext cx="4392612" cy="5654675"/>
          </a:xfrm>
        </p:spPr>
        <p:txBody>
          <a:bodyPr/>
          <a:lstStyle/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r>
              <a:rPr lang="ru-RU" sz="2000" dirty="0" smtClean="0"/>
              <a:t>Княживший в Твери Александр Михайлович принял в 1327 году участие в народном восстании, в котором </a:t>
            </a:r>
            <a:r>
              <a:rPr lang="ru-RU" sz="2000" dirty="0" err="1" smtClean="0"/>
              <a:t>тверчане</a:t>
            </a:r>
            <a:r>
              <a:rPr lang="ru-RU" sz="2000" dirty="0" smtClean="0"/>
              <a:t> убили ордынского посла </a:t>
            </a:r>
            <a:r>
              <a:rPr lang="ru-RU" sz="2000" dirty="0" err="1" smtClean="0"/>
              <a:t>Чолхана</a:t>
            </a:r>
            <a:r>
              <a:rPr lang="ru-RU" sz="2000" dirty="0" smtClean="0"/>
              <a:t> (Щелкана) и всю его свиту. Узнав о происшествии в Твери, </a:t>
            </a:r>
            <a:r>
              <a:rPr lang="ru-RU" sz="2000" dirty="0" err="1" smtClean="0"/>
              <a:t>золотордынский</a:t>
            </a:r>
            <a:r>
              <a:rPr lang="ru-RU" sz="2000" dirty="0" smtClean="0"/>
              <a:t> повелитель разгневался и послал за московским князем.  Узбек-хан выдал ему ярлык на великое княжение и 50 000 войска.</a:t>
            </a:r>
          </a:p>
          <a:p>
            <a:pPr eaLnBrk="1" hangingPunct="1"/>
            <a:endParaRPr lang="ru-RU" sz="2600" dirty="0" smtClean="0"/>
          </a:p>
        </p:txBody>
      </p:sp>
      <p:sp>
        <p:nvSpPr>
          <p:cNvPr id="64518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932363" y="260350"/>
            <a:ext cx="4211637" cy="1800225"/>
          </a:xfrm>
        </p:spPr>
        <p:txBody>
          <a:bodyPr/>
          <a:lstStyle/>
          <a:p>
            <a:pPr eaLnBrk="1" hangingPunct="1"/>
            <a:r>
              <a:rPr lang="ru-RU" sz="2600" smtClean="0"/>
              <a:t>Ордынцы передали право сбора дани в руки великого князя Владимирского.</a:t>
            </a:r>
          </a:p>
        </p:txBody>
      </p:sp>
      <p:sp>
        <p:nvSpPr>
          <p:cNvPr id="64519" name="AutoShape 7"/>
          <p:cNvSpPr>
            <a:spLocks noChangeArrowheads="1"/>
          </p:cNvSpPr>
          <p:nvPr/>
        </p:nvSpPr>
        <p:spPr bwMode="auto">
          <a:xfrm>
            <a:off x="4357685" y="1484312"/>
            <a:ext cx="1004889" cy="444489"/>
          </a:xfrm>
          <a:prstGeom prst="rightArrow">
            <a:avLst>
              <a:gd name="adj1" fmla="val 50000"/>
              <a:gd name="adj2" fmla="val 1048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64531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1916113"/>
            <a:ext cx="2843213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32" name="Text Box 20"/>
          <p:cNvSpPr txBox="1">
            <a:spLocks noChangeArrowheads="1"/>
          </p:cNvSpPr>
          <p:nvPr/>
        </p:nvSpPr>
        <p:spPr bwMode="auto">
          <a:xfrm>
            <a:off x="1476375" y="6237288"/>
            <a:ext cx="6623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Щелкановщина. Народное восстание против татар в Твери. 1327. Миниатюра из Лицевого летописного свода XVI 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4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64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64518" grpId="0"/>
      <p:bldP spid="64519" grpId="0" animBg="1"/>
      <p:bldP spid="645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8064" r="8064"/>
          <a:stretch>
            <a:fillRect/>
          </a:stretch>
        </p:blipFill>
        <p:spPr bwMode="auto">
          <a:xfrm>
            <a:off x="285720" y="1643050"/>
            <a:ext cx="3571868" cy="4117692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57158" y="5929330"/>
            <a:ext cx="38100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CC0000"/>
                </a:solidFill>
              </a:rPr>
              <a:t>Тверской князь </a:t>
            </a:r>
          </a:p>
          <a:p>
            <a:pPr algn="ctr"/>
            <a:r>
              <a:rPr lang="ru-RU" sz="2000" b="1" dirty="0">
                <a:solidFill>
                  <a:srgbClr val="CC0000"/>
                </a:solidFill>
              </a:rPr>
              <a:t>Александр Михайлович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4714876" y="5643578"/>
            <a:ext cx="4191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srgbClr val="CC0000"/>
                </a:solidFill>
              </a:rPr>
              <a:t>Московский князь</a:t>
            </a:r>
          </a:p>
          <a:p>
            <a:pPr algn="ctr"/>
            <a:r>
              <a:rPr lang="ru-RU" sz="2000" b="1" dirty="0">
                <a:solidFill>
                  <a:srgbClr val="CC0000"/>
                </a:solidFill>
              </a:rPr>
              <a:t>Иван </a:t>
            </a:r>
            <a:r>
              <a:rPr lang="en-US" sz="2000" b="1" dirty="0">
                <a:solidFill>
                  <a:srgbClr val="CC0000"/>
                </a:solidFill>
              </a:rPr>
              <a:t>I</a:t>
            </a:r>
            <a:r>
              <a:rPr lang="ru-RU" sz="2000" b="1" dirty="0">
                <a:solidFill>
                  <a:srgbClr val="CC0000"/>
                </a:solidFill>
              </a:rPr>
              <a:t> Данилович </a:t>
            </a:r>
            <a:r>
              <a:rPr lang="ru-RU" sz="2000" b="1" dirty="0" err="1">
                <a:solidFill>
                  <a:srgbClr val="CC0000"/>
                </a:solidFill>
              </a:rPr>
              <a:t>Калита</a:t>
            </a:r>
            <a:endParaRPr lang="ru-RU" sz="2000" b="1" dirty="0">
              <a:solidFill>
                <a:srgbClr val="CC0000"/>
              </a:solidFill>
            </a:endParaRPr>
          </a:p>
          <a:p>
            <a:pPr algn="ctr"/>
            <a:r>
              <a:rPr lang="ru-RU" sz="2000" b="1" dirty="0">
                <a:solidFill>
                  <a:srgbClr val="CC0000"/>
                </a:solidFill>
              </a:rPr>
              <a:t>(1325-1340)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428604"/>
            <a:ext cx="9144000" cy="6858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>
                <a:solidFill>
                  <a:srgbClr val="CC0000"/>
                </a:solidFill>
              </a:rPr>
              <a:t>1327 г.</a:t>
            </a:r>
            <a:r>
              <a:rPr lang="ru-RU" sz="2400" b="1" dirty="0">
                <a:solidFill>
                  <a:srgbClr val="000099"/>
                </a:solidFill>
              </a:rPr>
              <a:t> – восстание в Твери.</a:t>
            </a:r>
          </a:p>
          <a:p>
            <a:pPr algn="ctr"/>
            <a:r>
              <a:rPr lang="ru-RU" sz="2400" b="1" dirty="0">
                <a:solidFill>
                  <a:srgbClr val="000099"/>
                </a:solidFill>
              </a:rPr>
              <a:t>Жестоко подавлено Иваном </a:t>
            </a:r>
            <a:r>
              <a:rPr lang="ru-RU" sz="2400" b="1" dirty="0" err="1">
                <a:solidFill>
                  <a:srgbClr val="000099"/>
                </a:solidFill>
              </a:rPr>
              <a:t>Калитой</a:t>
            </a:r>
            <a:r>
              <a:rPr lang="ru-RU" sz="2400" b="1" dirty="0">
                <a:solidFill>
                  <a:srgbClr val="000099"/>
                </a:solidFill>
              </a:rPr>
              <a:t> </a:t>
            </a:r>
          </a:p>
          <a:p>
            <a:pPr algn="ctr"/>
            <a:r>
              <a:rPr lang="ru-RU" sz="2400" b="1" dirty="0">
                <a:solidFill>
                  <a:srgbClr val="000099"/>
                </a:solidFill>
              </a:rPr>
              <a:t>во главе с ордынской ратью.</a:t>
            </a:r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500174"/>
            <a:ext cx="3643338" cy="4079571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793038" cy="1462088"/>
          </a:xfrm>
        </p:spPr>
        <p:txBody>
          <a:bodyPr/>
          <a:lstStyle/>
          <a:p>
            <a:pPr eaLnBrk="1" hangingPunct="1"/>
            <a:r>
              <a:rPr lang="ru-RU" b="1" smtClean="0"/>
              <a:t>Иван Данилович Калита</a:t>
            </a:r>
            <a:r>
              <a:rPr lang="ru-RU" smtClean="0"/>
              <a:t> (1325-1340)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endParaRPr lang="ru-RU" sz="2400" smtClean="0"/>
          </a:p>
        </p:txBody>
      </p:sp>
      <p:sp>
        <p:nvSpPr>
          <p:cNvPr id="13316" name="Rectangle 5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r>
              <a:rPr lang="ru-RU" sz="2400" b="1" smtClean="0"/>
              <a:t>1327 г.</a:t>
            </a:r>
            <a:r>
              <a:rPr lang="ru-RU" sz="2400" smtClean="0"/>
              <a:t> – содействие Орде в подавлении восстания в Твери</a:t>
            </a:r>
          </a:p>
          <a:p>
            <a:pPr eaLnBrk="1" hangingPunct="1"/>
            <a:r>
              <a:rPr lang="ru-RU" sz="2400" b="1" smtClean="0"/>
              <a:t>с 1332 г.</a:t>
            </a:r>
            <a:r>
              <a:rPr lang="ru-RU" sz="2400" smtClean="0"/>
              <a:t> - великий князь владимирский</a:t>
            </a:r>
          </a:p>
          <a:p>
            <a:pPr eaLnBrk="1" hangingPunct="1"/>
            <a:r>
              <a:rPr lang="ru-RU" sz="2400" smtClean="0"/>
              <a:t>рост территории и экономического потенциала княжества</a:t>
            </a:r>
          </a:p>
          <a:p>
            <a:pPr eaLnBrk="1" hangingPunct="1"/>
            <a:r>
              <a:rPr lang="ru-RU" sz="2400" smtClean="0"/>
              <a:t>мирное отношение с Ордой</a:t>
            </a:r>
          </a:p>
          <a:p>
            <a:pPr eaLnBrk="1" hangingPunct="1"/>
            <a:endParaRPr lang="ru-RU" sz="2400" smtClean="0"/>
          </a:p>
        </p:txBody>
      </p:sp>
      <p:pic>
        <p:nvPicPr>
          <p:cNvPr id="13317" name="Picture 7" descr="Иван Данилович">
            <a:hlinkClick r:id="rId2" tooltip="Иван Данилович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209800"/>
            <a:ext cx="33528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1071546"/>
            <a:ext cx="3521099" cy="4485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0034" y="1196752"/>
            <a:ext cx="3999958" cy="4485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Ивану Калите удалось упрочить свое влияние в Новгороде, приобрести в Орде ярлыки на удельные княжества с центрами в Угличе, Галиче и Белоозере. Помимо этого, Иван I покупал в других княжествах села, становившиеся опорными пунктами "собирания" русских земель вокруг Москвы. Заботясь об укреплении княжества, Калита охотно принимал на службу переселенцев из других земель. </a:t>
            </a:r>
            <a:r>
              <a:rPr lang="ru-RU" sz="1600" i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Калита первым использовал передачу земли (поместье) в качестве платы за службу. </a:t>
            </a:r>
            <a:endParaRPr lang="ru-RU" sz="1600" i="1" u="sng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ru-RU" sz="1600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При </a:t>
            </a:r>
            <a:r>
              <a:rPr lang="ru-RU" sz="1600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этом князе в Москве была возведена деревянная крепость. </a:t>
            </a:r>
            <a:endParaRPr lang="ru-RU" sz="1600" i="1" dirty="0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ru-RU" sz="1600" i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За </a:t>
            </a:r>
            <a:r>
              <a:rPr lang="ru-RU" sz="1600" i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годы правления Ивана Калиты территория княжества увеличилась в четыре раза</a:t>
            </a:r>
            <a:r>
              <a:rPr lang="ru-RU" sz="1600" dirty="0" smtClean="0">
                <a:solidFill>
                  <a:schemeClr val="tx1"/>
                </a:solidFill>
              </a:rPr>
              <a:t>.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0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3810000" cy="1477963"/>
          </a:xfrm>
        </p:spPr>
        <p:txBody>
          <a:bodyPr>
            <a:normAutofit fontScale="90000"/>
          </a:bodyPr>
          <a:lstStyle/>
          <a:p>
            <a:r>
              <a:rPr lang="ru-RU" sz="3200" b="1">
                <a:solidFill>
                  <a:srgbClr val="CC0000"/>
                </a:solidFill>
              </a:rPr>
              <a:t>1325-1340 гг. правление  Ивана Калиты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981200"/>
            <a:ext cx="3652838" cy="4648200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</p:spPr>
      </p:pic>
      <p:pic>
        <p:nvPicPr>
          <p:cNvPr id="14341" name="Picture 5" descr="Сумка-калита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553200" y="2971800"/>
            <a:ext cx="2251075" cy="3657600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191000" y="5638800"/>
            <a:ext cx="1981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0099"/>
                </a:solidFill>
              </a:rPr>
              <a:t>Сумка для денег</a:t>
            </a:r>
            <a:br>
              <a:rPr lang="ru-RU" sz="2000" b="1">
                <a:solidFill>
                  <a:srgbClr val="000099"/>
                </a:solidFill>
              </a:rPr>
            </a:br>
            <a:r>
              <a:rPr lang="ru-RU" sz="2000" b="1">
                <a:solidFill>
                  <a:srgbClr val="000099"/>
                </a:solidFill>
              </a:rPr>
              <a:t>– калита</a:t>
            </a: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4114800" y="152400"/>
            <a:ext cx="4800600" cy="2303463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ru-RU" sz="2800" b="1">
                <a:solidFill>
                  <a:srgbClr val="000099"/>
                </a:solidFill>
              </a:rPr>
              <a:t>Добился </a:t>
            </a:r>
            <a:r>
              <a:rPr lang="ru-RU" sz="2800" b="1">
                <a:solidFill>
                  <a:srgbClr val="CC0000"/>
                </a:solidFill>
              </a:rPr>
              <a:t>ярлыка </a:t>
            </a:r>
            <a:r>
              <a:rPr lang="ru-RU" sz="2800" b="1">
                <a:solidFill>
                  <a:srgbClr val="000099"/>
                </a:solidFill>
              </a:rPr>
              <a:t>и </a:t>
            </a:r>
            <a:r>
              <a:rPr lang="ru-RU" sz="2800" b="1">
                <a:solidFill>
                  <a:srgbClr val="CC0000"/>
                </a:solidFill>
              </a:rPr>
              <a:t>права</a:t>
            </a:r>
            <a:r>
              <a:rPr lang="ru-RU" sz="2800" b="1">
                <a:solidFill>
                  <a:srgbClr val="000099"/>
                </a:solidFill>
              </a:rPr>
              <a:t> самостоятельно </a:t>
            </a:r>
            <a:r>
              <a:rPr lang="ru-RU" sz="2800" b="1">
                <a:solidFill>
                  <a:srgbClr val="CC0000"/>
                </a:solidFill>
              </a:rPr>
              <a:t>собирать дань</a:t>
            </a:r>
            <a:r>
              <a:rPr lang="ru-RU" sz="2800" b="1">
                <a:solidFill>
                  <a:srgbClr val="000099"/>
                </a:solidFill>
              </a:rPr>
              <a:t> со всей Северо-Восточной Руси.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Иван </a:t>
            </a:r>
            <a:r>
              <a:rPr lang="ru-RU" dirty="0" err="1" smtClean="0"/>
              <a:t>Калита</a:t>
            </a:r>
            <a:r>
              <a:rPr lang="ru-RU" dirty="0" smtClean="0"/>
              <a:t> (1325-1340)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0999" y="1719070"/>
            <a:ext cx="4695057" cy="4662257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ru-RU" dirty="0" smtClean="0"/>
              <a:t>(</a:t>
            </a:r>
            <a:r>
              <a:rPr lang="ru-RU" dirty="0" err="1" smtClean="0"/>
              <a:t>Калита</a:t>
            </a:r>
            <a:r>
              <a:rPr lang="ru-RU" dirty="0" smtClean="0"/>
              <a:t>-кошель с деньгами, прикрепляемый к поясу)</a:t>
            </a:r>
          </a:p>
          <a:p>
            <a:pPr marL="45720" indent="0">
              <a:buNone/>
            </a:pPr>
            <a:endParaRPr lang="ru-RU" dirty="0"/>
          </a:p>
          <a:p>
            <a:r>
              <a:rPr lang="ru-RU" dirty="0" smtClean="0"/>
              <a:t>Для достижения своих целей стремился использовать Золотую Орду</a:t>
            </a:r>
          </a:p>
          <a:p>
            <a:r>
              <a:rPr lang="ru-RU" dirty="0" smtClean="0"/>
              <a:t>Получил право на сбор дани на всех русских землях</a:t>
            </a:r>
          </a:p>
          <a:p>
            <a:r>
              <a:rPr lang="ru-RU" dirty="0" smtClean="0"/>
              <a:t>Установил деловые отношения с Ордой(в следствии отсутствие разорительных походов на Русь)</a:t>
            </a:r>
          </a:p>
          <a:p>
            <a:r>
              <a:rPr lang="ru-RU" dirty="0" smtClean="0"/>
              <a:t>Московское княжество-самое сильное на Руси</a:t>
            </a:r>
          </a:p>
          <a:p>
            <a:r>
              <a:rPr lang="ru-RU" dirty="0" smtClean="0"/>
              <a:t>Нарушал договор и покупал земли в других княжествах, отдавая их своим людям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61737"/>
            <a:ext cx="3916288" cy="499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6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Кремль_Калиты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>
            <a:lum bright="-18000" contrast="6000"/>
          </a:blip>
          <a:stretch>
            <a:fillRect/>
          </a:stretch>
        </p:blipFill>
        <p:spPr>
          <a:xfrm>
            <a:off x="571500" y="2515394"/>
            <a:ext cx="3810000" cy="2695575"/>
          </a:xfrm>
          <a:noFill/>
          <a:ln w="76200">
            <a:solidFill>
              <a:srgbClr val="CC0000"/>
            </a:solidFill>
          </a:ln>
        </p:spPr>
      </p:pic>
      <p:sp>
        <p:nvSpPr>
          <p:cNvPr id="225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152400" y="228600"/>
            <a:ext cx="8763000" cy="1143000"/>
          </a:xfrm>
          <a:ln w="76200" cmpd="tri">
            <a:solidFill>
              <a:srgbClr val="000099"/>
            </a:solidFill>
          </a:ln>
        </p:spPr>
        <p:txBody>
          <a:bodyPr/>
          <a:lstStyle/>
          <a:p>
            <a:pPr marL="533400" indent="-533400" algn="ctr">
              <a:buFontTx/>
              <a:buNone/>
            </a:pPr>
            <a:r>
              <a:rPr lang="ru-RU" sz="2800" b="1">
                <a:solidFill>
                  <a:srgbClr val="CC0000"/>
                </a:solidFill>
              </a:rPr>
              <a:t>     2. Построил в Кремле</a:t>
            </a:r>
            <a:r>
              <a:rPr lang="ru-RU" sz="2800" b="1">
                <a:solidFill>
                  <a:srgbClr val="000099"/>
                </a:solidFill>
              </a:rPr>
              <a:t> несколько</a:t>
            </a:r>
            <a:r>
              <a:rPr lang="en-US" sz="2800" b="1">
                <a:solidFill>
                  <a:srgbClr val="000099"/>
                </a:solidFill>
              </a:rPr>
              <a:t> </a:t>
            </a:r>
            <a:r>
              <a:rPr lang="ru-RU" sz="2800" b="1">
                <a:solidFill>
                  <a:srgbClr val="000099"/>
                </a:solidFill>
              </a:rPr>
              <a:t>каменных соборов</a:t>
            </a:r>
            <a:r>
              <a:rPr lang="en-US" sz="2800" b="1">
                <a:solidFill>
                  <a:srgbClr val="000099"/>
                </a:solidFill>
              </a:rPr>
              <a:t> </a:t>
            </a:r>
            <a:r>
              <a:rPr lang="ru-RU" sz="2800" b="1">
                <a:solidFill>
                  <a:srgbClr val="000099"/>
                </a:solidFill>
              </a:rPr>
              <a:t>и дубовые</a:t>
            </a:r>
            <a:r>
              <a:rPr lang="en-US" sz="2800" b="1">
                <a:solidFill>
                  <a:srgbClr val="000099"/>
                </a:solidFill>
              </a:rPr>
              <a:t> </a:t>
            </a:r>
            <a:r>
              <a:rPr lang="ru-RU" sz="2800" b="1">
                <a:solidFill>
                  <a:srgbClr val="000099"/>
                </a:solidFill>
              </a:rPr>
              <a:t>стены.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28600" y="6248400"/>
            <a:ext cx="853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CC0000"/>
                </a:solidFill>
              </a:rPr>
              <a:t>Деревянный Кремль Ивана Калиты.Худ. А. Васнецов.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900113" y="55895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 sz="2400" b="1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Что же представляла собой Москва на заре своего существования?</a:t>
            </a:r>
          </a:p>
        </p:txBody>
      </p:sp>
      <p:pic>
        <p:nvPicPr>
          <p:cNvPr id="6148" name="Picture 2" descr="C:\Users\Владелец\Desktop\0a19c8b7a9af26eafdf1b70e8d1172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75" y="2113356"/>
            <a:ext cx="3386138" cy="232966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114668" cy="4994296"/>
          </a:xfr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70C0"/>
            </a:solidFill>
          </a:ln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" b="1" i="1" dirty="0" smtClean="0"/>
              <a:t>обычный средневековый город, расположенный в устье Москвы-реки, делился на две части: "детинец" и "посад". Детинец, получивший в XII-XIV вв. название Кремль, был защищен рвом, занимал площадь около одного гектара.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" b="1" i="1" dirty="0" smtClean="0"/>
              <a:t>Посад являлся местом поселения основной массы жителей. Здесь же располагался "торг" — торговая площадь, на которой по древнерусскому обычаю была выстроена церковь </a:t>
            </a:r>
            <a:r>
              <a:rPr lang="ru-RU" sz="1600" b="1" i="1" dirty="0" err="1" smtClean="0"/>
              <a:t>Параскевны-Латницы</a:t>
            </a:r>
            <a:r>
              <a:rPr lang="ru-RU" sz="1600" b="1" i="1" dirty="0" smtClean="0"/>
              <a:t> — покровительницы торговли. К концу ХIII в. относится появление в Кремле первой каменной церкви.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084263"/>
          </a:xfrm>
        </p:spPr>
        <p:txBody>
          <a:bodyPr/>
          <a:lstStyle/>
          <a:p>
            <a:r>
              <a:rPr lang="ru-RU" smtClean="0"/>
              <a:t>перемещение главы Русской православной церкви в Москву</a:t>
            </a:r>
          </a:p>
        </p:txBody>
      </p:sp>
      <p:pic>
        <p:nvPicPr>
          <p:cNvPr id="12292" name="Picture 2" descr="C:\Users\Владелец\Desktop\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75" y="1040918"/>
            <a:ext cx="3386138" cy="447453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614738" cy="4851400"/>
          </a:xfr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70C0"/>
            </a:solidFill>
          </a:ln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b="1" i="1" dirty="0" smtClean="0"/>
              <a:t>В 1299 г. митрополичий престол с митрополитом Максимом был переведен из Киева во Владимир.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b="1" i="1" dirty="0" smtClean="0"/>
              <a:t>Иван Данилович, распоряжавшийся в Москве еще  при  жизни  своего  старшего  брата Юрия, в 1326 г.  построил в городе первую каменную церковь - Успенский собор и предложил митрополиту Петру совсем покинуть Владимир. Пётр согласился, но в том же году умер и был погребен в Москве. Его приемник Феогност окончательно  сделал  Москву центром русской митрополии. </a:t>
            </a:r>
            <a:endParaRPr lang="ru-RU" sz="1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85720" y="500042"/>
            <a:ext cx="8610600" cy="147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2400" b="1" dirty="0">
                <a:solidFill>
                  <a:srgbClr val="CC0000"/>
                </a:solidFill>
              </a:rPr>
              <a:t>      3. Сделал Москву религиозным центром,</a:t>
            </a:r>
            <a:r>
              <a:rPr lang="ru-RU" sz="2400" b="1" dirty="0">
                <a:solidFill>
                  <a:srgbClr val="000099"/>
                </a:solidFill>
              </a:rPr>
              <a:t> уговорив в 1325 году митрополита Петра переехать из Владимира в Москву.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2400" b="1" dirty="0">
                <a:solidFill>
                  <a:srgbClr val="CC0000"/>
                </a:solidFill>
              </a:rPr>
              <a:t>Провозгласил себя князем московским и всея Руси.</a:t>
            </a:r>
          </a:p>
        </p:txBody>
      </p:sp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295400" y="1776413"/>
            <a:ext cx="6934200" cy="4667250"/>
          </a:xfrm>
          <a:prstGeom prst="rect">
            <a:avLst/>
          </a:prstGeom>
          <a:noFill/>
          <a:ln w="57150" cmpd="thinThick">
            <a:solidFill>
              <a:srgbClr val="CC0000"/>
            </a:solidFill>
            <a:miter lim="800000"/>
            <a:headEnd/>
            <a:tailEnd/>
          </a:ln>
          <a:effectLst/>
        </p:spPr>
      </p:pic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1524000" y="6491288"/>
            <a:ext cx="64944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b="1">
                <a:solidFill>
                  <a:srgbClr val="CC0000"/>
                </a:solidFill>
              </a:rPr>
              <a:t>Иван Калита приглашает митрополита Петра в Москву</a:t>
            </a:r>
            <a:r>
              <a:rPr lang="ru-RU">
                <a:solidFill>
                  <a:srgbClr val="CC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 cstate="print">
            <a:lum bright="-30000" contrast="36000"/>
          </a:blip>
          <a:srcRect/>
          <a:stretch>
            <a:fillRect/>
          </a:stretch>
        </p:blipFill>
        <p:spPr bwMode="auto">
          <a:xfrm>
            <a:off x="0" y="38100"/>
            <a:ext cx="7086600" cy="6819900"/>
          </a:xfrm>
          <a:prstGeom prst="rect">
            <a:avLst/>
          </a:prstGeom>
          <a:noFill/>
          <a:ln w="76200">
            <a:solidFill>
              <a:srgbClr val="006600"/>
            </a:solidFill>
            <a:miter lim="800000"/>
            <a:headEnd/>
            <a:tailEnd/>
          </a:ln>
          <a:effectLst/>
        </p:spPr>
      </p:pic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7086600" y="2000240"/>
            <a:ext cx="20574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CC0000"/>
                </a:solidFill>
              </a:rPr>
              <a:t>Что нужно было сделать московским князьям, </a:t>
            </a:r>
          </a:p>
          <a:p>
            <a:pPr algn="ctr"/>
            <a:r>
              <a:rPr lang="ru-RU" sz="2400" b="1" dirty="0">
                <a:solidFill>
                  <a:srgbClr val="CC0000"/>
                </a:solidFill>
              </a:rPr>
              <a:t>чтобы свергнуть ордынское иго?</a:t>
            </a:r>
          </a:p>
        </p:txBody>
      </p:sp>
      <p:sp>
        <p:nvSpPr>
          <p:cNvPr id="48140" name="AutoShape 12"/>
          <p:cNvSpPr>
            <a:spLocks noChangeArrowheads="1"/>
          </p:cNvSpPr>
          <p:nvPr/>
        </p:nvSpPr>
        <p:spPr bwMode="auto">
          <a:xfrm>
            <a:off x="4114800" y="2590800"/>
            <a:ext cx="228600" cy="228600"/>
          </a:xfrm>
          <a:prstGeom prst="star16">
            <a:avLst>
              <a:gd name="adj" fmla="val 37500"/>
            </a:avLst>
          </a:prstGeom>
          <a:solidFill>
            <a:schemeClr val="bg1"/>
          </a:solidFill>
          <a:ln w="1905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8142" name="AutoShape 14"/>
          <p:cNvSpPr>
            <a:spLocks noChangeArrowheads="1"/>
          </p:cNvSpPr>
          <p:nvPr/>
        </p:nvSpPr>
        <p:spPr bwMode="auto">
          <a:xfrm>
            <a:off x="3124200" y="1981200"/>
            <a:ext cx="1066800" cy="381000"/>
          </a:xfrm>
          <a:prstGeom prst="wedgeRectCallout">
            <a:avLst>
              <a:gd name="adj1" fmla="val 48065"/>
              <a:gd name="adj2" fmla="val 102917"/>
            </a:avLst>
          </a:prstGeom>
          <a:solidFill>
            <a:srgbClr val="CC0000"/>
          </a:solidFill>
          <a:ln w="127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Москва</a:t>
            </a:r>
          </a:p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122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689350" y="2165350"/>
              <a:ext cx="952500" cy="882650"/>
            </p14:xfrm>
          </p:contentPart>
        </mc:Choice>
        <mc:Fallback xmlns="">
          <p:pic>
            <p:nvPicPr>
              <p:cNvPr id="5122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51307" y="2127333"/>
                <a:ext cx="1028585" cy="9586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123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4997450" y="2273300"/>
              <a:ext cx="774700" cy="558800"/>
            </p14:xfrm>
          </p:contentPart>
        </mc:Choice>
        <mc:Fallback xmlns="">
          <p:pic>
            <p:nvPicPr>
              <p:cNvPr id="5123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68837" y="2159171"/>
                <a:ext cx="831569" cy="7866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124" name="Ink 4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5346700" y="2362200"/>
              <a:ext cx="355600" cy="514350"/>
            </p14:xfrm>
          </p:contentPart>
        </mc:Choice>
        <mc:Fallback xmlns="">
          <p:pic>
            <p:nvPicPr>
              <p:cNvPr id="5124" name="Ink 4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18295" y="2250094"/>
                <a:ext cx="412410" cy="738563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8520" y="980728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Причинами усиления Московского княжества были: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052736"/>
            <a:ext cx="6840760" cy="46805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1. Выгодное экономико-географическое положение. </a:t>
            </a:r>
            <a:r>
              <a:rPr lang="ru-RU" sz="2800" i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Москва находилась на оживленном торговом пути Прибалтика - Поволжье - Средняя Азия и прибыльная хлебная торговля приносила в княжескую казну немалые доходы. </a:t>
            </a:r>
          </a:p>
        </p:txBody>
      </p:sp>
    </p:spTree>
    <p:extLst>
      <p:ext uri="{BB962C8B-B14F-4D97-AF65-F5344CB8AC3E}">
        <p14:creationId xmlns:p14="http://schemas.microsoft.com/office/powerpoint/2010/main" val="367276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268760"/>
            <a:ext cx="6984776" cy="4104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3. </a:t>
            </a:r>
            <a:r>
              <a:rPr lang="ru-RU" sz="2800" i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Захват Владимирского великого княжения, что давало Москве экономический (сбор "выхода") и политический (в случае неповиновения против местных князей применяли ордынские отряды) </a:t>
            </a:r>
          </a:p>
          <a:p>
            <a:pPr algn="ctr"/>
            <a:r>
              <a:rPr lang="ru-RU" sz="2800" b="1" i="1" u="sng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контроль </a:t>
            </a:r>
            <a:r>
              <a:rPr lang="ru-RU" sz="2800" b="1" i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над всеми княжествами Северо-Восточной Руси.</a:t>
            </a:r>
          </a:p>
        </p:txBody>
      </p:sp>
    </p:spTree>
    <p:extLst>
      <p:ext uri="{BB962C8B-B14F-4D97-AF65-F5344CB8AC3E}">
        <p14:creationId xmlns:p14="http://schemas.microsoft.com/office/powerpoint/2010/main" val="174614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052736"/>
            <a:ext cx="6696744" cy="46085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4</a:t>
            </a:r>
            <a:r>
              <a:rPr lang="ru-RU" sz="2000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. </a:t>
            </a:r>
            <a:r>
              <a:rPr lang="ru-RU" sz="2000" i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Понимание московскими князьями особой роли православия в период монголо-татарского ига. Московские князья поддерживали добрые отношения с митрополитом Петром. После смерти Петра Калита добился причисления его к лику святых. Резиденция митрополитов вскоре была в Москву. Иван Калита построил первый каменный московский собор Успения Божией Матери. </a:t>
            </a:r>
          </a:p>
          <a:p>
            <a:pPr algn="ctr"/>
            <a:r>
              <a:rPr lang="ru-RU" sz="2400" b="1" i="1" u="sng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Москва </a:t>
            </a:r>
            <a:r>
              <a:rPr lang="ru-RU" sz="2400" b="1" i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превратилась в религиозный центр Северо-Восточной Руси.</a:t>
            </a:r>
          </a:p>
        </p:txBody>
      </p:sp>
    </p:spTree>
    <p:extLst>
      <p:ext uri="{BB962C8B-B14F-4D97-AF65-F5344CB8AC3E}">
        <p14:creationId xmlns:p14="http://schemas.microsoft.com/office/powerpoint/2010/main" val="69053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924800" cy="715963"/>
          </a:xfrm>
        </p:spPr>
        <p:txBody>
          <a:bodyPr/>
          <a:lstStyle/>
          <a:p>
            <a:r>
              <a:rPr lang="ru-RU" sz="3600" b="1">
                <a:solidFill>
                  <a:srgbClr val="CC0000"/>
                </a:solidFill>
              </a:rPr>
              <a:t>Причины возвышения Москвы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5562600"/>
          </a:xfrm>
          <a:ln w="76200">
            <a:solidFill>
              <a:srgbClr val="000099"/>
            </a:solidFill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1. Удобство географического положения.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2. Расположение на перекрестке торговых путей.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3. Умелая политика московских князей.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4. Поддержка московских князей православной церковью.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5. Москве удалось избежать дробления в силу немногочисленных сыновей в княжеских семьях.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b="1">
                <a:solidFill>
                  <a:srgbClr val="000099"/>
                </a:solidFill>
              </a:rPr>
              <a:t>6. Поддержка московских князей ордынскими ханами.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05600" y="0"/>
            <a:ext cx="2438400" cy="466725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CC0000"/>
                </a:solidFill>
              </a:rPr>
              <a:t>Р/т № 5 с. 54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8458200" y="2590800"/>
            <a:ext cx="3810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6600" b="1">
                <a:solidFill>
                  <a:srgbClr val="CC0000"/>
                </a:solidFill>
                <a:latin typeface="Academy Engraved LET" pitchFamily="2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nimBg="1"/>
      <p:bldP spid="15364" grpId="0" animBg="1"/>
      <p:bldP spid="1536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r>
              <a:rPr lang="ru-RU" sz="4000" b="1">
                <a:solidFill>
                  <a:srgbClr val="A50021"/>
                </a:solidFill>
              </a:rPr>
              <a:t>Итоги возвышения Москвы</a:t>
            </a:r>
            <a:br>
              <a:rPr lang="ru-RU" sz="4000" b="1">
                <a:solidFill>
                  <a:srgbClr val="A50021"/>
                </a:solidFill>
              </a:rPr>
            </a:br>
            <a:r>
              <a:rPr lang="ru-RU" sz="4000" b="1">
                <a:solidFill>
                  <a:srgbClr val="A50021"/>
                </a:solidFill>
              </a:rPr>
              <a:t>в первой половине </a:t>
            </a:r>
            <a:r>
              <a:rPr lang="en-US" sz="4000" b="1">
                <a:solidFill>
                  <a:srgbClr val="A50021"/>
                </a:solidFill>
              </a:rPr>
              <a:t>XIV </a:t>
            </a:r>
            <a:r>
              <a:rPr lang="ru-RU" sz="4000" b="1">
                <a:solidFill>
                  <a:srgbClr val="A50021"/>
                </a:solidFill>
              </a:rPr>
              <a:t>в.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0" y="1341438"/>
            <a:ext cx="9144000" cy="5443537"/>
          </a:xfrm>
          <a:ln w="76200" cmpd="tri">
            <a:solidFill>
              <a:srgbClr val="CC0000"/>
            </a:solidFill>
          </a:ln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ru-RU" b="1">
                <a:solidFill>
                  <a:srgbClr val="000099"/>
                </a:solidFill>
              </a:rPr>
              <a:t>Московское княжество стало крупнейшим по богатству и территории в Северо-Восточной Руси.</a:t>
            </a:r>
          </a:p>
          <a:p>
            <a:pPr marL="609600" indent="-609600">
              <a:buFontTx/>
              <a:buAutoNum type="arabicPeriod"/>
            </a:pPr>
            <a:r>
              <a:rPr lang="ru-RU" b="1">
                <a:solidFill>
                  <a:srgbClr val="000099"/>
                </a:solidFill>
              </a:rPr>
              <a:t>Москва стала официальным центром митрополии.</a:t>
            </a:r>
          </a:p>
          <a:p>
            <a:pPr marL="609600" indent="-609600">
              <a:buFontTx/>
              <a:buAutoNum type="arabicPeriod"/>
            </a:pPr>
            <a:r>
              <a:rPr lang="ru-RU" b="1">
                <a:solidFill>
                  <a:srgbClr val="000099"/>
                </a:solidFill>
              </a:rPr>
              <a:t>Ярлык на Великое Владимирское княжение прочно закрепился в Москве.</a:t>
            </a:r>
          </a:p>
          <a:p>
            <a:pPr marL="609600" indent="-609600">
              <a:buFontTx/>
              <a:buAutoNum type="arabicPeriod"/>
            </a:pPr>
            <a:r>
              <a:rPr lang="ru-RU" b="1">
                <a:solidFill>
                  <a:srgbClr val="000099"/>
                </a:solidFill>
              </a:rPr>
              <a:t>Однако московские князья продолжали повиноваться Орде и не осмеливались противоречить ей.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514</TotalTime>
  <Words>1289</Words>
  <Application>Microsoft Office PowerPoint</Application>
  <PresentationFormat>Экран (4:3)</PresentationFormat>
  <Paragraphs>163</Paragraphs>
  <Slides>31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Academy Engraved LET</vt:lpstr>
      <vt:lpstr>Arial</vt:lpstr>
      <vt:lpstr>Bookman Old Style</vt:lpstr>
      <vt:lpstr>Calibri</vt:lpstr>
      <vt:lpstr>Trebuchet MS</vt:lpstr>
      <vt:lpstr>Wingdings</vt:lpstr>
      <vt:lpstr>Wingdings 3</vt:lpstr>
      <vt:lpstr>Грань</vt:lpstr>
      <vt:lpstr>Усиление Московского княжества</vt:lpstr>
      <vt:lpstr>Предпосылки – необходимые условия для свершения исторических событий или явлений</vt:lpstr>
      <vt:lpstr>Складывание новой политической и экономической ситуации на Руси на рубеже XIII-XIV вв.</vt:lpstr>
      <vt:lpstr>Политическая система Руси</vt:lpstr>
      <vt:lpstr>Политическая система Руси</vt:lpstr>
      <vt:lpstr>Презентация PowerPoint</vt:lpstr>
      <vt:lpstr>Великие княжества</vt:lpstr>
      <vt:lpstr>Презентация PowerPoint</vt:lpstr>
      <vt:lpstr>. </vt:lpstr>
      <vt:lpstr>Презентация PowerPoint</vt:lpstr>
      <vt:lpstr>Борьба Москвы и Твери</vt:lpstr>
      <vt:lpstr>Юрий Данилович Московский  в 1303 г. отвоевал Можайск у смоленского князя.</vt:lpstr>
      <vt:lpstr>Презентация PowerPoint</vt:lpstr>
      <vt:lpstr>Борьба Твери и Москвы</vt:lpstr>
      <vt:lpstr>Презентация PowerPoint</vt:lpstr>
      <vt:lpstr>Презентация PowerPoint</vt:lpstr>
      <vt:lpstr>Презентация PowerPoint</vt:lpstr>
      <vt:lpstr>Иван Данилович Калита (1325-1340)</vt:lpstr>
      <vt:lpstr>Презентация PowerPoint</vt:lpstr>
      <vt:lpstr>1325-1340 гг. правление  Ивана Калиты</vt:lpstr>
      <vt:lpstr>Иван Калита (1325-1340)</vt:lpstr>
      <vt:lpstr>Презентация PowerPoint</vt:lpstr>
      <vt:lpstr>Что же представляла собой Москва на заре своего существования?</vt:lpstr>
      <vt:lpstr>перемещение главы Русской православной церкви в Москву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Причины возвышения Москвы</vt:lpstr>
      <vt:lpstr>Итоги возвышения Москвы в первой половине XIV в.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Ремесло и торговля в средневековой Европе</dc:title>
  <dc:creator>Viktjuk</dc:creator>
  <cp:lastModifiedBy>407</cp:lastModifiedBy>
  <cp:revision>44</cp:revision>
  <dcterms:created xsi:type="dcterms:W3CDTF">2011-11-12T02:35:32Z</dcterms:created>
  <dcterms:modified xsi:type="dcterms:W3CDTF">2021-04-27T05:49:40Z</dcterms:modified>
</cp:coreProperties>
</file>