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77" r:id="rId2"/>
    <p:sldId id="258" r:id="rId3"/>
    <p:sldId id="259" r:id="rId4"/>
    <p:sldId id="260" r:id="rId5"/>
    <p:sldId id="261" r:id="rId6"/>
    <p:sldId id="263" r:id="rId7"/>
    <p:sldId id="264" r:id="rId8"/>
    <p:sldId id="271" r:id="rId9"/>
    <p:sldId id="262" r:id="rId10"/>
    <p:sldId id="267" r:id="rId11"/>
    <p:sldId id="274" r:id="rId12"/>
    <p:sldId id="275" r:id="rId13"/>
    <p:sldId id="270" r:id="rId14"/>
    <p:sldId id="268" r:id="rId15"/>
    <p:sldId id="269" r:id="rId16"/>
    <p:sldId id="273" r:id="rId17"/>
    <p:sldId id="265" r:id="rId18"/>
    <p:sldId id="266" r:id="rId19"/>
  </p:sldIdLst>
  <p:sldSz cx="12192000" cy="6858000"/>
  <p:notesSz cx="6858000" cy="9144000"/>
  <p:custDataLst>
    <p:tags r:id="rId2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6" autoAdjust="0"/>
    <p:restoredTop sz="94660"/>
  </p:normalViewPr>
  <p:slideViewPr>
    <p:cSldViewPr snapToGrid="0">
      <p:cViewPr>
        <p:scale>
          <a:sx n="80" d="100"/>
          <a:sy n="80" d="100"/>
        </p:scale>
        <p:origin x="-571" y="-10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tags" Target="tags/tag1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1A97F-30D2-4B5D-9315-603C215D6D2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F882-13B2-47A5-BB40-05C19EFFB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241989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1A97F-30D2-4B5D-9315-603C215D6D2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FF882-13B2-47A5-BB40-05C19EFFB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152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3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Relationship Id="rId5" Type="http://schemas.openxmlformats.org/officeDocument/2006/relationships/image" Target="../media/image3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Relationship Id="rId4" Type="http://schemas.openxmlformats.org/officeDocument/2006/relationships/image" Target="../media/image3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Relationship Id="rId5" Type="http://schemas.openxmlformats.org/officeDocument/2006/relationships/image" Target="../media/image14.png" /><Relationship Id="rId6" Type="http://schemas.microsoft.com/office/2007/relationships/hdphoto" Target="../media/image15.wdp" /><Relationship Id="rId7" Type="http://schemas.openxmlformats.org/officeDocument/2006/relationships/image" Target="../media/image3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Relationship Id="rId5" Type="http://schemas.openxmlformats.org/officeDocument/2006/relationships/image" Target="../media/image19.jpeg" /><Relationship Id="rId6" Type="http://schemas.openxmlformats.org/officeDocument/2006/relationships/image" Target="../media/image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Relationship Id="rId4" Type="http://schemas.openxmlformats.org/officeDocument/2006/relationships/image" Target="../media/image22.jpeg" /><Relationship Id="rId5" Type="http://schemas.openxmlformats.org/officeDocument/2006/relationships/image" Target="../media/image3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jpeg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Relationship Id="rId5" Type="http://schemas.openxmlformats.org/officeDocument/2006/relationships/image" Target="../media/image3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Relationship Id="rId4" Type="http://schemas.openxmlformats.org/officeDocument/2006/relationships/image" Target="../media/image28.jpeg" /><Relationship Id="rId5" Type="http://schemas.openxmlformats.org/officeDocument/2006/relationships/image" Target="../media/image29.png" /><Relationship Id="rId6" Type="http://schemas.microsoft.com/office/2007/relationships/hdphoto" Target="../media/image30.wdp" /><Relationship Id="rId7" Type="http://schemas.openxmlformats.org/officeDocument/2006/relationships/image" Target="../media/image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jpeg" /><Relationship Id="rId3" Type="http://schemas.openxmlformats.org/officeDocument/2006/relationships/image" Target="../media/image32.jpeg" /><Relationship Id="rId4" Type="http://schemas.openxmlformats.org/officeDocument/2006/relationships/image" Target="../media/image33.jpeg" /><Relationship Id="rId5" Type="http://schemas.openxmlformats.org/officeDocument/2006/relationships/image" Target="../media/image34.jpeg" /><Relationship Id="rId6" Type="http://schemas.openxmlformats.org/officeDocument/2006/relationships/image" Target="../media/image35.jpeg" /><Relationship Id="rId7" Type="http://schemas.openxmlformats.org/officeDocument/2006/relationships/image" Target="../media/image3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6.jpeg" /><Relationship Id="rId3" Type="http://schemas.openxmlformats.org/officeDocument/2006/relationships/image" Target="../media/image37.jpeg" /><Relationship Id="rId4" Type="http://schemas.openxmlformats.org/officeDocument/2006/relationships/image" Target="../media/image3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.jpeg" /><Relationship Id="rId3" Type="http://schemas.openxmlformats.org/officeDocument/2006/relationships/image" Target="../media/image39.jpeg" /><Relationship Id="rId4" Type="http://schemas.openxmlformats.org/officeDocument/2006/relationships/image" Target="../media/image40.jpeg" /><Relationship Id="rId5" Type="http://schemas.openxmlformats.org/officeDocument/2006/relationships/image" Target="../media/image41.png" /><Relationship Id="rId6" Type="http://schemas.microsoft.com/office/2007/relationships/hdphoto" Target="../media/image42.wdp" /><Relationship Id="rId7" Type="http://schemas.openxmlformats.org/officeDocument/2006/relationships/image" Target="../media/image43.png" /><Relationship Id="rId8" Type="http://schemas.microsoft.com/office/2007/relationships/hdphoto" Target="../media/image44.wdp" /><Relationship Id="rId9" Type="http://schemas.openxmlformats.org/officeDocument/2006/relationships/image" Target="../media/image3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3.jpeg" /><Relationship Id="rId2" Type="http://schemas.openxmlformats.org/officeDocument/2006/relationships/image" Target="../media/image45.jpeg" /><Relationship Id="rId3" Type="http://schemas.openxmlformats.org/officeDocument/2006/relationships/image" Target="../media/image46.jpeg" /><Relationship Id="rId4" Type="http://schemas.openxmlformats.org/officeDocument/2006/relationships/image" Target="../media/image47.jpeg" /><Relationship Id="rId5" Type="http://schemas.openxmlformats.org/officeDocument/2006/relationships/image" Target="../media/image48.jpeg" /><Relationship Id="rId6" Type="http://schemas.openxmlformats.org/officeDocument/2006/relationships/image" Target="../media/image49.png" /><Relationship Id="rId7" Type="http://schemas.microsoft.com/office/2007/relationships/hdphoto" Target="../media/image50.wdp" /><Relationship Id="rId8" Type="http://schemas.openxmlformats.org/officeDocument/2006/relationships/image" Target="../media/image51.png" /><Relationship Id="rId9" Type="http://schemas.microsoft.com/office/2007/relationships/hdphoto" Target="../media/image52.wdp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7894" y="2455863"/>
            <a:ext cx="7184692" cy="324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39771" y="248334"/>
            <a:ext cx="7519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  <a:b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 №4 «Сказка»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67076" y="1144370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b="1" cap="all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br>
              <a:rPr lang="ru-RU" sz="4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cap="all">
                <a:latin typeface="Times New Roman" panose="02020603050405020304" pitchFamily="18" charset="0"/>
                <a:cs typeface="Times New Roman" panose="02020603050405020304" pitchFamily="18" charset="0"/>
              </a:rPr>
              <a:t>«Народы россии»</a:t>
            </a:r>
            <a:endParaRPr lang="ru-RU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344342" y="5457447"/>
            <a:ext cx="36857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</a:t>
            </a:r>
          </a:p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Ситинова С.Р., Файзуллина А.В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</a:t>
            </a:r>
          </a:p>
          <a:p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Таджиева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Е.Н., Васильева Н.Н</a:t>
            </a:r>
          </a:p>
        </p:txBody>
      </p:sp>
    </p:spTree>
    <p:extLst>
      <p:ext uri="{BB962C8B-B14F-4D97-AF65-F5344CB8AC3E}">
        <p14:creationId xmlns:p14="http://schemas.microsoft.com/office/powerpoint/2010/main" val="3321076662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3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5" y="175475"/>
            <a:ext cx="11105649" cy="6244375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</a:t>
            </a: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 – это личностное качество, которое формируется с самого раннего детства. Любовь к родной семье, родному городу и стране – это начало внутреннего желания сделать окружающее лучше, краше, удобнее и интереснее. Уважать и чтить традиции своего народа – это важная патриотическая задача для каждого человека. А принимать и знать традиции других народов – это не только расширение личностного кругозора, но и формирование таких важных качеств личности, как эмпатия и толерантность.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502" y="276563"/>
            <a:ext cx="1473030" cy="147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8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593" p14:dur="2000"/>
    </mc:Choice>
    <mc:Fallback>
      <p:transition spd="slow" advTm="13593"/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1236" y="335556"/>
            <a:ext cx="10749714" cy="5956960"/>
          </a:xfrm>
        </p:spPr>
        <p:txBody>
          <a:bodyPr>
            <a:normAutofit/>
          </a:bodyPr>
          <a:lstStyle/>
          <a:p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(идея) проекта.  </a:t>
            </a:r>
            <a:br>
              <a:rPr 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страны способствовала  возникновению пересечения разных культур и народностей  нашего региона. Многонациональному населению важно знакомиться с традициями и бытом друг друга.  Дети  через игровые моменты знакомятся с  языком, кухней, национальной одеждой, фольклором и творчеством народов. </a:t>
            </a:r>
          </a:p>
        </p:txBody>
      </p:sp>
    </p:spTree>
    <p:extLst>
      <p:ext uri="{BB962C8B-B14F-4D97-AF65-F5344CB8AC3E}">
        <p14:creationId xmlns:p14="http://schemas.microsoft.com/office/powerpoint/2010/main" val="2084071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032" p14:dur="2000"/>
    </mc:Choice>
    <mc:Fallback>
      <p:transition spd="slow" advTm="12032"/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221" y="150646"/>
            <a:ext cx="12107779" cy="6490786"/>
          </a:xfrm>
        </p:spPr>
        <p:txBody>
          <a:bodyPr>
            <a:noAutofit/>
          </a:bodyPr>
          <a:lstStyle/>
          <a:p>
            <a:pPr marL="266700"/>
            <a:r>
              <a:rPr lang="ru-RU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 проекта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: все мы разные, но все мы равные. Знания друг о друге улучшает взаимопонимание и взаимоотношения.</a:t>
            </a:r>
            <a:b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Цель проекта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основ системных знаний о народах, населяющих родной край.</a:t>
            </a:r>
            <a:b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Задачи: </a:t>
            </a:r>
            <a:b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: формировать у детей устойчивый интерес к выбранной  теме проекта, </a:t>
            </a:r>
            <a:b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обогатить словарь названиями этнических предметов быта и культуры.</a:t>
            </a:r>
            <a:b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: Развивать познавательный интерес к родному городу, его культурным традициям. </a:t>
            </a:r>
            <a:b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психические процессы память, внимание, воображение,  логическое </a:t>
            </a:r>
            <a:r>
              <a:rPr 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мышление,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о прошлом, настоящем и будущем родного  села;</a:t>
            </a:r>
            <a:b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е: воспитывать целеустремлённость, сплоченность, любознательность.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3108970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0592" p14:dur="2000"/>
    </mc:Choice>
    <mc:Fallback>
      <p:transition spd="slow" advTm="10592"/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916" y="173245"/>
            <a:ext cx="11538284" cy="6160879"/>
          </a:xfrm>
        </p:spPr>
        <p:txBody>
          <a:bodyPr>
            <a:normAutofit fontScale="90000"/>
          </a:bodyPr>
          <a:lstStyle/>
          <a:p>
            <a:br>
              <a:rPr lang="ru-RU" sz="3200" b="1" i="1"/>
            </a:br>
            <a:br>
              <a:rPr lang="ru-RU" sz="3200" b="1" i="1"/>
            </a:br>
            <a:br>
              <a:rPr lang="ru-RU" sz="3200" b="1" i="1"/>
            </a:br>
            <a:r>
              <a:rPr lang="ru-RU" sz="3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проекта.</a:t>
            </a: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носит комплексный характер:</a:t>
            </a: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 </a:t>
            </a: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направлению: творческий, исследовательский;</a:t>
            </a: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- по продолжительности: краткосрочный (со 2 марта  по 13 марта  2026 года);</a:t>
            </a: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количеству участников: коллективный.</a:t>
            </a: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Копилка</a:t>
            </a: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 подготовительной к школе  группы,  родители, руководители проекта собирали материалы для знакомства  с национальными традициями  </a:t>
            </a:r>
            <a:b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результаты.  </a:t>
            </a: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представлений о многонациональности страны, воспитание толерантности, уважения к культурам, языкам и традициям  разных народов. Дети освоят навыки общения, получат знания о костюмах, играх и фольклоре, а также научатся ценить дружбу народов.</a:t>
            </a:r>
            <a:br>
              <a:rPr lang="ru-RU" sz="3200" b="1"/>
            </a:br>
            <a:br>
              <a:rPr lang="ru-RU" sz="3200"/>
            </a:br>
            <a:endParaRPr lang="ru-RU" sz="3200"/>
          </a:p>
        </p:txBody>
      </p:sp>
    </p:spTree>
    <p:extLst>
      <p:ext uri="{BB962C8B-B14F-4D97-AF65-F5344CB8AC3E}">
        <p14:creationId xmlns:p14="http://schemas.microsoft.com/office/powerpoint/2010/main" val="201641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633" p14:dur="2000"/>
    </mc:Choice>
    <mc:Fallback>
      <p:transition spd="slow" advTm="12633"/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4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8174" y="323850"/>
            <a:ext cx="10629901" cy="1551071"/>
          </a:xfrm>
        </p:spPr>
        <p:txBody>
          <a:bodyPr>
            <a:noAutofit/>
          </a:bodyPr>
          <a:lstStyle/>
          <a:p>
            <a:pPr algn="ctr"/>
            <a:r>
              <a:rPr lang="ru-RU" sz="66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br>
              <a:rPr lang="ru-RU" sz="66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6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«Народы России»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766DC3B-B4BD-CC70-60DC-3727D89B8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066" y="2254919"/>
            <a:ext cx="5137485" cy="385311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13782AE2-CBC3-2EBC-2728-82D1C11D30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5" y="2254918"/>
            <a:ext cx="5137486" cy="38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445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233" p14:dur="2000"/>
    </mc:Choice>
    <mc:Fallback>
      <p:transition spd="slow" advTm="12233"/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5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61567" y="514350"/>
            <a:ext cx="5827861" cy="1375360"/>
          </a:xfrm>
        </p:spPr>
        <p:txBody>
          <a:bodyPr>
            <a:normAutofit/>
          </a:bodyPr>
          <a:lstStyle/>
          <a:p>
            <a:pPr algn="ctr"/>
            <a:r>
              <a:rPr lang="ru-RU" sz="66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Наши уголки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64301D6E-0F58-88B1-8D62-44677B46B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589797"/>
            <a:ext cx="2926366" cy="389672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71C7847C-5BEA-7044-EED2-FB52EC0C5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623" y="2318961"/>
            <a:ext cx="4857750" cy="364807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7AD390A2-80B2-F479-F53E-9C71F9D0EB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8"/>
          <a:stretch>
            <a:fillRect/>
          </a:stretch>
        </p:blipFill>
        <p:spPr>
          <a:xfrm>
            <a:off x="8963025" y="1109286"/>
            <a:ext cx="2926932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34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616" p14:dur="2000"/>
    </mc:Choice>
    <mc:Fallback>
      <p:transition spd="slow" advTm="14616"/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4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B8364895-E8A7-BEB1-4BBB-E2275708753B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A2428ED-F64E-754D-1860-A4D1F7D8F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0239" y="192672"/>
            <a:ext cx="5852361" cy="1325563"/>
          </a:xfrm>
        </p:spPr>
        <p:txBody>
          <a:bodyPr>
            <a:normAutofit/>
          </a:bodyPr>
          <a:lstStyle/>
          <a:p>
            <a:pPr algn="ctr"/>
            <a:r>
              <a:rPr lang="ru-RU" sz="66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Наши уголки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49" y="1631950"/>
            <a:ext cx="3533775" cy="47117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726802"/>
            <a:ext cx="6029324" cy="4521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43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616" p14:dur="2000"/>
    </mc:Choice>
    <mc:Fallback>
      <p:transition spd="slow" advTm="14616"/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7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424" y="352425"/>
            <a:ext cx="11744325" cy="10753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</a:rPr>
              <a:t> </a:t>
            </a:r>
            <a:r>
              <a:rPr lang="ru-RU" sz="5300" b="1" err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Дид. Игра «Расскажи о своём народе»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25F7A3D-9D27-A476-02B8-EBC9679FDD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339" y="1674662"/>
            <a:ext cx="3469417" cy="260206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7DF77F10-E8B7-E381-487A-64B1514A3E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29" y="1674662"/>
            <a:ext cx="3408197" cy="454426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29686A4-D290-0697-3F0F-0173B7FE84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06" y="3153474"/>
            <a:ext cx="3821770" cy="2866326"/>
          </a:xfrm>
          <a:prstGeom prst="rect">
            <a:avLst/>
          </a:prstGeom>
        </p:spPr>
      </p:pic>
      <p:pic>
        <p:nvPicPr>
          <p:cNvPr id="4102" name="Picture 6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1" b="94922" l="996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5850" y="1088464"/>
            <a:ext cx="2065010" cy="2065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33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809" p14:dur="2000"/>
    </mc:Choice>
    <mc:Fallback>
      <p:transition spd="slow" advTm="13809"/>
    </mc:Fallback>
  </mc:AlternateContent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6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3DA9E5C9-0D42-0336-1A79-98CD67A8E68E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9" t="28611"/>
          <a:stretch>
            <a:fillRect/>
          </a:stretch>
        </p:blipFill>
        <p:spPr>
          <a:xfrm>
            <a:off x="7558087" y="4114800"/>
            <a:ext cx="4252912" cy="244792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4827C0E-A415-8976-3E68-4FDCDBF84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5" y="268872"/>
            <a:ext cx="10506075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народная игра «Ручеек»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2" t="20025" r="22447" b="1"/>
          <a:stretch>
            <a:fillRect/>
          </a:stretch>
        </p:blipFill>
        <p:spPr>
          <a:xfrm>
            <a:off x="5662152" y="1409699"/>
            <a:ext cx="4022391" cy="29259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2" t="5220" r="8035"/>
          <a:stretch>
            <a:fillRect/>
          </a:stretch>
        </p:blipFill>
        <p:spPr>
          <a:xfrm>
            <a:off x="1647825" y="3526360"/>
            <a:ext cx="4314825" cy="30363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6" t="23767" r="16144"/>
          <a:stretch>
            <a:fillRect/>
          </a:stretch>
        </p:blipFill>
        <p:spPr>
          <a:xfrm>
            <a:off x="914401" y="1409699"/>
            <a:ext cx="3409950" cy="242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218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616" p14:dur="2000"/>
    </mc:Choice>
    <mc:Fallback>
      <p:transition spd="slow" advTm="14616"/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5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3DA9E5C9-0D42-0336-1A79-98CD67A8E68E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4827C0E-A415-8976-3E68-4FDCDBF84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5" y="268872"/>
            <a:ext cx="10506075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 «Дружба народов»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7"/>
          <a:stretch>
            <a:fillRect/>
          </a:stretch>
        </p:blipFill>
        <p:spPr>
          <a:xfrm>
            <a:off x="1104898" y="1495423"/>
            <a:ext cx="3762375" cy="23867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6" t="23333" r="9584"/>
          <a:stretch>
            <a:fillRect/>
          </a:stretch>
        </p:blipFill>
        <p:spPr>
          <a:xfrm>
            <a:off x="5536236" y="1495423"/>
            <a:ext cx="6307435" cy="46100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83" r="9063"/>
          <a:stretch>
            <a:fillRect/>
          </a:stretch>
        </p:blipFill>
        <p:spPr>
          <a:xfrm>
            <a:off x="1181099" y="4079055"/>
            <a:ext cx="3686174" cy="214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653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616" p14:dur="2000"/>
    </mc:Choice>
    <mc:Fallback>
      <p:transition spd="slow" advTm="14616"/>
    </mc:Fallback>
  </mc:AlternateContent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5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3DA9E5C9-0D42-0336-1A79-98CD67A8E68E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4827C0E-A415-8976-3E68-4FDCDBF84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5" y="268872"/>
            <a:ext cx="10506075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Хантыйская игра «Оленеводы»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0" r="8646"/>
          <a:stretch>
            <a:fillRect/>
          </a:stretch>
        </p:blipFill>
        <p:spPr>
          <a:xfrm>
            <a:off x="600074" y="1400299"/>
            <a:ext cx="4629150" cy="28978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14" r="26250"/>
          <a:stretch>
            <a:fillRect/>
          </a:stretch>
        </p:blipFill>
        <p:spPr>
          <a:xfrm>
            <a:off x="3124199" y="3480599"/>
            <a:ext cx="3924301" cy="31681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8" t="26667" r="21250" b="5417"/>
          <a:stretch>
            <a:fillRect/>
          </a:stretch>
        </p:blipFill>
        <p:spPr>
          <a:xfrm>
            <a:off x="6838949" y="1400297"/>
            <a:ext cx="4752975" cy="327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06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616" p14:dur="2000"/>
    </mc:Choice>
    <mc:Fallback>
      <p:transition spd="slow" advTm="14616"/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7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C23F3B48-34A9-1654-F135-BDAD518542F2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AFB53B4-417A-9C59-C6C9-4993F7E3B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285750"/>
            <a:ext cx="11238999" cy="1308685"/>
          </a:xfrm>
        </p:spPr>
        <p:txBody>
          <a:bodyPr>
            <a:normAutofit/>
          </a:bodyPr>
          <a:lstStyle/>
          <a:p>
            <a:pPr algn="ctr"/>
            <a:r>
              <a:rPr lang="ru-RU" sz="54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городских конкурсах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69B4CA9-B097-C0D7-F59D-8A31A3DA4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964" y="1983121"/>
            <a:ext cx="4127367" cy="31041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D7EC4433-02F0-AEA1-2BC6-F89CC9506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320" y="1594435"/>
            <a:ext cx="3482741" cy="462551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69C86D19-DEBC-41F8-1262-8063580A5B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34" y="1594435"/>
            <a:ext cx="3482741" cy="4643654"/>
          </a:xfrm>
          <a:prstGeom prst="rect">
            <a:avLst/>
          </a:prstGeom>
        </p:spPr>
      </p:pic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744821">
            <a:off x="11291729" y="190649"/>
            <a:ext cx="833598" cy="124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473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616" p14:dur="2000"/>
    </mc:Choice>
    <mc:Fallback>
      <p:transition spd="slow" advTm="14616"/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7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A83A9846-15C3-7FD3-1304-BFF02CDF2BB6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1141762-AAE7-9AA7-E236-46483168F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-19050"/>
            <a:ext cx="11601450" cy="1228725"/>
          </a:xfrm>
        </p:spPr>
        <p:txBody>
          <a:bodyPr>
            <a:noAutofit/>
          </a:bodyPr>
          <a:lstStyle/>
          <a:p>
            <a:pPr algn="ctr"/>
            <a:r>
              <a:rPr lang="ru-RU" sz="54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Рисовали национальные костюмы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5" r="6181"/>
          <a:stretch>
            <a:fillRect/>
          </a:stretch>
        </p:blipFill>
        <p:spPr>
          <a:xfrm>
            <a:off x="5753098" y="1135423"/>
            <a:ext cx="2324100" cy="35381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1" t="27350" r="10236"/>
          <a:stretch>
            <a:fillRect/>
          </a:stretch>
        </p:blipFill>
        <p:spPr>
          <a:xfrm>
            <a:off x="1581147" y="4007211"/>
            <a:ext cx="3905248" cy="26237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0" t="1" r="20995" b="767"/>
          <a:stretch>
            <a:fillRect/>
          </a:stretch>
        </p:blipFill>
        <p:spPr>
          <a:xfrm>
            <a:off x="9334500" y="1135423"/>
            <a:ext cx="2428873" cy="34906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5" t="27362" r="8854" b="6943"/>
          <a:stretch>
            <a:fillRect/>
          </a:stretch>
        </p:blipFill>
        <p:spPr>
          <a:xfrm>
            <a:off x="6629400" y="4236258"/>
            <a:ext cx="4095750" cy="23946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20" y="1135423"/>
            <a:ext cx="3829051" cy="287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76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616" p14:dur="2000"/>
    </mc:Choice>
    <mc:Fallback>
      <p:transition spd="slow" advTm="14616"/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4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AC84FE77-559D-C284-7D95-303BC9E855EE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8E28FDF-2EA1-4532-CC9A-F54E29D65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88" y="392698"/>
            <a:ext cx="10647446" cy="1045578"/>
          </a:xfrm>
        </p:spPr>
        <p:txBody>
          <a:bodyPr>
            <a:noAutofit/>
          </a:bodyPr>
          <a:lstStyle/>
          <a:p>
            <a:pPr algn="ctr"/>
            <a:r>
              <a:rPr lang="ru-RU" sz="54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кукол разных национальностей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DA99318-F3B1-086D-B253-E7ECA5203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36" y="1954128"/>
            <a:ext cx="5590675" cy="419300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71CB53B6-B8E9-C352-9FBC-8375E7D90C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0" y="1962964"/>
            <a:ext cx="5567112" cy="417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41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616" p14:dur="2000"/>
    </mc:Choice>
    <mc:Fallback>
      <p:transition spd="slow" advTm="14616"/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9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0BAFB0EF-7AEF-90D5-A325-30D70C554D1C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825CDC1-2E4D-9178-2F42-F907694BF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61" y="183147"/>
            <a:ext cx="11101135" cy="1325563"/>
          </a:xfrm>
          <a:effectLst/>
        </p:spPr>
        <p:txBody>
          <a:bodyPr>
            <a:normAutofit/>
          </a:bodyPr>
          <a:lstStyle/>
          <a:p>
            <a:pPr algn="ctr"/>
            <a:r>
              <a:rPr lang="ru-RU" sz="5400" b="1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Вкусные угощения башкир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" t="12917" r="10104"/>
          <a:stretch>
            <a:fillRect/>
          </a:stretch>
        </p:blipFill>
        <p:spPr>
          <a:xfrm>
            <a:off x="367712" y="1595716"/>
            <a:ext cx="4642436" cy="34570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93" t="11527" r="11563" b="6111"/>
          <a:stretch>
            <a:fillRect/>
          </a:stretch>
        </p:blipFill>
        <p:spPr>
          <a:xfrm>
            <a:off x="4686297" y="2640250"/>
            <a:ext cx="3021513" cy="33242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4" t="7917" r="8542" b="14722"/>
          <a:stretch>
            <a:fillRect/>
          </a:stretch>
        </p:blipFill>
        <p:spPr>
          <a:xfrm>
            <a:off x="7781925" y="3324224"/>
            <a:ext cx="4076698" cy="3290900"/>
          </a:xfrm>
          <a:prstGeom prst="rect">
            <a:avLst/>
          </a:prstGeom>
        </p:spPr>
      </p:pic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9881" y="1503358"/>
            <a:ext cx="1820865" cy="182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89" b="100000" l="5690" r="836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368" t="2332" r="32442"/>
          <a:stretch>
            <a:fillRect/>
          </a:stretch>
        </p:blipFill>
        <p:spPr bwMode="auto">
          <a:xfrm>
            <a:off x="10273005" y="438150"/>
            <a:ext cx="1585617" cy="2698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464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616" p14:dur="2000"/>
    </mc:Choice>
    <mc:Fallback>
      <p:transition spd="slow" advTm="14616"/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0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" t="10000" r="20729" b="16111"/>
          <a:stretch>
            <a:fillRect/>
          </a:stretch>
        </p:blipFill>
        <p:spPr>
          <a:xfrm>
            <a:off x="7410451" y="3565151"/>
            <a:ext cx="4333874" cy="308238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424" y="65087"/>
            <a:ext cx="11610975" cy="1325563"/>
          </a:xfrm>
        </p:spPr>
        <p:txBody>
          <a:bodyPr>
            <a:noAutofit/>
          </a:bodyPr>
          <a:lstStyle/>
          <a:p>
            <a:pPr algn="ctr"/>
            <a:r>
              <a:rPr lang="ru-RU" b="1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Готовили традиционное блюдо русской </a:t>
            </a:r>
            <a:br>
              <a:rPr lang="ru-RU" b="1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кухни - окрошку</a:t>
            </a:r>
            <a:endParaRPr lang="ru-RU" b="1">
              <a:ln w="1905"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8" t="9261"/>
          <a:stretch>
            <a:fillRect/>
          </a:stretch>
        </p:blipFill>
        <p:spPr>
          <a:xfrm>
            <a:off x="895351" y="1390650"/>
            <a:ext cx="3762374" cy="28659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26" y="1390650"/>
            <a:ext cx="3609974" cy="27074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1" y="3654301"/>
            <a:ext cx="3990975" cy="2993231"/>
          </a:xfrm>
          <a:prstGeom prst="rect">
            <a:avLst/>
          </a:prstGeom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654" b="100000" l="0" r="979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72663" y="2043975"/>
            <a:ext cx="2205037" cy="131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20543" r="801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921" r="16264"/>
          <a:stretch>
            <a:fillRect/>
          </a:stretch>
        </p:blipFill>
        <p:spPr bwMode="auto">
          <a:xfrm>
            <a:off x="142875" y="4483035"/>
            <a:ext cx="1800226" cy="214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30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968" p14:dur="2000"/>
    </mc:Choice>
    <mc:Fallback>
      <p:transition spd="slow" advTm="11968"/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3">
            <a:alphaModFix amt="33000"/>
            <a:lum/>
          </a:blip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495" y="220746"/>
            <a:ext cx="1178443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дружбе народов – единство России!</a:t>
            </a:r>
            <a:endParaRPr lang="ru-RU" sz="5400" b="1">
              <a:ln w="1905"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52550"/>
            <a:ext cx="12198588" cy="550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772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247" p14:dur="2000"/>
    </mc:Choice>
    <mc:Fallback>
      <p:transition spd="slow" advTm="6247"/>
    </mc:Fallback>
  </mc:AlternateContent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SPecialiST RePack</Company>
  <PresentationFormat>Произвольный</PresentationFormat>
  <Paragraphs>22</Paragraphs>
  <Slides>18</Slides>
  <Notes>0</Notes>
  <TotalTime>320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24">
      <vt:lpstr>Arial</vt:lpstr>
      <vt:lpstr>Calibri Light</vt:lpstr>
      <vt:lpstr>Calibri</vt:lpstr>
      <vt:lpstr>Times New Roman</vt:lpstr>
      <vt:lpstr>Arial Black</vt:lpstr>
      <vt:lpstr>Тема Office</vt:lpstr>
      <vt:lpstr>PowerPoint Presentation</vt:lpstr>
      <vt:lpstr>ВВЕДЕНИЕАктуальность темыПатриотизм – это личностное качество, которое формируется с самого раннего детства. Любовь к родной семье, родному городу и стране – это начало внутреннего желания сделать окружающее лучше, краше, удобнее и интереснее. Уважать и чтить традиции своего народа – это важная патриотическая задача для каждого человека. А принимать и знать традиции других народов – это не только расширение личностного кругозора, но и формирование таких важных качеств личности, как эмпатия и толерантность. </vt:lpstr>
      <vt:lpstr>Проблема (идея) проекта.  История развития страны способствовала  возникновению пересечения разных культур и народностей  нашего региона. Многонациональному населению важно знакомиться с традициями и бытом друг друга.  Дети  через игровые моменты знакомятся с  языком, кухней, национальной одеждой, фольклором и творчеством народов. </vt:lpstr>
      <vt:lpstr>Гипотеза проекта: все мы разные, но все мы равные. Знания друг о друге улучшает взаимопонимание и взаимоотношения.1.3 Цель проекта.Воспитание у детей основ системных знаний о народах, населяющих родной край.1.4 Задачи: Образовательные: формировать у детей устойчивый интерес к выбранной  теме проекта, обогатить словарь названиями этнических предметов быта и культуры.Развивающие: Развивать познавательный интерес к родному городу, его культурным традициям. развивать психические процессы память, внимание, воображение,  логическое мышление, формировать представление о прошлом, настоящем и будущем родного  села;Воспитательные: воспитывать целеустремлённость, сплоченность, любознательность.</vt:lpstr>
      <vt:lpstr>Вид проекта.Проект носит комплексный характер:- по направлению: творческий, исследовательский;- по продолжительности: краткосрочный (со 2 марта  по 13 марта  2026 года);- по количеству участников: коллективный.Копилка.Воспитанники  подготовительной к школе  группы,  родители, руководители проекта собирали материалы для знакомства  с национальными традициями  Ожидаемые результаты.  Формирование представлений о многонациональности страны, воспитание толерантности, уважения к культурам, языкам и традициям  разных народов. Дети освоят навыки общения, получат знания о костюмах, играх и фольклоре, а также научатся ценить дружбу народов.</vt:lpstr>
      <vt:lpstr>Презентация «Народы России»</vt:lpstr>
      <vt:lpstr>Наши уголки</vt:lpstr>
      <vt:lpstr>Наши уголки</vt:lpstr>
      <vt:lpstr> Дид. Игра «Расскажи о своём народе»</vt:lpstr>
      <vt:lpstr>Русская народная игра «Ручеек»</vt:lpstr>
      <vt:lpstr>Игра «Дружба народов»</vt:lpstr>
      <vt:lpstr>Хантыйская игра «Оленеводы»</vt:lpstr>
      <vt:lpstr>Участие в городских конкурсах</vt:lpstr>
      <vt:lpstr>Рисовали национальные костюмы</vt:lpstr>
      <vt:lpstr>Изготовление кукол разных национальностей</vt:lpstr>
      <vt:lpstr>Вкусные угощения башкир</vt:lpstr>
      <vt:lpstr>Готовили традиционное блюдо русской кухни - окрошку</vt:lpstr>
      <vt:lpstr>В дружбе народов – единство России!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Дружба народов</dc:title>
  <dc:creator>Елена Сафронова</dc:creator>
  <cp:lastModifiedBy>user</cp:lastModifiedBy>
  <cp:revision>22</cp:revision>
  <dcterms:created xsi:type="dcterms:W3CDTF">2017-11-06T17:42:31Z</dcterms:created>
  <dcterms:modified xsi:type="dcterms:W3CDTF">2026-04-16T16:53:46Z</dcterms:modified>
</cp:coreProperties>
</file>