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30" d="100"/>
          <a:sy n="30" d="100"/>
        </p:scale>
        <p:origin x="-1286" y="-5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18254-8B3B-4FC7-9D63-51AAAA184D37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6C5C3-7F5A-4E39-A48A-71520801B6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9902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18254-8B3B-4FC7-9D63-51AAAA184D37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6C5C3-7F5A-4E39-A48A-71520801B6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2960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18254-8B3B-4FC7-9D63-51AAAA184D37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6C5C3-7F5A-4E39-A48A-71520801B6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1127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18254-8B3B-4FC7-9D63-51AAAA184D37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6C5C3-7F5A-4E39-A48A-71520801B6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878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18254-8B3B-4FC7-9D63-51AAAA184D37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6C5C3-7F5A-4E39-A48A-71520801B6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51858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18254-8B3B-4FC7-9D63-51AAAA184D37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6C5C3-7F5A-4E39-A48A-71520801B6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788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18254-8B3B-4FC7-9D63-51AAAA184D37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6C5C3-7F5A-4E39-A48A-71520801B6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8086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18254-8B3B-4FC7-9D63-51AAAA184D37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6C5C3-7F5A-4E39-A48A-71520801B6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5495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18254-8B3B-4FC7-9D63-51AAAA184D37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6C5C3-7F5A-4E39-A48A-71520801B6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0436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18254-8B3B-4FC7-9D63-51AAAA184D37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6C5C3-7F5A-4E39-A48A-71520801B6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29393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18254-8B3B-4FC7-9D63-51AAAA184D37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6C5C3-7F5A-4E39-A48A-71520801B6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1865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118254-8B3B-4FC7-9D63-51AAAA184D37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86C5C3-7F5A-4E39-A48A-71520801B6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3961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image" Target="../media/image4.png"/><Relationship Id="rId7" Type="http://schemas.openxmlformats.org/officeDocument/2006/relationships/image" Target="../media/image2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6.png"/><Relationship Id="rId4" Type="http://schemas.openxmlformats.org/officeDocument/2006/relationships/image" Target="../media/image5.jpeg"/><Relationship Id="rId9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4.png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8.wmf"/><Relationship Id="rId4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87" y="0"/>
            <a:ext cx="918051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23199" y="2681536"/>
            <a:ext cx="6552728" cy="4176464"/>
          </a:xfrm>
        </p:spPr>
        <p:txBody>
          <a:bodyPr>
            <a:normAutofit/>
          </a:bodyPr>
          <a:lstStyle/>
          <a:p>
            <a:r>
              <a:rPr lang="ru-RU" sz="3000" dirty="0" smtClean="0"/>
              <a:t/>
            </a:r>
            <a:br>
              <a:rPr lang="ru-RU" sz="3000" dirty="0" smtClean="0"/>
            </a:br>
            <a:r>
              <a:rPr lang="ru-RU" sz="3000" dirty="0"/>
              <a:t/>
            </a:r>
            <a:br>
              <a:rPr lang="ru-RU" sz="3000" dirty="0"/>
            </a:br>
            <a:r>
              <a:rPr lang="ru-RU" sz="3000" dirty="0" smtClean="0"/>
              <a:t> </a:t>
            </a:r>
            <a:r>
              <a:rPr lang="ru-RU" sz="3000" dirty="0"/>
              <a:t>«Уравнения – это золотой ключ, открывающий все математические сезамы</a:t>
            </a:r>
            <a:r>
              <a:rPr lang="ru-RU" sz="3000" dirty="0" smtClean="0"/>
              <a:t>»                  С. Коваль</a:t>
            </a:r>
            <a:endParaRPr lang="ru-RU" sz="3000" dirty="0"/>
          </a:p>
        </p:txBody>
      </p:sp>
      <p:sp>
        <p:nvSpPr>
          <p:cNvPr id="4" name="TextBox 3"/>
          <p:cNvSpPr txBox="1"/>
          <p:nvPr/>
        </p:nvSpPr>
        <p:spPr>
          <a:xfrm>
            <a:off x="107504" y="1412776"/>
            <a:ext cx="8856984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500" dirty="0" smtClean="0"/>
              <a:t>Тема урока: «Решение </a:t>
            </a:r>
            <a:r>
              <a:rPr lang="ru-RU" sz="4500" dirty="0" smtClean="0"/>
              <a:t>показательных уравнений, сводящихся к </a:t>
            </a:r>
            <a:r>
              <a:rPr lang="ru-RU" sz="4500" dirty="0" smtClean="0"/>
              <a:t>квадратным»</a:t>
            </a:r>
            <a:endParaRPr lang="ru-RU" sz="4500" dirty="0"/>
          </a:p>
        </p:txBody>
      </p:sp>
    </p:spTree>
    <p:extLst>
      <p:ext uri="{BB962C8B-B14F-4D97-AF65-F5344CB8AC3E}">
        <p14:creationId xmlns:p14="http://schemas.microsoft.com/office/powerpoint/2010/main" val="627078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Применение в физике</a:t>
            </a:r>
            <a:br>
              <a:rPr lang="ru-RU" dirty="0" smtClean="0">
                <a:solidFill>
                  <a:srgbClr val="FF0000"/>
                </a:solidFill>
              </a:rPr>
            </a:br>
            <a:endParaRPr lang="ru-RU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77180" y="3272790"/>
            <a:ext cx="8229600" cy="14401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Если снять кипящий чайник с огня, то сначала он быстро остывает,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 потом остывание идет гораздо медленнее,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это явление описывается формулой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Содержимое 4" descr="0000012319.jpg"/>
          <p:cNvPicPr>
            <a:picLocks noGrp="1" noChangeAspect="1"/>
          </p:cNvPicPr>
          <p:nvPr>
            <p:ph sz="half" idx="1"/>
          </p:nvPr>
        </p:nvPicPr>
        <p:blipFill>
          <a:blip r:embed="rId4" cstate="print"/>
          <a:stretch>
            <a:fillRect/>
          </a:stretch>
        </p:blipFill>
        <p:spPr>
          <a:xfrm>
            <a:off x="6206917" y="3789040"/>
            <a:ext cx="2752728" cy="2752728"/>
          </a:xfr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91" t="41911" r="39453" b="49492"/>
          <a:stretch/>
        </p:blipFill>
        <p:spPr>
          <a:xfrm>
            <a:off x="467544" y="4653136"/>
            <a:ext cx="1440160" cy="153408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79512" y="1285474"/>
            <a:ext cx="8807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Процесс изменения температуры чайника при кипении выражается формулой: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3264699"/>
              </p:ext>
            </p:extLst>
          </p:nvPr>
        </p:nvGraphicFramePr>
        <p:xfrm>
          <a:off x="2339752" y="1772816"/>
          <a:ext cx="3365427" cy="5760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Equation" r:id="rId6" imgW="1409088" imgH="241195" progId="Equation.DSMT4">
                  <p:embed/>
                </p:oleObj>
              </mc:Choice>
              <mc:Fallback>
                <p:oleObj name="Equation" r:id="rId6" imgW="1409088" imgH="241195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752" y="1772816"/>
                        <a:ext cx="3365427" cy="57606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467544" y="2564904"/>
            <a:ext cx="76013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Это процесс выравнивания, который в физике можно наблюдать</a:t>
            </a:r>
          </a:p>
          <a:p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при включении и выключении электрических цепей.</a:t>
            </a:r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4327213"/>
              </p:ext>
            </p:extLst>
          </p:nvPr>
        </p:nvGraphicFramePr>
        <p:xfrm>
          <a:off x="2123728" y="5157192"/>
          <a:ext cx="3864766" cy="7201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" name="Equation" r:id="rId8" imgW="1295400" imgH="241300" progId="Equation.DSMT4">
                  <p:embed/>
                </p:oleObj>
              </mc:Choice>
              <mc:Fallback>
                <p:oleObj name="Equation" r:id="rId8" imgW="1295400" imgH="2413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3728" y="5157192"/>
                        <a:ext cx="3864766" cy="72017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Заголовок 1"/>
          <p:cNvSpPr txBox="1">
            <a:spLocks/>
          </p:cNvSpPr>
          <p:nvPr/>
        </p:nvSpPr>
        <p:spPr>
          <a:xfrm>
            <a:off x="1763688" y="260648"/>
            <a:ext cx="4176464" cy="792088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684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4" y="0"/>
            <a:ext cx="918051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Содержимое 6" descr="Картинка 8 из 2725"/>
          <p:cNvPicPr>
            <a:picLocks noGrp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3419872" y="2492896"/>
            <a:ext cx="5396408" cy="3989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одержимое 3"/>
          <p:cNvSpPr txBox="1">
            <a:spLocks/>
          </p:cNvSpPr>
          <p:nvPr/>
        </p:nvSpPr>
        <p:spPr>
          <a:xfrm>
            <a:off x="179512" y="2492896"/>
            <a:ext cx="3096344" cy="4176464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pitchFamily="34" charset="0"/>
              <a:buNone/>
            </a:pPr>
            <a:r>
              <a:rPr lang="ru-RU" sz="2400" dirty="0" smtClean="0"/>
              <a:t>И действительно, после некоторых исследований учёными</a:t>
            </a:r>
          </a:p>
          <a:p>
            <a:pPr algn="ctr">
              <a:buFont typeface="Arial" pitchFamily="34" charset="0"/>
              <a:buNone/>
            </a:pPr>
            <a:r>
              <a:rPr lang="ru-RU" sz="2400" dirty="0" smtClean="0"/>
              <a:t>был</a:t>
            </a:r>
            <a:r>
              <a:rPr lang="ru-RU" sz="2400" b="1" dirty="0" smtClean="0"/>
              <a:t> </a:t>
            </a:r>
            <a:r>
              <a:rPr lang="ru-RU" sz="2400" dirty="0" smtClean="0"/>
              <a:t>открыт</a:t>
            </a:r>
            <a:r>
              <a:rPr lang="ru-RU" sz="2400" b="1" dirty="0" smtClean="0"/>
              <a:t> </a:t>
            </a:r>
            <a:r>
              <a:rPr lang="ru-RU" sz="2400" dirty="0" smtClean="0"/>
              <a:t>пояс</a:t>
            </a:r>
            <a:r>
              <a:rPr lang="ru-RU" sz="2400" b="1" dirty="0" smtClean="0"/>
              <a:t> </a:t>
            </a:r>
            <a:r>
              <a:rPr lang="ru-RU" sz="2400" dirty="0" smtClean="0"/>
              <a:t>астероидов</a:t>
            </a:r>
            <a:r>
              <a:rPr lang="ru-RU" sz="2400" b="1" dirty="0" smtClean="0"/>
              <a:t>.</a:t>
            </a:r>
          </a:p>
          <a:p>
            <a:pPr algn="ctr">
              <a:buFont typeface="Arial" pitchFamily="34" charset="0"/>
              <a:buNone/>
            </a:pPr>
            <a:r>
              <a:rPr lang="ru-RU" sz="2400" dirty="0" smtClean="0"/>
              <a:t>Это было воистину торжеством науки и триумфом математики</a:t>
            </a:r>
            <a:r>
              <a:rPr lang="ru-RU" sz="1800" dirty="0" smtClean="0"/>
              <a:t>!</a:t>
            </a:r>
            <a:endParaRPr lang="ru-RU" sz="1800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467544" y="260648"/>
            <a:ext cx="7848872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 smtClean="0">
                <a:solidFill>
                  <a:srgbClr val="FF0000"/>
                </a:solidFill>
              </a:rPr>
              <a:t>Применение в астрономии</a:t>
            </a:r>
            <a:r>
              <a:rPr lang="ru-RU" sz="1800" dirty="0" smtClean="0">
                <a:solidFill>
                  <a:srgbClr val="00B050"/>
                </a:solidFill>
              </a:rPr>
              <a:t/>
            </a:r>
            <a:br>
              <a:rPr lang="ru-RU" sz="1800" dirty="0" smtClean="0">
                <a:solidFill>
                  <a:srgbClr val="00B050"/>
                </a:solidFill>
              </a:rPr>
            </a:br>
            <a:endParaRPr lang="ru-RU" sz="1800" dirty="0">
              <a:solidFill>
                <a:srgbClr val="00B05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9512" y="1052736"/>
            <a:ext cx="8964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ru-RU" sz="2400" dirty="0" smtClean="0"/>
              <a:t>Как известно, между</a:t>
            </a:r>
            <a:r>
              <a:rPr lang="ru-RU" sz="2400" b="1" dirty="0" smtClean="0"/>
              <a:t> </a:t>
            </a:r>
            <a:r>
              <a:rPr lang="ru-RU" sz="2400" dirty="0" smtClean="0"/>
              <a:t>Марсом и Юпитером планеты не существует, но если следовать таблице Боде, на данной орбите должно находиться какое</a:t>
            </a:r>
            <a:r>
              <a:rPr lang="ru-RU" sz="2400" b="1" dirty="0" smtClean="0"/>
              <a:t>-</a:t>
            </a:r>
            <a:r>
              <a:rPr lang="ru-RU" sz="2400" dirty="0" smtClean="0"/>
              <a:t>либо космическое тело.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44483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531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27584" y="188640"/>
            <a:ext cx="65527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+mj-lt"/>
              </a:rPr>
              <a:t>Применение в биологии</a:t>
            </a:r>
            <a:endParaRPr lang="ru-RU" sz="40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71600" y="1844824"/>
            <a:ext cx="64807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ru-RU" sz="2400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Закон органического размножения: </a:t>
            </a:r>
          </a:p>
          <a:p>
            <a:pPr algn="ctr">
              <a:buNone/>
            </a:pPr>
            <a:r>
              <a:rPr lang="ru-RU" sz="2400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 благоприятных условиях </a:t>
            </a:r>
          </a:p>
          <a:p>
            <a:pPr algn="ctr">
              <a:buNone/>
            </a:pPr>
            <a:r>
              <a:rPr lang="ru-RU" sz="2400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(отсутствие врагов, большое количество пищи)</a:t>
            </a:r>
          </a:p>
          <a:p>
            <a:pPr algn="ctr">
              <a:buNone/>
            </a:pPr>
            <a:r>
              <a:rPr lang="ru-RU" sz="2400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живые организмы </a:t>
            </a:r>
          </a:p>
          <a:p>
            <a:pPr algn="ctr">
              <a:buNone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размножались бы по закону показательной функции. </a:t>
            </a: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307366"/>
              </p:ext>
            </p:extLst>
          </p:nvPr>
        </p:nvGraphicFramePr>
        <p:xfrm>
          <a:off x="6680200" y="1700808"/>
          <a:ext cx="2463800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Equation" r:id="rId4" imgW="634725" imgH="241195" progId="Equation.DSMT4">
                  <p:embed/>
                </p:oleObj>
              </mc:Choice>
              <mc:Fallback>
                <p:oleObj name="Equation" r:id="rId4" imgW="634725" imgH="241195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80200" y="1700808"/>
                        <a:ext cx="2463800" cy="936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32"/>
          <p:cNvGraphicFramePr>
            <a:graphicFrameLocks noChangeAspect="1"/>
          </p:cNvGraphicFramePr>
          <p:nvPr/>
        </p:nvGraphicFramePr>
        <p:xfrm>
          <a:off x="3197501" y="4653136"/>
          <a:ext cx="3030683" cy="11521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Equation" r:id="rId6" imgW="634725" imgH="241195" progId="Equation.DSMT4">
                  <p:embed/>
                </p:oleObj>
              </mc:Choice>
              <mc:Fallback>
                <p:oleObj name="Equation" r:id="rId6" imgW="634725" imgH="241195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97501" y="4653136"/>
                        <a:ext cx="3030683" cy="115212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8" descr="Гнездо певчего дрозда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72200" y="3929062"/>
            <a:ext cx="2971800" cy="292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://udivitelno.com/images/1/Gepard/%D0%93%D0%B5%D0%BF%D0%B0%D1%80%D0%B4%20(29)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4581128"/>
            <a:ext cx="3275856" cy="2276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539552" y="908720"/>
            <a:ext cx="73083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Процессы выравнивания  </a:t>
            </a:r>
          </a:p>
          <a:p>
            <a:pPr algn="ctr"/>
            <a:r>
              <a:rPr lang="ru-RU" dirty="0" smtClean="0"/>
              <a:t>(именно так  называют процессы, изменяющиеся по законам </a:t>
            </a:r>
            <a:r>
              <a:rPr lang="ru-RU" b="1" dirty="0" smtClean="0"/>
              <a:t>показательной функции</a:t>
            </a:r>
            <a:r>
              <a:rPr lang="ru-RU" dirty="0" smtClean="0"/>
              <a:t>)  часто встречаются  в биологии.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3779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3232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Показательные уравнения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39552" y="1933606"/>
            <a:ext cx="331236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dirty="0" smtClean="0"/>
              <a:t>Простейшие</a:t>
            </a:r>
            <a:endParaRPr lang="ru-RU" sz="2500" dirty="0"/>
          </a:p>
        </p:txBody>
      </p:sp>
      <p:sp>
        <p:nvSpPr>
          <p:cNvPr id="5" name="TextBox 4"/>
          <p:cNvSpPr txBox="1"/>
          <p:nvPr/>
        </p:nvSpPr>
        <p:spPr>
          <a:xfrm>
            <a:off x="3553624" y="1933606"/>
            <a:ext cx="54006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dirty="0" smtClean="0"/>
              <a:t>Метод уравнения показателей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7368" y="3757682"/>
            <a:ext cx="44000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dirty="0" smtClean="0"/>
              <a:t>Сводящиеся к квадратным</a:t>
            </a:r>
            <a:endParaRPr lang="ru-RU" sz="2500" dirty="0"/>
          </a:p>
        </p:txBody>
      </p:sp>
      <p:sp>
        <p:nvSpPr>
          <p:cNvPr id="3" name="TextBox 2"/>
          <p:cNvSpPr txBox="1"/>
          <p:nvPr/>
        </p:nvSpPr>
        <p:spPr>
          <a:xfrm>
            <a:off x="5377212" y="3735145"/>
            <a:ext cx="295232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dirty="0" smtClean="0">
                <a:solidFill>
                  <a:srgbClr val="FF0000"/>
                </a:solidFill>
              </a:rPr>
              <a:t>Метод?</a:t>
            </a:r>
            <a:endParaRPr lang="ru-RU" sz="25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835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457200" y="1268760"/>
                <a:ext cx="8229600" cy="3816424"/>
              </a:xfrm>
            </p:spPr>
            <p:txBody>
              <a:bodyPr>
                <a:normAutofit fontScale="90000"/>
              </a:bodyPr>
              <a:lstStyle/>
              <a:p>
                <a:r>
                  <a:rPr lang="ru-RU" dirty="0" smtClean="0"/>
                  <a:t/>
                </a:r>
                <a:br>
                  <a:rPr lang="ru-RU" dirty="0" smtClean="0"/>
                </a:br>
                <a:r>
                  <a:rPr lang="ru-RU" dirty="0" smtClean="0"/>
                  <a:t>1</a:t>
                </a:r>
                <a:r>
                  <a:rPr lang="ru-RU" dirty="0" smtClean="0"/>
                  <a:t>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b="0" i="1" smtClean="0">
                            <a:latin typeface="Cambria Math"/>
                          </a:rPr>
                          <m:t>5</m:t>
                        </m:r>
                      </m:e>
                      <m:sup>
                        <m:r>
                          <a:rPr lang="en-US" i="1">
                            <a:latin typeface="Cambria Math"/>
                          </a:rPr>
                          <m:t>𝑥</m:t>
                        </m:r>
                        <m:r>
                          <a:rPr lang="ru-RU" i="1">
                            <a:latin typeface="Cambria Math"/>
                          </a:rPr>
                          <m:t>+</m:t>
                        </m:r>
                        <m:r>
                          <a:rPr lang="ru-RU" b="0" i="1" smtClean="0">
                            <a:latin typeface="Cambria Math"/>
                          </a:rPr>
                          <m:t>4</m:t>
                        </m:r>
                      </m:sup>
                    </m:sSup>
                    <m:r>
                      <a:rPr lang="ru-RU" i="1">
                        <a:latin typeface="Cambria Math"/>
                      </a:rPr>
                      <m:t>=</m:t>
                    </m:r>
                    <m:r>
                      <a:rPr lang="ru-RU" b="0" i="1" smtClean="0">
                        <a:latin typeface="Cambria Math"/>
                      </a:rPr>
                      <m:t>25</m:t>
                    </m:r>
                  </m:oMath>
                </a14:m>
                <a:r>
                  <a:rPr lang="ru-RU" dirty="0"/>
                  <a:t/>
                </a:r>
                <a:br>
                  <a:rPr lang="ru-RU" dirty="0"/>
                </a:br>
                <a:r>
                  <a:rPr lang="ru-RU" dirty="0"/>
                  <a:t>2)</a:t>
                </a:r>
                <a14:m>
                  <m:oMath xmlns:m="http://schemas.openxmlformats.org/officeDocument/2006/math">
                    <m:r>
                      <a:rPr lang="ru-RU" i="1">
                        <a:latin typeface="Cambria Math"/>
                      </a:rPr>
                      <m:t> </m:t>
                    </m:r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b="0" i="1" smtClean="0">
                            <a:latin typeface="Cambria Math"/>
                          </a:rPr>
                          <m:t>81</m:t>
                        </m:r>
                      </m:e>
                      <m:sup>
                        <m:r>
                          <a:rPr lang="en-US" i="1">
                            <a:latin typeface="Cambria Math"/>
                          </a:rPr>
                          <m:t>𝑥</m:t>
                        </m:r>
                      </m:sup>
                    </m:sSup>
                    <m:r>
                      <a:rPr lang="ru-RU" i="1">
                        <a:latin typeface="Cambria Math"/>
                      </a:rPr>
                      <m:t>−4∙</m:t>
                    </m:r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b="0" i="1" smtClean="0">
                            <a:latin typeface="Cambria Math"/>
                          </a:rPr>
                          <m:t>9</m:t>
                        </m:r>
                      </m:e>
                      <m:sup>
                        <m:r>
                          <a:rPr lang="ru-RU" i="1">
                            <a:latin typeface="Cambria Math"/>
                          </a:rPr>
                          <m:t>𝑥</m:t>
                        </m:r>
                      </m:sup>
                    </m:sSup>
                    <m:r>
                      <a:rPr lang="ru-RU" i="1">
                        <a:latin typeface="Cambria Math"/>
                      </a:rPr>
                      <m:t>−45=0</m:t>
                    </m:r>
                  </m:oMath>
                </a14:m>
                <a:r>
                  <a:rPr lang="ru-RU" dirty="0"/>
                  <a:t/>
                </a:r>
                <a:br>
                  <a:rPr lang="ru-RU" dirty="0"/>
                </a:br>
                <a:r>
                  <a:rPr lang="ru-RU" dirty="0"/>
                  <a:t>3)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b="0" i="1" smtClean="0">
                            <a:latin typeface="Cambria Math"/>
                          </a:rPr>
                          <m:t>7</m:t>
                        </m:r>
                      </m:e>
                      <m:sup>
                        <m:r>
                          <a:rPr lang="ru-RU" b="0" i="1" smtClean="0">
                            <a:latin typeface="Cambria Math"/>
                          </a:rPr>
                          <m:t>6+</m:t>
                        </m:r>
                        <m:r>
                          <a:rPr lang="en-US" i="1">
                            <a:latin typeface="Cambria Math"/>
                          </a:rPr>
                          <m:t>𝑥</m:t>
                        </m:r>
                      </m:sup>
                    </m:sSup>
                    <m:r>
                      <a:rPr lang="ru-RU" i="1">
                        <a:latin typeface="Cambria Math"/>
                      </a:rPr>
                      <m:t>=1</m:t>
                    </m:r>
                  </m:oMath>
                </a14:m>
                <a:r>
                  <a:rPr lang="ru-RU" dirty="0"/>
                  <a:t/>
                </a:r>
                <a:br>
                  <a:rPr lang="ru-RU" dirty="0"/>
                </a:br>
                <a:r>
                  <a:rPr lang="ru-RU" dirty="0"/>
                  <a:t>4)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b="0" i="1" smtClean="0">
                            <a:latin typeface="Cambria Math"/>
                          </a:rPr>
                          <m:t>4</m:t>
                        </m:r>
                      </m:e>
                      <m:sup>
                        <m:r>
                          <a:rPr lang="ru-RU" i="1">
                            <a:latin typeface="Cambria Math"/>
                          </a:rPr>
                          <m:t>2</m:t>
                        </m:r>
                        <m:r>
                          <a:rPr lang="en-US" i="1">
                            <a:latin typeface="Cambria Math"/>
                          </a:rPr>
                          <m:t>𝑥</m:t>
                        </m:r>
                      </m:sup>
                    </m:sSup>
                    <m:r>
                      <a:rPr lang="ru-RU" i="1">
                        <a:latin typeface="Cambria Math"/>
                      </a:rPr>
                      <m:t>−10∙</m:t>
                    </m:r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b="0" i="1" smtClean="0">
                            <a:latin typeface="Cambria Math"/>
                          </a:rPr>
                          <m:t>4</m:t>
                        </m:r>
                      </m:e>
                      <m:sup>
                        <m:r>
                          <a:rPr lang="ru-RU" i="1">
                            <a:latin typeface="Cambria Math"/>
                          </a:rPr>
                          <m:t>𝑥</m:t>
                        </m:r>
                      </m:sup>
                    </m:sSup>
                    <m:r>
                      <a:rPr lang="ru-RU" i="1">
                        <a:latin typeface="Cambria Math"/>
                      </a:rPr>
                      <m:t>+16=0</m:t>
                    </m:r>
                  </m:oMath>
                </a14:m>
                <a:r>
                  <a:rPr lang="ru-RU" dirty="0"/>
                  <a:t/>
                </a:r>
                <a:br>
                  <a:rPr lang="ru-RU" dirty="0"/>
                </a:br>
                <a:endParaRPr lang="ru-RU" dirty="0"/>
              </a:p>
            </p:txBody>
          </p:sp>
        </mc:Choice>
        <mc:Fallback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457200" y="1268760"/>
                <a:ext cx="8229600" cy="3816424"/>
              </a:xfr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827584" y="351374"/>
            <a:ext cx="712879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500" dirty="0" smtClean="0"/>
              <a:t>Показательные уравнения</a:t>
            </a:r>
            <a:endParaRPr lang="ru-RU" sz="3500" dirty="0"/>
          </a:p>
        </p:txBody>
      </p:sp>
    </p:spTree>
    <p:extLst>
      <p:ext uri="{BB962C8B-B14F-4D97-AF65-F5344CB8AC3E}">
        <p14:creationId xmlns:p14="http://schemas.microsoft.com/office/powerpoint/2010/main" val="2851040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2" y="-138500"/>
            <a:ext cx="9143999" cy="6996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Показательная функция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Прямоугольник 3"/>
              <p:cNvSpPr/>
              <p:nvPr/>
            </p:nvSpPr>
            <p:spPr>
              <a:xfrm>
                <a:off x="323528" y="3121222"/>
                <a:ext cx="8352928" cy="15696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3200" dirty="0" smtClean="0"/>
                  <a:t>Функция, заданная формулой </a:t>
                </a:r>
                <a14:m>
                  <m:oMath xmlns:m="http://schemas.openxmlformats.org/officeDocument/2006/math">
                    <m:r>
                      <a:rPr lang="ru-RU" sz="3200" i="1">
                        <a:latin typeface="Cambria Math"/>
                      </a:rPr>
                      <m:t>𝑦</m:t>
                    </m:r>
                    <m:r>
                      <a:rPr lang="ru-RU" sz="3200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ru-RU" sz="3200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sz="3200" i="1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ru-RU" sz="3200" i="1">
                            <a:latin typeface="Cambria Math"/>
                          </a:rPr>
                          <m:t>𝑥</m:t>
                        </m:r>
                      </m:sup>
                    </m:sSup>
                    <m:r>
                      <a:rPr lang="ru-RU" sz="3200" i="1">
                        <a:latin typeface="Cambria Math"/>
                      </a:rPr>
                      <m:t> </m:t>
                    </m:r>
                  </m:oMath>
                </a14:m>
                <a:endParaRPr lang="ru-RU" sz="3200" i="1" dirty="0" smtClean="0">
                  <a:latin typeface="Cambria Math"/>
                </a:endParaRPr>
              </a:p>
              <a:p>
                <a:endParaRPr lang="ru-RU" sz="3200" i="1" dirty="0" smtClean="0">
                  <a:latin typeface="Cambria Math"/>
                </a:endParaRP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3200" i="1">
                          <a:latin typeface="Cambria Math"/>
                        </a:rPr>
                        <m:t>(где </m:t>
                      </m:r>
                      <m:r>
                        <a:rPr lang="en-US" sz="3200" i="1">
                          <a:latin typeface="Cambria Math"/>
                        </a:rPr>
                        <m:t>𝑎</m:t>
                      </m:r>
                      <m:r>
                        <a:rPr lang="ru-RU" sz="3200" i="1">
                          <a:latin typeface="Cambria Math"/>
                        </a:rPr>
                        <m:t>&gt;0, </m:t>
                      </m:r>
                      <m:r>
                        <a:rPr lang="en-US" sz="3200" i="1">
                          <a:latin typeface="Cambria Math"/>
                        </a:rPr>
                        <m:t>𝑎</m:t>
                      </m:r>
                      <m:r>
                        <a:rPr lang="ru-RU" sz="3200" i="1">
                          <a:latin typeface="Cambria Math"/>
                        </a:rPr>
                        <m:t>≠1)</m:t>
                      </m:r>
                    </m:oMath>
                  </m:oMathPara>
                </a14:m>
                <a:endParaRPr lang="ru-RU" sz="3200" dirty="0"/>
              </a:p>
            </p:txBody>
          </p:sp>
        </mc:Choice>
        <mc:Fallback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3121222"/>
                <a:ext cx="8352928" cy="1569660"/>
              </a:xfrm>
              <a:prstGeom prst="rect">
                <a:avLst/>
              </a:prstGeom>
              <a:blipFill rotWithShape="1">
                <a:blip r:embed="rId3"/>
                <a:stretch>
                  <a:fillRect t="-465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00491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Свойства показательной функции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628800"/>
            <a:ext cx="87129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000" dirty="0" smtClean="0"/>
              <a:t>Область </a:t>
            </a:r>
            <a:r>
              <a:rPr lang="ru-RU" sz="3000" dirty="0"/>
              <a:t>определения – множество </a:t>
            </a:r>
            <a:r>
              <a:rPr lang="ru-RU" sz="3000" i="1" dirty="0"/>
              <a:t>R</a:t>
            </a:r>
            <a:r>
              <a:rPr lang="ru-RU" sz="3000" dirty="0"/>
              <a:t> действительных чисел.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52128" y="3386405"/>
            <a:ext cx="932452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500" dirty="0"/>
              <a:t>Область значений – множество </a:t>
            </a:r>
            <a:r>
              <a:rPr lang="ru-RU" sz="3500" i="1" dirty="0"/>
              <a:t>R+</a:t>
            </a:r>
            <a:r>
              <a:rPr lang="ru-RU" sz="3500" dirty="0"/>
              <a:t> всех положительных действительных чисел</a:t>
            </a:r>
          </a:p>
        </p:txBody>
      </p:sp>
    </p:spTree>
    <p:extLst>
      <p:ext uri="{BB962C8B-B14F-4D97-AF65-F5344CB8AC3E}">
        <p14:creationId xmlns:p14="http://schemas.microsoft.com/office/powerpoint/2010/main" val="1655808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000" y="1"/>
            <a:ext cx="9180511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457200" y="274638"/>
                <a:ext cx="8229600" cy="4450506"/>
              </a:xfrm>
            </p:spPr>
            <p:txBody>
              <a:bodyPr>
                <a:normAutofit fontScale="90000"/>
              </a:bodyPr>
              <a:lstStyle/>
              <a:p>
                <a:r>
                  <a:rPr lang="ru-RU" dirty="0"/>
                  <a:t>Показательными уравнениями называют уравнения вида 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ru-RU" i="1">
                            <a:latin typeface="Cambria Math"/>
                          </a:rPr>
                          <m:t>𝑓</m:t>
                        </m:r>
                        <m:r>
                          <a:rPr lang="ru-RU" i="1">
                            <a:latin typeface="Cambria Math"/>
                          </a:rPr>
                          <m:t>(</m:t>
                        </m:r>
                        <m:r>
                          <a:rPr lang="ru-RU" i="1">
                            <a:latin typeface="Cambria Math"/>
                          </a:rPr>
                          <m:t>𝑥</m:t>
                        </m:r>
                        <m:r>
                          <a:rPr lang="ru-RU" i="1">
                            <a:latin typeface="Cambria Math"/>
                          </a:rPr>
                          <m:t>)</m:t>
                        </m:r>
                      </m:sup>
                    </m:sSup>
                    <m:r>
                      <a:rPr lang="ru-RU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i="1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ru-RU" i="1">
                            <a:latin typeface="Cambria Math"/>
                          </a:rPr>
                          <m:t>𝑔</m:t>
                        </m:r>
                        <m:r>
                          <a:rPr lang="ru-RU" i="1">
                            <a:latin typeface="Cambria Math"/>
                          </a:rPr>
                          <m:t>(</m:t>
                        </m:r>
                        <m:r>
                          <a:rPr lang="ru-RU" i="1">
                            <a:latin typeface="Cambria Math"/>
                          </a:rPr>
                          <m:t>𝑥</m:t>
                        </m:r>
                        <m:r>
                          <a:rPr lang="ru-RU" i="1">
                            <a:latin typeface="Cambria Math"/>
                          </a:rPr>
                          <m:t>)</m:t>
                        </m:r>
                      </m:sup>
                    </m:sSup>
                  </m:oMath>
                </a14:m>
                <a:r>
                  <a:rPr lang="ru-RU" dirty="0"/>
                  <a:t>, где </a:t>
                </a:r>
                <a:r>
                  <a:rPr lang="ru-RU" i="1" dirty="0"/>
                  <a:t>a </a:t>
                </a:r>
                <a:r>
                  <a:rPr lang="ru-RU" dirty="0"/>
                  <a:t>– положительное число, отличное от 1, и уравнения, сводящиеся к этому виду.</a:t>
                </a:r>
                <a:br>
                  <a:rPr lang="ru-RU" dirty="0"/>
                </a:br>
                <a:endParaRPr lang="ru-RU" dirty="0"/>
              </a:p>
            </p:txBody>
          </p:sp>
        </mc:Choice>
        <mc:Fallback xmlns=""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457200" y="274638"/>
                <a:ext cx="8229600" cy="4450506"/>
              </a:xfrm>
              <a:blipFill rotWithShape="1">
                <a:blip r:embed="rId3"/>
                <a:stretch>
                  <a:fillRect r="-2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32758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1" y="1"/>
            <a:ext cx="9180511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Заголовок 3"/>
              <p:cNvSpPr>
                <a:spLocks noGrp="1"/>
              </p:cNvSpPr>
              <p:nvPr>
                <p:ph type="title"/>
              </p:nvPr>
            </p:nvSpPr>
            <p:spPr>
              <a:xfrm>
                <a:off x="374848" y="764704"/>
                <a:ext cx="8229600" cy="5170586"/>
              </a:xfrm>
            </p:spPr>
            <p:txBody>
              <a:bodyPr>
                <a:normAutofit fontScale="900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i="1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ru-RU" i="1">
                              <a:latin typeface="Cambria Math"/>
                            </a:rPr>
                            <m:t>−1</m:t>
                          </m:r>
                        </m:sup>
                      </m:sSup>
                      <m:r>
                        <a:rPr lang="ru-RU" i="1">
                          <a:latin typeface="Cambria Math"/>
                        </a:rPr>
                        <m:t>; </m:t>
                      </m:r>
                      <m:sSup>
                        <m:sSupPr>
                          <m:ctrlPr>
                            <a:rPr lang="ru-RU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i="1">
                              <a:latin typeface="Cambria Math"/>
                            </a:rPr>
                            <m:t>5</m:t>
                          </m:r>
                        </m:e>
                        <m:sup>
                          <m:r>
                            <a:rPr lang="ru-RU" i="1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ru-RU" i="1">
                          <a:latin typeface="Cambria Math"/>
                        </a:rPr>
                        <m:t>; </m:t>
                      </m:r>
                      <m:sSup>
                        <m:sSupPr>
                          <m:ctrlPr>
                            <a:rPr lang="ru-RU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ru-RU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ru-RU" i="1">
                                      <a:latin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ru-RU" i="1">
                                      <a:latin typeface="Cambria Math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ru-RU" i="1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ru-RU" i="1">
                          <a:latin typeface="Cambria Math"/>
                        </a:rPr>
                        <m:t>; </m:t>
                      </m:r>
                      <m:sSup>
                        <m:sSupPr>
                          <m:ctrlPr>
                            <a:rPr lang="ru-RU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i="1">
                              <a:latin typeface="Cambria Math"/>
                            </a:rPr>
                            <m:t>302</m:t>
                          </m:r>
                        </m:e>
                        <m:sup>
                          <m:r>
                            <a:rPr lang="ru-RU" i="1">
                              <a:latin typeface="Cambria Math"/>
                            </a:rPr>
                            <m:t>0</m:t>
                          </m:r>
                        </m:sup>
                      </m:sSup>
                      <m:r>
                        <a:rPr lang="ru-RU" i="1">
                          <a:latin typeface="Cambria Math"/>
                        </a:rPr>
                        <m:t>; </m:t>
                      </m:r>
                    </m:oMath>
                  </m:oMathPara>
                </a14:m>
                <a:r>
                  <a:rPr lang="ru-RU" dirty="0"/>
                  <a:t/>
                </a:r>
                <a:br>
                  <a:rPr lang="ru-RU" dirty="0"/>
                </a:b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i="1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en-US" i="1">
                            <a:latin typeface="Cambria Math"/>
                          </a:rPr>
                          <m:t>𝑥</m:t>
                        </m:r>
                      </m:sup>
                    </m:sSup>
                    <m:r>
                      <a:rPr lang="ru-RU" i="1">
                        <a:latin typeface="Cambria Math"/>
                      </a:rPr>
                      <m:t>=4; </m:t>
                    </m:r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i="1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ru-RU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ru-RU" i="1">
                        <a:latin typeface="Cambria Math"/>
                      </a:rPr>
                      <m:t>∙</m:t>
                    </m:r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i="1">
                            <a:latin typeface="Cambria Math"/>
                          </a:rPr>
                          <m:t>3</m:t>
                        </m:r>
                      </m:e>
                      <m:sup>
                        <m:r>
                          <a:rPr lang="ru-RU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ru-RU" i="1">
                        <a:latin typeface="Cambria Math"/>
                      </a:rPr>
                      <m:t>; </m:t>
                    </m:r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i="1">
                                <a:latin typeface="Cambria Math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ru-RU" i="1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ru-RU" i="1">
                                    <a:latin typeface="Cambria Math"/>
                                  </a:rPr>
                                  <m:t>2</m:t>
                                </m:r>
                              </m:e>
                              <m:sup>
                                <m:r>
                                  <a:rPr lang="ru-RU" i="1">
                                    <a:latin typeface="Cambria Math"/>
                                  </a:rPr>
                                  <m:t>−1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ru-RU" i="1">
                            <a:latin typeface="Cambria Math"/>
                          </a:rPr>
                          <m:t>−2</m:t>
                        </m:r>
                      </m:sup>
                    </m:sSup>
                    <m:r>
                      <a:rPr lang="ru-RU" i="1">
                        <a:latin typeface="Cambria Math"/>
                      </a:rPr>
                      <m:t>; </m:t>
                    </m:r>
                    <m:f>
                      <m:fPr>
                        <m:ctrlPr>
                          <a:rPr lang="ru-RU" i="1"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ru-RU" i="1">
                                <a:latin typeface="Cambria Math"/>
                              </a:rPr>
                              <m:t>7</m:t>
                            </m:r>
                          </m:e>
                          <m:sup>
                            <m:r>
                              <a:rPr lang="ru-RU" i="1">
                                <a:latin typeface="Cambria Math"/>
                              </a:rPr>
                              <m:t>20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ru-RU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ru-RU" i="1">
                                <a:latin typeface="Cambria Math"/>
                              </a:rPr>
                              <m:t>7</m:t>
                            </m:r>
                          </m:e>
                          <m:sup>
                            <m:r>
                              <a:rPr lang="ru-RU" i="1">
                                <a:latin typeface="Cambria Math"/>
                              </a:rPr>
                              <m:t>19</m:t>
                            </m:r>
                          </m:sup>
                        </m:sSup>
                      </m:den>
                    </m:f>
                    <m:r>
                      <a:rPr lang="ru-RU" i="1">
                        <a:latin typeface="Cambria Math"/>
                      </a:rPr>
                      <m:t>; </m:t>
                    </m:r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i="1">
                            <a:latin typeface="Cambria Math"/>
                          </a:rPr>
                          <m:t>300</m:t>
                        </m:r>
                      </m:e>
                      <m:sup>
                        <m:r>
                          <a:rPr lang="ru-RU" i="1">
                            <a:latin typeface="Cambria Math"/>
                          </a:rPr>
                          <m:t>4</m:t>
                        </m:r>
                      </m:sup>
                    </m:sSup>
                    <m:r>
                      <a:rPr lang="ru-RU" i="1">
                        <a:latin typeface="Cambria Math"/>
                      </a:rPr>
                      <m:t>∙0; </m:t>
                    </m:r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i="1">
                            <a:latin typeface="Cambria Math"/>
                          </a:rPr>
                          <m:t>36</m:t>
                        </m:r>
                      </m:e>
                      <m:sup>
                        <m:f>
                          <m:fPr>
                            <m:ctrlPr>
                              <a:rPr lang="ru-RU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ru-RU" i="1">
                                <a:latin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ru-RU" i="1">
                                <a:latin typeface="Cambria Math"/>
                              </a:rPr>
                              <m:t>2</m:t>
                            </m:r>
                          </m:den>
                        </m:f>
                      </m:sup>
                    </m:sSup>
                    <m:r>
                      <a:rPr lang="ru-RU" i="1">
                        <a:latin typeface="Cambria Math"/>
                      </a:rPr>
                      <m:t>; </m:t>
                    </m:r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i="1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ru-RU" i="1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ru-RU" i="1">
                                    <a:latin typeface="Cambria Math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ru-RU" i="1">
                                    <a:latin typeface="Cambria Math"/>
                                  </a:rPr>
                                  <m:t>7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ru-RU" i="1">
                            <a:latin typeface="Cambria Math"/>
                          </a:rPr>
                          <m:t>−2</m:t>
                        </m:r>
                      </m:sup>
                    </m:sSup>
                    <m:r>
                      <a:rPr lang="ru-RU" i="1">
                        <a:latin typeface="Cambria Math"/>
                      </a:rPr>
                      <m:t>; </m:t>
                    </m:r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i="1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ru-RU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ru-RU" i="1">
                        <a:latin typeface="Cambria Math"/>
                      </a:rPr>
                      <m:t>∙</m:t>
                    </m:r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i="1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ru-RU" i="1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ru-RU" dirty="0"/>
                  <a:t>;</a:t>
                </a:r>
                <a:br>
                  <a:rPr lang="ru-RU" dirty="0"/>
                </a:b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i="1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ru-RU" i="1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ru-RU" i="1">
                                    <a:latin typeface="Cambria Math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ru-RU" i="1">
                                    <a:latin typeface="Cambria Math"/>
                                  </a:rPr>
                                  <m:t>4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ru-RU" i="1">
                            <a:latin typeface="Cambria Math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ru-RU" dirty="0"/>
                  <a:t>;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i="1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ru-RU" i="1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ru-RU" i="1">
                                    <a:latin typeface="Cambria Math"/>
                                  </a:rPr>
                                  <m:t>7</m:t>
                                </m:r>
                              </m:num>
                              <m:den>
                                <m:r>
                                  <a:rPr lang="ru-RU" i="1">
                                    <a:latin typeface="Cambria Math"/>
                                  </a:rPr>
                                  <m:t>9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ru-RU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ru-RU" i="1">
                        <a:latin typeface="Cambria Math"/>
                      </a:rPr>
                      <m:t>; </m:t>
                    </m:r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i="1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ru-RU" i="1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ru-RU" i="1">
                                    <a:latin typeface="Cambria Math"/>
                                  </a:rPr>
                                  <m:t>25</m:t>
                                </m:r>
                              </m:num>
                              <m:den>
                                <m:r>
                                  <a:rPr lang="ru-RU" i="1">
                                    <a:latin typeface="Cambria Math"/>
                                  </a:rPr>
                                  <m:t>134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ru-RU" i="1">
                            <a:latin typeface="Cambria Math"/>
                          </a:rPr>
                          <m:t>0</m:t>
                        </m:r>
                      </m:sup>
                    </m:sSup>
                  </m:oMath>
                </a14:m>
                <a:r>
                  <a:rPr lang="ru-RU" dirty="0"/>
                  <a:t/>
                </a:r>
                <a:br>
                  <a:rPr lang="ru-RU" dirty="0"/>
                </a:br>
                <a:endParaRPr lang="ru-RU" dirty="0"/>
              </a:p>
            </p:txBody>
          </p:sp>
        </mc:Choice>
        <mc:Fallback>
          <p:sp>
            <p:nvSpPr>
              <p:cNvPr id="4" name="Заголовок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374848" y="764704"/>
                <a:ext cx="8229600" cy="5170586"/>
              </a:xfr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233264" y="157014"/>
            <a:ext cx="864095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500" dirty="0" smtClean="0">
                <a:solidFill>
                  <a:srgbClr val="FF0000"/>
                </a:solidFill>
              </a:rPr>
              <a:t>Интеллектуальная разминка</a:t>
            </a:r>
            <a:endParaRPr lang="ru-RU" sz="45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13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608"/>
            <a:ext cx="918051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Математический диктант</a:t>
            </a:r>
            <a:endParaRPr lang="ru-RU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611560" y="1568211"/>
                <a:ext cx="7344816" cy="53230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dirty="0" smtClean="0"/>
                  <a:t>Задание 1. Какие из перечисленных функций являются показательными?</a:t>
                </a:r>
              </a:p>
              <a:p>
                <a:r>
                  <a:rPr lang="ru-RU" dirty="0"/>
                  <a:t>1</a:t>
                </a:r>
                <a:r>
                  <a:rPr lang="ru-RU" dirty="0" smtClean="0"/>
                  <a:t>)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/>
                      </a:rPr>
                      <m:t>𝑦</m:t>
                    </m:r>
                    <m:r>
                      <a:rPr lang="ru-RU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ru-RU" i="1">
                                <a:latin typeface="Cambria Math"/>
                              </a:rPr>
                              <m:t>−</m:t>
                            </m:r>
                            <m:r>
                              <a:rPr lang="ru-RU" b="0" i="1" smtClean="0">
                                <a:latin typeface="Cambria Math"/>
                              </a:rPr>
                              <m:t>3</m:t>
                            </m:r>
                          </m:e>
                        </m:d>
                      </m:e>
                      <m:sup>
                        <m:r>
                          <a:rPr lang="en-US" i="1">
                            <a:latin typeface="Cambria Math"/>
                          </a:rPr>
                          <m:t>𝑥</m:t>
                        </m:r>
                      </m:sup>
                    </m:sSup>
                  </m:oMath>
                </a14:m>
                <a:endParaRPr lang="ru-RU" dirty="0"/>
              </a:p>
              <a:p>
                <a:r>
                  <a:rPr lang="ru-RU" dirty="0"/>
                  <a:t>2)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/>
                      </a:rPr>
                      <m:t>𝑦</m:t>
                    </m:r>
                    <m:r>
                      <a:rPr lang="ru-RU" i="1">
                        <a:latin typeface="Cambria Math"/>
                      </a:rPr>
                      <m:t>=</m:t>
                    </m:r>
                    <m:r>
                      <a:rPr lang="ru-RU" b="0" i="1" smtClean="0">
                        <a:latin typeface="Cambria Math"/>
                      </a:rPr>
                      <m:t>−6</m:t>
                    </m:r>
                    <m:r>
                      <a:rPr lang="en-US" i="1">
                        <a:latin typeface="Cambria Math"/>
                      </a:rPr>
                      <m:t>𝑥</m:t>
                    </m:r>
                  </m:oMath>
                </a14:m>
                <a:endParaRPr lang="ru-RU" dirty="0"/>
              </a:p>
              <a:p>
                <a:r>
                  <a:rPr lang="ru-RU" dirty="0"/>
                  <a:t>3)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/>
                      </a:rPr>
                      <m:t>𝑦</m:t>
                    </m:r>
                    <m:r>
                      <a:rPr lang="ru-RU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i="1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ru-RU" i="1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ru-RU" b="0" i="1" smtClean="0">
                                    <a:latin typeface="Cambria Math"/>
                                  </a:rPr>
                                  <m:t>8</m:t>
                                </m:r>
                              </m:num>
                              <m:den>
                                <m:r>
                                  <a:rPr lang="ru-RU" b="0" i="1" smtClean="0">
                                    <a:latin typeface="Cambria Math"/>
                                  </a:rPr>
                                  <m:t>9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US" i="1">
                            <a:latin typeface="Cambria Math"/>
                          </a:rPr>
                          <m:t>𝑥</m:t>
                        </m:r>
                      </m:sup>
                    </m:sSup>
                  </m:oMath>
                </a14:m>
                <a:endParaRPr lang="ru-RU" dirty="0"/>
              </a:p>
              <a:p>
                <a:r>
                  <a:rPr lang="ru-RU" dirty="0"/>
                  <a:t>4)</a:t>
                </a:r>
                <a14:m>
                  <m:oMath xmlns:m="http://schemas.openxmlformats.org/officeDocument/2006/math">
                    <m:r>
                      <a:rPr lang="ru-RU" i="1" smtClean="0">
                        <a:latin typeface="Cambria Math"/>
                      </a:rPr>
                      <m:t>𝑦</m:t>
                    </m:r>
                    <m:r>
                      <a:rPr lang="ru-RU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b="0" i="1" smtClean="0">
                            <a:latin typeface="Cambria Math"/>
                          </a:rPr>
                          <m:t>5</m:t>
                        </m:r>
                      </m:e>
                      <m:sup>
                        <m:r>
                          <a:rPr lang="ru-RU" i="1">
                            <a:latin typeface="Cambria Math"/>
                          </a:rPr>
                          <m:t>𝑥</m:t>
                        </m:r>
                      </m:sup>
                    </m:sSup>
                  </m:oMath>
                </a14:m>
                <a:endParaRPr lang="ru-RU" dirty="0"/>
              </a:p>
              <a:p>
                <a:r>
                  <a:rPr lang="ru-RU" dirty="0"/>
                  <a:t> </a:t>
                </a:r>
              </a:p>
              <a:p>
                <a:r>
                  <a:rPr lang="ru-RU" dirty="0"/>
                  <a:t>Задание 2. Какие из показательных функций являются возрастающими и какие убывающими?</a:t>
                </a:r>
              </a:p>
              <a:p>
                <a:r>
                  <a:rPr lang="ru-RU" dirty="0"/>
                  <a:t>1) </a:t>
                </a:r>
                <a14:m>
                  <m:oMath xmlns:m="http://schemas.openxmlformats.org/officeDocument/2006/math">
                    <m:r>
                      <a:rPr lang="ru-RU" i="1">
                        <a:latin typeface="Cambria Math"/>
                      </a:rPr>
                      <m:t>𝑦</m:t>
                    </m:r>
                    <m:r>
                      <a:rPr lang="ru-RU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b="0" i="1" smtClean="0">
                            <a:latin typeface="Cambria Math"/>
                          </a:rPr>
                          <m:t>6</m:t>
                        </m:r>
                      </m:e>
                      <m:sup>
                        <m:r>
                          <a:rPr lang="ru-RU" i="1">
                            <a:latin typeface="Cambria Math"/>
                          </a:rPr>
                          <m:t>𝑥</m:t>
                        </m:r>
                      </m:sup>
                    </m:sSup>
                  </m:oMath>
                </a14:m>
                <a:endParaRPr lang="ru-RU" dirty="0"/>
              </a:p>
              <a:p>
                <a:r>
                  <a:rPr lang="ru-RU" dirty="0"/>
                  <a:t>2) </a:t>
                </a:r>
                <a14:m>
                  <m:oMath xmlns:m="http://schemas.openxmlformats.org/officeDocument/2006/math">
                    <m:r>
                      <a:rPr lang="ru-RU" i="1">
                        <a:latin typeface="Cambria Math"/>
                      </a:rPr>
                      <m:t>𝑦</m:t>
                    </m:r>
                    <m:r>
                      <a:rPr lang="ru-RU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b="0" i="1" smtClean="0">
                            <a:latin typeface="Cambria Math"/>
                          </a:rPr>
                          <m:t>9</m:t>
                        </m:r>
                      </m:e>
                      <m:sup>
                        <m:r>
                          <a:rPr lang="ru-RU" i="1">
                            <a:latin typeface="Cambria Math"/>
                          </a:rPr>
                          <m:t>−</m:t>
                        </m:r>
                        <m:r>
                          <a:rPr lang="ru-RU" i="1">
                            <a:latin typeface="Cambria Math"/>
                          </a:rPr>
                          <m:t>𝑥</m:t>
                        </m:r>
                      </m:sup>
                    </m:sSup>
                  </m:oMath>
                </a14:m>
                <a:endParaRPr lang="ru-RU" dirty="0"/>
              </a:p>
              <a:p>
                <a:r>
                  <a:rPr lang="ru-RU" dirty="0"/>
                  <a:t>3)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/>
                      </a:rPr>
                      <m:t>𝑦</m:t>
                    </m:r>
                    <m:r>
                      <a:rPr lang="ru-RU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ru-RU" i="1">
                                <a:latin typeface="Cambria Math"/>
                              </a:rPr>
                              <m:t>0,</m:t>
                            </m:r>
                            <m:r>
                              <a:rPr lang="ru-RU" b="0" i="1" smtClean="0">
                                <a:latin typeface="Cambria Math"/>
                              </a:rPr>
                              <m:t>8</m:t>
                            </m:r>
                          </m:e>
                        </m:d>
                      </m:e>
                      <m:sup>
                        <m:r>
                          <a:rPr lang="en-US" i="1">
                            <a:latin typeface="Cambria Math"/>
                          </a:rPr>
                          <m:t>𝑥</m:t>
                        </m:r>
                      </m:sup>
                    </m:sSup>
                    <m:r>
                      <a:rPr lang="ru-RU" b="0" i="1" smtClean="0">
                        <a:latin typeface="Cambria Math"/>
                      </a:rPr>
                      <m:t>−6</m:t>
                    </m:r>
                  </m:oMath>
                </a14:m>
                <a:endParaRPr lang="ru-RU" dirty="0"/>
              </a:p>
              <a:p>
                <a:r>
                  <a:rPr lang="ru-RU" dirty="0"/>
                  <a:t>4)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/>
                      </a:rPr>
                      <m:t>𝑦</m:t>
                    </m:r>
                    <m:r>
                      <a:rPr lang="ru-RU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ru-RU" b="0" i="1" smtClean="0">
                                <a:latin typeface="Cambria Math"/>
                              </a:rPr>
                              <m:t>6</m:t>
                            </m:r>
                            <m:f>
                              <m:fPr>
                                <m:ctrlPr>
                                  <a:rPr lang="ru-RU" i="1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ru-RU" i="1">
                                    <a:latin typeface="Cambria Math"/>
                                  </a:rPr>
                                  <m:t>2</m:t>
                                </m:r>
                              </m:num>
                              <m:den>
                                <m:r>
                                  <a:rPr lang="ru-RU" i="1">
                                    <a:latin typeface="Cambria Math"/>
                                  </a:rPr>
                                  <m:t>7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US" i="1">
                            <a:latin typeface="Cambria Math"/>
                          </a:rPr>
                          <m:t>𝑥</m:t>
                        </m:r>
                      </m:sup>
                    </m:sSup>
                    <m:r>
                      <a:rPr lang="ru-RU" b="0" i="1" smtClean="0">
                        <a:latin typeface="Cambria Math"/>
                      </a:rPr>
                      <m:t>+</m:t>
                    </m:r>
                    <m:r>
                      <a:rPr lang="ru-RU" i="1">
                        <a:latin typeface="Cambria Math"/>
                      </a:rPr>
                      <m:t>1</m:t>
                    </m:r>
                  </m:oMath>
                </a14:m>
                <a:endParaRPr lang="ru-RU" dirty="0"/>
              </a:p>
              <a:p>
                <a:r>
                  <a:rPr lang="ru-RU" b="1" dirty="0"/>
                  <a:t> </a:t>
                </a:r>
                <a:endParaRPr lang="ru-RU" dirty="0"/>
              </a:p>
              <a:p>
                <a:r>
                  <a:rPr lang="ru-RU" dirty="0"/>
                  <a:t>Задание 3. Решите уравнения:</a:t>
                </a:r>
              </a:p>
              <a:p>
                <a:r>
                  <a:rPr lang="ru-RU" dirty="0"/>
                  <a:t>1)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b="0" i="1" smtClean="0">
                            <a:latin typeface="Cambria Math"/>
                          </a:rPr>
                          <m:t>3</m:t>
                        </m:r>
                      </m:e>
                      <m:sup>
                        <m:r>
                          <a:rPr lang="ru-RU" i="1">
                            <a:latin typeface="Cambria Math"/>
                          </a:rPr>
                          <m:t>𝑥</m:t>
                        </m:r>
                      </m:sup>
                    </m:sSup>
                    <m:r>
                      <a:rPr lang="ru-RU" i="1">
                        <a:latin typeface="Cambria Math"/>
                      </a:rPr>
                      <m:t>=</m:t>
                    </m:r>
                    <m:r>
                      <a:rPr lang="ru-RU" b="0" i="1" smtClean="0">
                        <a:latin typeface="Cambria Math"/>
                      </a:rPr>
                      <m:t>27</m:t>
                    </m:r>
                  </m:oMath>
                </a14:m>
                <a:endParaRPr lang="ru-RU" dirty="0"/>
              </a:p>
              <a:p>
                <a:r>
                  <a:rPr lang="ru-RU" dirty="0"/>
                  <a:t>2)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i="1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ru-RU" i="1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ru-RU" i="1">
                                    <a:latin typeface="Cambria Math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ru-RU" b="0" i="1" smtClean="0">
                                    <a:latin typeface="Cambria Math"/>
                                  </a:rPr>
                                  <m:t>3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US" i="1">
                            <a:latin typeface="Cambria Math"/>
                          </a:rPr>
                          <m:t>𝑥</m:t>
                        </m:r>
                      </m:sup>
                    </m:sSup>
                    <m:r>
                      <a:rPr lang="ru-RU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ru-RU" i="1">
                            <a:latin typeface="Cambria Math"/>
                          </a:rPr>
                        </m:ctrlPr>
                      </m:fPr>
                      <m:num>
                        <m:r>
                          <a:rPr lang="ru-RU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ru-RU" i="1">
                            <a:latin typeface="Cambria Math"/>
                          </a:rPr>
                          <m:t>8</m:t>
                        </m:r>
                        <m:r>
                          <a:rPr lang="ru-RU" b="0" i="1" smtClean="0">
                            <a:latin typeface="Cambria Math"/>
                          </a:rPr>
                          <m:t>1</m:t>
                        </m:r>
                      </m:den>
                    </m:f>
                  </m:oMath>
                </a14:m>
                <a:endParaRPr lang="ru-RU" dirty="0"/>
              </a:p>
              <a:p>
                <a:r>
                  <a:rPr lang="ru-RU" dirty="0"/>
                  <a:t>3)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b="0" i="1" smtClean="0">
                            <a:latin typeface="Cambria Math"/>
                          </a:rPr>
                          <m:t>5</m:t>
                        </m:r>
                      </m:e>
                      <m:sup>
                        <m:r>
                          <a:rPr lang="en-US" i="1">
                            <a:latin typeface="Cambria Math"/>
                          </a:rPr>
                          <m:t>𝑥</m:t>
                        </m:r>
                        <m:r>
                          <a:rPr lang="ru-RU" i="1">
                            <a:latin typeface="Cambria Math"/>
                          </a:rPr>
                          <m:t>−1</m:t>
                        </m:r>
                      </m:sup>
                    </m:sSup>
                    <m:r>
                      <a:rPr lang="ru-RU" i="1">
                        <a:latin typeface="Cambria Math"/>
                      </a:rPr>
                      <m:t>=1</m:t>
                    </m:r>
                  </m:oMath>
                </a14:m>
                <a:endParaRPr lang="ru-RU" dirty="0"/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1568211"/>
                <a:ext cx="7344816" cy="5323060"/>
              </a:xfrm>
              <a:prstGeom prst="rect">
                <a:avLst/>
              </a:prstGeom>
              <a:blipFill rotWithShape="1">
                <a:blip r:embed="rId3"/>
                <a:stretch>
                  <a:fillRect l="-664" t="-573" r="-747" b="-57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26655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" y="25112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2536" y="4221088"/>
            <a:ext cx="5724128" cy="1080120"/>
          </a:xfrm>
        </p:spPr>
        <p:txBody>
          <a:bodyPr>
            <a:noAutofit/>
          </a:bodyPr>
          <a:lstStyle/>
          <a:p>
            <a:r>
              <a:rPr lang="ru-RU" sz="2500" dirty="0"/>
              <a:t/>
            </a:r>
            <a:br>
              <a:rPr lang="ru-RU" sz="2500" dirty="0"/>
            </a:br>
            <a:r>
              <a:rPr lang="ru-RU" sz="2500" dirty="0"/>
              <a:t/>
            </a:r>
            <a:br>
              <a:rPr lang="ru-RU" sz="2500" dirty="0"/>
            </a:br>
            <a:r>
              <a:rPr lang="ru-RU" sz="2500" dirty="0"/>
              <a:t>2) Один из показателей ровно в два раза больше другого.</a:t>
            </a:r>
            <a:br>
              <a:rPr lang="ru-RU" sz="2500" dirty="0"/>
            </a:br>
            <a:endParaRPr lang="ru-RU" sz="250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330101"/>
            <a:ext cx="889248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500" dirty="0" smtClean="0">
                <a:solidFill>
                  <a:srgbClr val="FF0000"/>
                </a:solidFill>
              </a:rPr>
              <a:t>Признаки, по которым показательное уравнение является квадратным:</a:t>
            </a:r>
            <a:endParaRPr lang="ru-RU" sz="35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2182505"/>
            <a:ext cx="5328592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dirty="0" smtClean="0"/>
              <a:t>1) Уравнение содержит ровно две степени с одинаковыми основаниями;</a:t>
            </a:r>
            <a:endParaRPr lang="ru-RU" sz="25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5615608" y="2436420"/>
                <a:ext cx="3528392" cy="4770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5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500" b="0" i="1" smtClean="0">
                              <a:latin typeface="Cambria Math"/>
                            </a:rPr>
                            <m:t>81</m:t>
                          </m:r>
                        </m:e>
                        <m:sup>
                          <m:r>
                            <a:rPr lang="en-US" sz="2500" i="1"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ru-RU" sz="2500" i="1">
                          <a:latin typeface="Cambria Math"/>
                        </a:rPr>
                        <m:t>−4∙</m:t>
                      </m:r>
                      <m:sSup>
                        <m:sSupPr>
                          <m:ctrlPr>
                            <a:rPr lang="ru-RU" sz="25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500" b="0" i="1" smtClean="0">
                              <a:latin typeface="Cambria Math"/>
                            </a:rPr>
                            <m:t>9</m:t>
                          </m:r>
                        </m:e>
                        <m:sup>
                          <m:r>
                            <a:rPr lang="ru-RU" sz="2500" i="1"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ru-RU" sz="2500" i="1">
                          <a:latin typeface="Cambria Math"/>
                        </a:rPr>
                        <m:t>−45=0</m:t>
                      </m:r>
                    </m:oMath>
                  </m:oMathPara>
                </a14:m>
                <a:endParaRPr lang="ru-RU" sz="2500" dirty="0"/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5608" y="2436420"/>
                <a:ext cx="3528392" cy="477054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5615608" y="4437112"/>
                <a:ext cx="3276872" cy="8617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5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500" b="0" i="1" smtClean="0">
                              <a:latin typeface="Cambria Math"/>
                            </a:rPr>
                            <m:t>4</m:t>
                          </m:r>
                        </m:e>
                        <m:sup>
                          <m:r>
                            <a:rPr lang="ru-RU" sz="2500" i="1">
                              <a:latin typeface="Cambria Math"/>
                            </a:rPr>
                            <m:t>2</m:t>
                          </m:r>
                          <m:r>
                            <a:rPr lang="en-US" sz="2500" i="1"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ru-RU" sz="2500" i="1">
                          <a:latin typeface="Cambria Math"/>
                        </a:rPr>
                        <m:t>−10∙</m:t>
                      </m:r>
                      <m:sSup>
                        <m:sSupPr>
                          <m:ctrlPr>
                            <a:rPr lang="ru-RU" sz="25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500" b="0" i="1" smtClean="0">
                              <a:latin typeface="Cambria Math"/>
                            </a:rPr>
                            <m:t>4</m:t>
                          </m:r>
                        </m:e>
                        <m:sup>
                          <m:r>
                            <a:rPr lang="ru-RU" sz="2500" i="1"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ru-RU" sz="2500" i="1">
                          <a:latin typeface="Cambria Math"/>
                        </a:rPr>
                        <m:t>+16=0</m:t>
                      </m:r>
                    </m:oMath>
                  </m:oMathPara>
                </a14:m>
                <a:r>
                  <a:rPr lang="ru-RU" sz="2500" dirty="0"/>
                  <a:t/>
                </a:r>
                <a:br>
                  <a:rPr lang="ru-RU" sz="2500" dirty="0"/>
                </a:br>
                <a:endParaRPr lang="ru-RU" sz="2500" dirty="0"/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5608" y="4437112"/>
                <a:ext cx="3276872" cy="861774"/>
              </a:xfrm>
              <a:prstGeom prst="rect">
                <a:avLst/>
              </a:prstGeom>
              <a:blipFill rotWithShape="1">
                <a:blip r:embed="rId4"/>
                <a:stretch>
                  <a:fillRect r="-37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13239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8" y="1136"/>
            <a:ext cx="918051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Показательные уравнения</a:t>
            </a:r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5220072" y="1412776"/>
            <a:ext cx="1440160" cy="144016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flipH="1">
            <a:off x="2411760" y="1412776"/>
            <a:ext cx="936104" cy="129614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115616" y="2799075"/>
            <a:ext cx="252028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dirty="0" smtClean="0"/>
              <a:t>Простейшие</a:t>
            </a:r>
            <a:endParaRPr lang="ru-RU" sz="2500" dirty="0"/>
          </a:p>
        </p:txBody>
      </p:sp>
      <p:sp>
        <p:nvSpPr>
          <p:cNvPr id="9" name="TextBox 8"/>
          <p:cNvSpPr txBox="1"/>
          <p:nvPr/>
        </p:nvSpPr>
        <p:spPr>
          <a:xfrm>
            <a:off x="5220072" y="2852936"/>
            <a:ext cx="38800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dirty="0" smtClean="0"/>
              <a:t>Сводящиеся к квадратным</a:t>
            </a:r>
            <a:endParaRPr lang="ru-RU" sz="2500" dirty="0"/>
          </a:p>
        </p:txBody>
      </p:sp>
      <p:cxnSp>
        <p:nvCxnSpPr>
          <p:cNvPr id="11" name="Прямая со стрелкой 10"/>
          <p:cNvCxnSpPr/>
          <p:nvPr/>
        </p:nvCxnSpPr>
        <p:spPr>
          <a:xfrm flipH="1">
            <a:off x="1979712" y="3329990"/>
            <a:ext cx="72008" cy="114283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6925540" y="3510300"/>
            <a:ext cx="0" cy="114283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67544" y="4653136"/>
            <a:ext cx="3600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500" dirty="0" smtClean="0"/>
              <a:t>Метод уравнивания показателей</a:t>
            </a:r>
            <a:endParaRPr lang="ru-RU" sz="2500" dirty="0"/>
          </a:p>
        </p:txBody>
      </p:sp>
      <p:sp>
        <p:nvSpPr>
          <p:cNvPr id="15" name="TextBox 14"/>
          <p:cNvSpPr txBox="1"/>
          <p:nvPr/>
        </p:nvSpPr>
        <p:spPr>
          <a:xfrm>
            <a:off x="5004048" y="4882941"/>
            <a:ext cx="374441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500" dirty="0" smtClean="0"/>
              <a:t>Метод введения новой переменной</a:t>
            </a:r>
            <a:endParaRPr lang="ru-RU" sz="2500" dirty="0"/>
          </a:p>
        </p:txBody>
      </p:sp>
    </p:spTree>
    <p:extLst>
      <p:ext uri="{BB962C8B-B14F-4D97-AF65-F5344CB8AC3E}">
        <p14:creationId xmlns:p14="http://schemas.microsoft.com/office/powerpoint/2010/main" val="676695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4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982" y="0"/>
            <a:ext cx="9160971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457200" y="274638"/>
                <a:ext cx="8229600" cy="805170"/>
              </a:xfrm>
            </p:spPr>
            <p:txBody>
              <a:bodyPr>
                <a:normAutofit fontScale="900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5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500" b="0" i="1" smtClean="0">
                              <a:latin typeface="Cambria Math"/>
                            </a:rPr>
                            <m:t>81</m:t>
                          </m:r>
                        </m:e>
                        <m:sup>
                          <m:r>
                            <a:rPr lang="en-US" sz="2500" i="1"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ru-RU" sz="2500" i="1">
                          <a:latin typeface="Cambria Math"/>
                        </a:rPr>
                        <m:t>−4∙</m:t>
                      </m:r>
                      <m:sSup>
                        <m:sSupPr>
                          <m:ctrlPr>
                            <a:rPr lang="ru-RU" sz="25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500" b="0" i="1" smtClean="0">
                              <a:latin typeface="Cambria Math"/>
                            </a:rPr>
                            <m:t>9</m:t>
                          </m:r>
                        </m:e>
                        <m:sup>
                          <m:r>
                            <a:rPr lang="ru-RU" sz="2500" i="1"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ru-RU" sz="2500" i="1">
                          <a:latin typeface="Cambria Math"/>
                        </a:rPr>
                        <m:t>−45=0</m:t>
                      </m:r>
                    </m:oMath>
                  </m:oMathPara>
                </a14:m>
                <a:r>
                  <a:rPr lang="ru-RU" sz="2500" dirty="0" smtClean="0"/>
                  <a:t/>
                </a:r>
                <a:br>
                  <a:rPr lang="ru-RU" sz="2500" dirty="0" smtClean="0"/>
                </a:br>
                <a:endParaRPr lang="ru-RU" sz="2500" dirty="0"/>
              </a:p>
            </p:txBody>
          </p:sp>
        </mc:Choice>
        <mc:Fallback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457200" y="274638"/>
                <a:ext cx="8229600" cy="805170"/>
              </a:xfr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Прямоугольник 3"/>
              <p:cNvSpPr/>
              <p:nvPr/>
            </p:nvSpPr>
            <p:spPr>
              <a:xfrm>
                <a:off x="545464" y="1051710"/>
                <a:ext cx="3182090" cy="4770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5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500" b="0" i="1" smtClean="0">
                              <a:latin typeface="Cambria Math"/>
                            </a:rPr>
                            <m:t>9</m:t>
                          </m:r>
                        </m:e>
                        <m:sup>
                          <m:r>
                            <a:rPr lang="en-US" sz="2500" i="1">
                              <a:latin typeface="Cambria Math"/>
                            </a:rPr>
                            <m:t>2</m:t>
                          </m:r>
                          <m:r>
                            <a:rPr lang="en-US" sz="2500" i="1"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ru-RU" sz="2500" i="1">
                          <a:latin typeface="Cambria Math"/>
                        </a:rPr>
                        <m:t>−4∙</m:t>
                      </m:r>
                      <m:sSup>
                        <m:sSupPr>
                          <m:ctrlPr>
                            <a:rPr lang="ru-RU" sz="25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500" b="0" i="1" smtClean="0">
                              <a:latin typeface="Cambria Math"/>
                            </a:rPr>
                            <m:t>9</m:t>
                          </m:r>
                        </m:e>
                        <m:sup>
                          <m:r>
                            <a:rPr lang="ru-RU" sz="2500" i="1"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ru-RU" sz="2500" i="1">
                          <a:latin typeface="Cambria Math"/>
                        </a:rPr>
                        <m:t>−45=0</m:t>
                      </m:r>
                    </m:oMath>
                  </m:oMathPara>
                </a14:m>
                <a:endParaRPr lang="ru-RU" sz="2500" dirty="0"/>
              </a:p>
            </p:txBody>
          </p:sp>
        </mc:Choice>
        <mc:Fallback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464" y="1051710"/>
                <a:ext cx="3182090" cy="477054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Прямоугольник 4"/>
              <p:cNvSpPr/>
              <p:nvPr/>
            </p:nvSpPr>
            <p:spPr>
              <a:xfrm>
                <a:off x="1101299" y="1546662"/>
                <a:ext cx="1151084" cy="4770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ru-RU" sz="25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ru-RU" sz="2500" b="0" i="1" smtClean="0">
                            <a:latin typeface="Cambria Math"/>
                          </a:rPr>
                          <m:t>9</m:t>
                        </m:r>
                      </m:e>
                      <m:sup>
                        <m:r>
                          <a:rPr lang="ru-RU" sz="2500" i="1">
                            <a:latin typeface="Cambria Math"/>
                          </a:rPr>
                          <m:t>𝑥</m:t>
                        </m:r>
                      </m:sup>
                    </m:sSup>
                    <m:r>
                      <a:rPr lang="ru-RU" sz="2500" i="1">
                        <a:latin typeface="Cambria Math"/>
                      </a:rPr>
                      <m:t>=</m:t>
                    </m:r>
                    <m:r>
                      <a:rPr lang="en-US" sz="2500" i="1">
                        <a:latin typeface="Cambria Math"/>
                      </a:rPr>
                      <m:t>𝑡</m:t>
                    </m:r>
                  </m:oMath>
                </a14:m>
                <a:r>
                  <a:rPr lang="ru-RU" sz="2500" dirty="0"/>
                  <a:t> </a:t>
                </a:r>
              </a:p>
            </p:txBody>
          </p:sp>
        </mc:Choice>
        <mc:Fallback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1299" y="1546662"/>
                <a:ext cx="1151084" cy="477054"/>
              </a:xfrm>
              <a:prstGeom prst="rect">
                <a:avLst/>
              </a:prstGeom>
              <a:blipFill rotWithShape="1">
                <a:blip r:embed="rId5"/>
                <a:stretch>
                  <a:fillRect l="-159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Прямоугольник 5"/>
              <p:cNvSpPr/>
              <p:nvPr/>
            </p:nvSpPr>
            <p:spPr>
              <a:xfrm>
                <a:off x="580096" y="1979406"/>
                <a:ext cx="2583271" cy="4770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ru-RU" sz="2500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sz="2500" i="1">
                            <a:latin typeface="Cambria Math"/>
                          </a:rPr>
                          <m:t>𝑡</m:t>
                        </m:r>
                      </m:e>
                      <m:sup>
                        <m:r>
                          <a:rPr lang="ru-RU" sz="25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ru-RU" sz="2500" i="1">
                        <a:latin typeface="Cambria Math"/>
                      </a:rPr>
                      <m:t>−4</m:t>
                    </m:r>
                    <m:r>
                      <a:rPr lang="ru-RU" sz="2500" i="1">
                        <a:latin typeface="Cambria Math"/>
                      </a:rPr>
                      <m:t>𝑡</m:t>
                    </m:r>
                    <m:r>
                      <a:rPr lang="ru-RU" sz="2500" i="1">
                        <a:latin typeface="Cambria Math"/>
                      </a:rPr>
                      <m:t>−45=0</m:t>
                    </m:r>
                  </m:oMath>
                </a14:m>
                <a:r>
                  <a:rPr lang="ru-RU" sz="2500" dirty="0"/>
                  <a:t>.</a:t>
                </a:r>
              </a:p>
            </p:txBody>
          </p:sp>
        </mc:Choice>
        <mc:Fallback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096" y="1979406"/>
                <a:ext cx="2583271" cy="477054"/>
              </a:xfrm>
              <a:prstGeom prst="rect">
                <a:avLst/>
              </a:prstGeom>
              <a:blipFill rotWithShape="1">
                <a:blip r:embed="rId6"/>
                <a:stretch>
                  <a:fillRect t="-8974" r="-3066" b="-3076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Прямоугольник 6"/>
              <p:cNvSpPr/>
              <p:nvPr/>
            </p:nvSpPr>
            <p:spPr>
              <a:xfrm>
                <a:off x="721512" y="2421454"/>
                <a:ext cx="2130520" cy="4770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500" i="1">
                          <a:latin typeface="Cambria Math"/>
                        </a:rPr>
                        <m:t>𝐷</m:t>
                      </m:r>
                      <m:r>
                        <a:rPr lang="ru-RU" sz="2500" i="1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ru-RU" sz="25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500" i="1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ru-RU" sz="25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ru-RU" sz="2500" i="1">
                          <a:latin typeface="Cambria Math"/>
                        </a:rPr>
                        <m:t>−4</m:t>
                      </m:r>
                      <m:r>
                        <a:rPr lang="ru-RU" sz="2500" i="1">
                          <a:latin typeface="Cambria Math"/>
                        </a:rPr>
                        <m:t>𝑎𝑐</m:t>
                      </m:r>
                    </m:oMath>
                  </m:oMathPara>
                </a14:m>
                <a:endParaRPr lang="ru-RU" sz="2500" dirty="0"/>
              </a:p>
            </p:txBody>
          </p:sp>
        </mc:Choice>
        <mc:Fallback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1512" y="2421454"/>
                <a:ext cx="2130520" cy="477054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Прямоугольник 7"/>
              <p:cNvSpPr/>
              <p:nvPr/>
            </p:nvSpPr>
            <p:spPr>
              <a:xfrm>
                <a:off x="107504" y="2883356"/>
                <a:ext cx="8168368" cy="4770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500" i="1">
                          <a:latin typeface="Cambria Math"/>
                        </a:rPr>
                        <m:t>𝐷</m:t>
                      </m:r>
                      <m:r>
                        <a:rPr lang="ru-RU" sz="2500" i="1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ru-RU" sz="2500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ru-RU" sz="25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ru-RU" sz="2500" i="1">
                                  <a:latin typeface="Cambria Math"/>
                                </a:rPr>
                                <m:t>−4</m:t>
                              </m:r>
                            </m:e>
                          </m:d>
                        </m:e>
                        <m:sup>
                          <m:r>
                            <a:rPr lang="ru-RU" sz="25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ru-RU" sz="2500" i="1">
                          <a:latin typeface="Cambria Math"/>
                        </a:rPr>
                        <m:t>−4∙1∙</m:t>
                      </m:r>
                      <m:d>
                        <m:dPr>
                          <m:ctrlPr>
                            <a:rPr lang="ru-RU" sz="25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ru-RU" sz="2500" i="1">
                              <a:latin typeface="Cambria Math"/>
                            </a:rPr>
                            <m:t>−45</m:t>
                          </m:r>
                        </m:e>
                      </m:d>
                      <m:r>
                        <a:rPr lang="ru-RU" sz="2500" i="1">
                          <a:latin typeface="Cambria Math"/>
                        </a:rPr>
                        <m:t>=16+180=196&gt;0</m:t>
                      </m:r>
                    </m:oMath>
                  </m:oMathPara>
                </a14:m>
                <a:endParaRPr lang="ru-RU" sz="2500" dirty="0"/>
              </a:p>
            </p:txBody>
          </p:sp>
        </mc:Choice>
        <mc:Fallback>
          <p:sp>
            <p:nvSpPr>
              <p:cNvPr id="8" name="Прямоуголь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2883356"/>
                <a:ext cx="8168368" cy="477054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Прямоугольник 8"/>
              <p:cNvSpPr/>
              <p:nvPr/>
            </p:nvSpPr>
            <p:spPr>
              <a:xfrm>
                <a:off x="385811" y="3521272"/>
                <a:ext cx="2360518" cy="90172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5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500" i="1">
                              <a:latin typeface="Cambria Math"/>
                            </a:rPr>
                            <m:t>𝑡</m:t>
                          </m:r>
                        </m:e>
                        <m:sub>
                          <m:r>
                            <a:rPr lang="ru-RU" sz="2500" i="1"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ru-RU" sz="25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5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2500" i="1">
                              <a:latin typeface="Cambria Math"/>
                            </a:rPr>
                            <m:t>−</m:t>
                          </m:r>
                          <m:r>
                            <a:rPr lang="ru-RU" sz="2500" i="1">
                              <a:latin typeface="Cambria Math"/>
                            </a:rPr>
                            <m:t>𝑏</m:t>
                          </m:r>
                          <m:r>
                            <a:rPr lang="ru-RU" sz="2500" i="1">
                              <a:latin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ru-RU" sz="2500" i="1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ru-RU" sz="2500" i="1">
                                  <a:latin typeface="Cambria Math"/>
                                </a:rPr>
                                <m:t>𝐷</m:t>
                              </m:r>
                            </m:e>
                          </m:rad>
                        </m:num>
                        <m:den>
                          <m:r>
                            <a:rPr lang="ru-RU" sz="2500" i="1">
                              <a:latin typeface="Cambria Math"/>
                            </a:rPr>
                            <m:t>2</m:t>
                          </m:r>
                          <m:r>
                            <a:rPr lang="ru-RU" sz="2500" i="1">
                              <a:latin typeface="Cambria Math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ru-RU" sz="2500" dirty="0"/>
              </a:p>
            </p:txBody>
          </p:sp>
        </mc:Choice>
        <mc:Fallback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811" y="3521272"/>
                <a:ext cx="2360518" cy="90172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Прямоугольник 9"/>
              <p:cNvSpPr/>
              <p:nvPr/>
            </p:nvSpPr>
            <p:spPr>
              <a:xfrm>
                <a:off x="1681859" y="4304053"/>
                <a:ext cx="2034147" cy="81259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5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500" i="1">
                              <a:latin typeface="Cambria Math"/>
                            </a:rPr>
                            <m:t>𝑡</m:t>
                          </m:r>
                        </m:e>
                        <m:sub>
                          <m:r>
                            <a:rPr lang="ru-RU" sz="2500" i="1"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ru-RU" sz="25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5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2500" i="1">
                              <a:latin typeface="Cambria Math"/>
                            </a:rPr>
                            <m:t>4±14</m:t>
                          </m:r>
                        </m:num>
                        <m:den>
                          <m:r>
                            <a:rPr lang="ru-RU" sz="2500" i="1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ru-RU" sz="2500" dirty="0"/>
              </a:p>
            </p:txBody>
          </p:sp>
        </mc:Choice>
        <mc:Fallback>
          <p:sp>
            <p:nvSpPr>
              <p:cNvPr id="10" name="Прямоугольник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1859" y="4304053"/>
                <a:ext cx="2034147" cy="81259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Прямоугольник 10"/>
          <p:cNvSpPr/>
          <p:nvPr/>
        </p:nvSpPr>
        <p:spPr>
          <a:xfrm>
            <a:off x="1786772" y="5162970"/>
            <a:ext cx="1919115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i="1" dirty="0"/>
              <a:t>t</a:t>
            </a:r>
            <a:r>
              <a:rPr lang="ru-RU" sz="2500" i="1" baseline="-25000" dirty="0"/>
              <a:t>1 </a:t>
            </a:r>
            <a:r>
              <a:rPr lang="ru-RU" sz="2500" i="1" dirty="0"/>
              <a:t>= 9, t</a:t>
            </a:r>
            <a:r>
              <a:rPr lang="ru-RU" sz="2500" i="1" baseline="-25000" dirty="0"/>
              <a:t>2</a:t>
            </a:r>
            <a:r>
              <a:rPr lang="ru-RU" sz="2500" i="1" dirty="0"/>
              <a:t> = −5.</a:t>
            </a:r>
            <a:endParaRPr lang="ru-RU" sz="25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Прямоугольник 11"/>
              <p:cNvSpPr/>
              <p:nvPr/>
            </p:nvSpPr>
            <p:spPr>
              <a:xfrm>
                <a:off x="605640" y="5688250"/>
                <a:ext cx="4572000" cy="477054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5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500" b="0" i="1" smtClean="0">
                              <a:latin typeface="Cambria Math"/>
                            </a:rPr>
                            <m:t>9</m:t>
                          </m:r>
                        </m:e>
                        <m:sup>
                          <m:r>
                            <a:rPr lang="ru-RU" sz="2500" i="1"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ru-RU" sz="2500" i="1">
                          <a:latin typeface="Cambria Math"/>
                        </a:rPr>
                        <m:t>=</m:t>
                      </m:r>
                      <m:r>
                        <a:rPr lang="en-US" sz="2500" i="1">
                          <a:latin typeface="Cambria Math"/>
                        </a:rPr>
                        <m:t>9</m:t>
                      </m:r>
                    </m:oMath>
                  </m:oMathPara>
                </a14:m>
                <a:endParaRPr lang="ru-RU" sz="2500" dirty="0"/>
              </a:p>
            </p:txBody>
          </p:sp>
        </mc:Choice>
        <mc:Fallback>
          <p:sp>
            <p:nvSpPr>
              <p:cNvPr id="12" name="Прямоугольник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5640" y="5688250"/>
                <a:ext cx="4572000" cy="477054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Прямоугольник 12"/>
              <p:cNvSpPr/>
              <p:nvPr/>
            </p:nvSpPr>
            <p:spPr>
              <a:xfrm>
                <a:off x="4860032" y="5654791"/>
                <a:ext cx="1433406" cy="4770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5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500" b="0" i="1" smtClean="0">
                              <a:latin typeface="Cambria Math"/>
                            </a:rPr>
                            <m:t>9</m:t>
                          </m:r>
                        </m:e>
                        <m:sup>
                          <m:r>
                            <a:rPr lang="ru-RU" sz="2500" i="1"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ru-RU" sz="2500" i="1">
                          <a:latin typeface="Cambria Math"/>
                        </a:rPr>
                        <m:t>=</m:t>
                      </m:r>
                      <m:r>
                        <a:rPr lang="en-US" sz="2500" i="1">
                          <a:latin typeface="Cambria Math"/>
                        </a:rPr>
                        <m:t>−5</m:t>
                      </m:r>
                    </m:oMath>
                  </m:oMathPara>
                </a14:m>
                <a:endParaRPr lang="ru-RU" sz="2500" dirty="0"/>
              </a:p>
            </p:txBody>
          </p:sp>
        </mc:Choice>
        <mc:Fallback>
          <p:sp>
            <p:nvSpPr>
              <p:cNvPr id="13" name="Прямоугольник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0032" y="5654791"/>
                <a:ext cx="1433406" cy="477054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Прямоугольник 13"/>
          <p:cNvSpPr/>
          <p:nvPr/>
        </p:nvSpPr>
        <p:spPr>
          <a:xfrm>
            <a:off x="2559036" y="6165304"/>
            <a:ext cx="790601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i="1" dirty="0"/>
              <a:t>x = </a:t>
            </a:r>
            <a:r>
              <a:rPr lang="ru-RU" sz="2500" i="1" dirty="0" smtClean="0"/>
              <a:t>1</a:t>
            </a:r>
            <a:endParaRPr lang="ru-RU" sz="25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4532504" y="6165304"/>
            <a:ext cx="2479140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/>
              <a:t>не имеет корней</a:t>
            </a:r>
          </a:p>
        </p:txBody>
      </p:sp>
    </p:spTree>
    <p:extLst>
      <p:ext uri="{BB962C8B-B14F-4D97-AF65-F5344CB8AC3E}">
        <p14:creationId xmlns:p14="http://schemas.microsoft.com/office/powerpoint/2010/main" val="351806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264"/>
            <a:ext cx="918051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Алгоритм решения показательных уравнений, сводящихся к квадратным</a:t>
            </a:r>
            <a:endParaRPr lang="ru-RU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988840"/>
                <a:ext cx="8229600" cy="4137323"/>
              </a:xfrm>
            </p:spPr>
            <p:txBody>
              <a:bodyPr>
                <a:normAutofit lnSpcReduction="10000"/>
              </a:bodyPr>
              <a:lstStyle/>
              <a:p>
                <a:pPr lvl="0"/>
                <a:r>
                  <a:rPr lang="ru-RU" dirty="0"/>
                  <a:t>Вводим новое обозначение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i="1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ru-RU" i="1">
                            <a:latin typeface="Cambria Math"/>
                          </a:rPr>
                          <m:t>𝑥</m:t>
                        </m:r>
                      </m:sup>
                    </m:sSup>
                    <m:r>
                      <a:rPr lang="ru-RU" i="1">
                        <a:latin typeface="Cambria Math"/>
                      </a:rPr>
                      <m:t>=</m:t>
                    </m:r>
                    <m:r>
                      <a:rPr lang="ru-RU" i="1">
                        <a:latin typeface="Cambria Math"/>
                      </a:rPr>
                      <m:t>𝑡</m:t>
                    </m:r>
                  </m:oMath>
                </a14:m>
                <a:r>
                  <a:rPr lang="ru-RU" dirty="0"/>
                  <a:t>.</a:t>
                </a:r>
              </a:p>
              <a:p>
                <a:pPr lvl="0"/>
                <a:r>
                  <a:rPr lang="ru-RU" dirty="0"/>
                  <a:t>Подставим новое обозначение в исходное уравнение, получим квадратное уравнение, которое решаем с помощью формулы корней квадратного уравнения. Таким образом, находим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/>
                          </a:rPr>
                        </m:ctrlPr>
                      </m:sSubPr>
                      <m:e>
                        <m:r>
                          <a:rPr lang="ru-RU" i="1">
                            <a:latin typeface="Cambria Math"/>
                          </a:rPr>
                          <m:t>𝑡</m:t>
                        </m:r>
                      </m:e>
                      <m:sub>
                        <m:r>
                          <a:rPr lang="ru-RU" i="1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ru-RU" i="1">
                        <a:latin typeface="Cambria Math"/>
                      </a:rPr>
                      <m:t> и </m:t>
                    </m:r>
                    <m:sSub>
                      <m:sSubPr>
                        <m:ctrlPr>
                          <a:rPr lang="ru-RU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𝑡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dirty="0"/>
                  <a:t>.</a:t>
                </a:r>
                <a:endParaRPr lang="ru-RU" dirty="0"/>
              </a:p>
              <a:p>
                <a:pPr lvl="0"/>
                <a:r>
                  <a:rPr lang="ru-RU" dirty="0"/>
                  <a:t>Возвращаемся к подстановке</a:t>
                </a:r>
                <a14:m>
                  <m:oMath xmlns:m="http://schemas.openxmlformats.org/officeDocument/2006/math">
                    <m:r>
                      <a:rPr lang="ru-RU" i="1">
                        <a:latin typeface="Cambria Math"/>
                      </a:rPr>
                      <m:t> </m:t>
                    </m:r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i="1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ru-RU" i="1">
                            <a:latin typeface="Cambria Math"/>
                          </a:rPr>
                          <m:t>𝑥</m:t>
                        </m:r>
                      </m:sup>
                    </m:sSup>
                    <m:r>
                      <a:rPr lang="ru-RU" i="1">
                        <a:latin typeface="Cambria Math"/>
                      </a:rPr>
                      <m:t>=</m:t>
                    </m:r>
                    <m:r>
                      <a:rPr lang="ru-RU" i="1">
                        <a:latin typeface="Cambria Math"/>
                      </a:rPr>
                      <m:t>𝑡</m:t>
                    </m:r>
                  </m:oMath>
                </a14:m>
                <a:r>
                  <a:rPr lang="ru-RU" dirty="0"/>
                  <a:t> и находим корни исходного уравнения.</a:t>
                </a:r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988840"/>
                <a:ext cx="8229600" cy="4137323"/>
              </a:xfrm>
              <a:blipFill rotWithShape="1">
                <a:blip r:embed="rId3"/>
                <a:stretch>
                  <a:fillRect l="-1630" t="-2946" r="-259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19541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4" y="0"/>
            <a:ext cx="918051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Практическая работа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00" t="28750" r="23645" b="12813"/>
          <a:stretch/>
        </p:blipFill>
        <p:spPr bwMode="auto">
          <a:xfrm>
            <a:off x="1187624" y="1628800"/>
            <a:ext cx="6624736" cy="4821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9118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Эталоны ответов</a:t>
            </a:r>
            <a:endParaRPr lang="ru-RU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ru-RU" dirty="0" smtClean="0"/>
                  <a:t>Задание 1  </a:t>
                </a:r>
                <a:r>
                  <a:rPr lang="ru-RU" i="1" u="sng" dirty="0" smtClean="0"/>
                  <a:t>промежуток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ru-RU" i="1" u="sng">
                            <a:latin typeface="Cambria Math"/>
                          </a:rPr>
                        </m:ctrlPr>
                      </m:dPr>
                      <m:e>
                        <m:r>
                          <a:rPr lang="ru-RU" i="1" u="sng">
                            <a:latin typeface="Cambria Math"/>
                          </a:rPr>
                          <m:t>−1;3</m:t>
                        </m:r>
                      </m:e>
                    </m:d>
                  </m:oMath>
                </a14:m>
                <a:endParaRPr lang="ru-RU" i="1" u="sng" dirty="0" smtClean="0"/>
              </a:p>
              <a:p>
                <a:r>
                  <a:rPr lang="ru-RU" dirty="0" smtClean="0"/>
                  <a:t>Задание 2 </a:t>
                </a:r>
                <a:r>
                  <a:rPr lang="ru-RU" i="1" u="sng" dirty="0" smtClean="0"/>
                  <a:t>сумма корней равна 1</a:t>
                </a:r>
              </a:p>
              <a:p>
                <a:r>
                  <a:rPr lang="ru-RU" dirty="0" smtClean="0"/>
                  <a:t>Задание 3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ru-RU" b="0" i="1" smtClean="0">
                            <a:latin typeface="Cambria Math"/>
                          </a:rPr>
                          <m:t>х</m:t>
                        </m:r>
                      </m:e>
                      <m:sub>
                        <m:r>
                          <a:rPr lang="ru-RU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ru-RU" b="0" i="1" smtClean="0">
                        <a:latin typeface="Cambria Math"/>
                      </a:rPr>
                      <m:t>=1</m:t>
                    </m:r>
                  </m:oMath>
                </a14:m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3"/>
                <a:stretch>
                  <a:fillRect l="-1630" t="-161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80790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8736"/>
            <a:ext cx="918051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Домашнее задание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35696" y="2115582"/>
            <a:ext cx="626469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500" dirty="0" smtClean="0"/>
              <a:t>Решить уравнение:</a:t>
            </a:r>
          </a:p>
          <a:p>
            <a:endParaRPr lang="ru-RU" sz="35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Прямоугольник 4"/>
              <p:cNvSpPr/>
              <p:nvPr/>
            </p:nvSpPr>
            <p:spPr>
              <a:xfrm>
                <a:off x="2339752" y="3392909"/>
                <a:ext cx="3955185" cy="6309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35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3500" b="0" i="1" smtClean="0">
                              <a:latin typeface="Cambria Math"/>
                            </a:rPr>
                            <m:t>4</m:t>
                          </m:r>
                        </m:e>
                        <m:sup>
                          <m:r>
                            <a:rPr lang="en-US" sz="3500" i="1"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ru-RU" sz="3500" i="1">
                          <a:latin typeface="Cambria Math"/>
                        </a:rPr>
                        <m:t>−</m:t>
                      </m:r>
                      <m:r>
                        <a:rPr lang="ru-RU" sz="3500" b="0" i="1" smtClean="0">
                          <a:latin typeface="Cambria Math"/>
                        </a:rPr>
                        <m:t>3</m:t>
                      </m:r>
                      <m:r>
                        <a:rPr lang="ru-RU" sz="3500" i="1">
                          <a:latin typeface="Cambria Math"/>
                        </a:rPr>
                        <m:t>∙</m:t>
                      </m:r>
                      <m:sSup>
                        <m:sSupPr>
                          <m:ctrlPr>
                            <a:rPr lang="ru-RU" sz="35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3500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ru-RU" sz="3500" i="1">
                              <a:latin typeface="Cambria Math"/>
                            </a:rPr>
                            <m:t>𝑥</m:t>
                          </m:r>
                        </m:sup>
                      </m:sSup>
                      <m:r>
                        <a:rPr lang="ru-RU" sz="3500" b="0" i="1" smtClean="0">
                          <a:latin typeface="Cambria Math"/>
                        </a:rPr>
                        <m:t>+2</m:t>
                      </m:r>
                      <m:r>
                        <a:rPr lang="ru-RU" sz="3500" i="1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ru-RU" sz="3500" dirty="0"/>
              </a:p>
            </p:txBody>
          </p:sp>
        </mc:Choice>
        <mc:Fallback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9752" y="3392909"/>
                <a:ext cx="3955185" cy="63094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98804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4" y="0"/>
            <a:ext cx="918051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56" t="23125" r="12050" b="8125"/>
          <a:stretch/>
        </p:blipFill>
        <p:spPr bwMode="auto">
          <a:xfrm>
            <a:off x="1547664" y="764704"/>
            <a:ext cx="6532200" cy="513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7910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349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476</TotalTime>
  <Words>553</Words>
  <Application>Microsoft Office PowerPoint</Application>
  <PresentationFormat>Экран (4:3)</PresentationFormat>
  <Paragraphs>89</Paragraphs>
  <Slides>20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2" baseType="lpstr">
      <vt:lpstr>Тема Office</vt:lpstr>
      <vt:lpstr>Equation</vt:lpstr>
      <vt:lpstr>   «Уравнения – это золотой ключ, открывающий все математические сезамы»                  С. Коваль</vt:lpstr>
      <vt:lpstr>Применение в физике </vt:lpstr>
      <vt:lpstr>Презентация PowerPoint</vt:lpstr>
      <vt:lpstr>Презентация PowerPoint</vt:lpstr>
      <vt:lpstr>Показательные уравнения</vt:lpstr>
      <vt:lpstr> 1) 5^(x+4)=25 2) 〖81〗^x-4∙9^x-45=0 3) 7^(6+x)=1 4) 4^2x-10∙4^x+16=0 </vt:lpstr>
      <vt:lpstr>Показательная функция</vt:lpstr>
      <vt:lpstr>Свойства показательной функции</vt:lpstr>
      <vt:lpstr>Показательными уравнениями называют уравнения вида a^(f(x))=a^(g(x)), где a – положительное число, отличное от 1, и уравнения, сводящиеся к этому виду. </vt:lpstr>
      <vt:lpstr>2^(-1); 5^3; (1/4)^3; 〖302〗^0;  2^x=4; 2^2∙3^2; (2^(-1) )^(-2);  7^20/7^19 ; 〖300〗^4∙0; 〖36〗^(1/2); (1/7)^(-2); 2^2∙2^3; (1/4)^(-1); (7/9)^2; (25/134)^0 </vt:lpstr>
      <vt:lpstr>Математический диктант</vt:lpstr>
      <vt:lpstr>  2) Один из показателей ровно в два раза больше другого. </vt:lpstr>
      <vt:lpstr>Показательные уравнения</vt:lpstr>
      <vt:lpstr>〖81〗^x-4∙9^x-45=0 </vt:lpstr>
      <vt:lpstr>Алгоритм решения показательных уравнений, сводящихся к квадратным</vt:lpstr>
      <vt:lpstr>Практическая работа</vt:lpstr>
      <vt:lpstr>Эталоны ответов</vt:lpstr>
      <vt:lpstr>Домашнее задание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Ресурсный центр</dc:creator>
  <cp:lastModifiedBy>Ресурсный центр</cp:lastModifiedBy>
  <cp:revision>12</cp:revision>
  <dcterms:created xsi:type="dcterms:W3CDTF">2025-03-17T05:37:02Z</dcterms:created>
  <dcterms:modified xsi:type="dcterms:W3CDTF">2025-03-18T09:57:17Z</dcterms:modified>
</cp:coreProperties>
</file>