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7" r:id="rId1"/>
  </p:sldMasterIdLst>
  <p:notesMasterIdLst>
    <p:notesMasterId r:id="rId16"/>
  </p:notesMasterIdLst>
  <p:handoutMasterIdLst>
    <p:handoutMasterId r:id="rId17"/>
  </p:handoutMasterIdLst>
  <p:sldIdLst>
    <p:sldId id="256" r:id="rId2"/>
    <p:sldId id="322" r:id="rId3"/>
    <p:sldId id="296" r:id="rId4"/>
    <p:sldId id="324" r:id="rId5"/>
    <p:sldId id="326" r:id="rId6"/>
    <p:sldId id="349" r:id="rId7"/>
    <p:sldId id="330" r:id="rId8"/>
    <p:sldId id="332" r:id="rId9"/>
    <p:sldId id="334" r:id="rId10"/>
    <p:sldId id="339" r:id="rId11"/>
    <p:sldId id="340" r:id="rId12"/>
    <p:sldId id="344" r:id="rId13"/>
    <p:sldId id="342" r:id="rId14"/>
    <p:sldId id="346" r:id="rId15"/>
  </p:sldIdLst>
  <p:sldSz cx="9144000" cy="6858000" type="screen4x3"/>
  <p:notesSz cx="6797675" cy="992663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66"/>
    <a:srgbClr val="0091FE"/>
    <a:srgbClr val="09E8FF"/>
    <a:srgbClr val="AFF7FF"/>
    <a:srgbClr val="000066"/>
    <a:srgbClr val="C7CDD7"/>
    <a:srgbClr val="327FBE"/>
    <a:srgbClr val="E5F6FB"/>
    <a:srgbClr val="D1F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38" autoAdjust="0"/>
    <p:restoredTop sz="99645" autoAdjust="0"/>
  </p:normalViewPr>
  <p:slideViewPr>
    <p:cSldViewPr>
      <p:cViewPr>
        <p:scale>
          <a:sx n="86" d="100"/>
          <a:sy n="86" d="100"/>
        </p:scale>
        <p:origin x="-994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3306" y="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2.6494312703252452E-2"/>
          <c:y val="0.15845895594933895"/>
          <c:w val="0.93830175696457163"/>
          <c:h val="0.631117653594046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/>
            </a:solidFill>
            <a:ln w="25400" cap="flat" cmpd="sng" algn="ctr">
              <a:solidFill>
                <a:schemeClr val="accent2">
                  <a:shade val="50000"/>
                </a:schemeClr>
              </a:solidFill>
              <a:prstDash val="solid"/>
            </a:ln>
            <a:effectLst/>
          </c:spPr>
          <c:invertIfNegative val="0"/>
          <c:dLbls>
            <c:dLbl>
              <c:idx val="0"/>
              <c:layout>
                <c:manualLayout>
                  <c:x val="0.2012410143728886"/>
                  <c:y val="0.1314038023552938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 минут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1DB-4AB5-88BF-39FA7DB32FD5}"/>
                </c:ext>
              </c:extLst>
            </c:dLbl>
            <c:dLbl>
              <c:idx val="1"/>
              <c:layout>
                <c:manualLayout>
                  <c:x val="0.10656969251574255"/>
                  <c:y val="-5.2753437665815202E-2"/>
                </c:manualLayout>
              </c:layout>
              <c:tx>
                <c:rich>
                  <a:bodyPr rot="0" vert="horz"/>
                  <a:lstStyle/>
                  <a:p>
                    <a:pPr>
                      <a:defRPr sz="1400"/>
                    </a:pPr>
                    <a:r>
                      <a:rPr lang="ru-RU" sz="1800" dirty="0" smtClean="0"/>
                      <a:t>10 минут</a:t>
                    </a:r>
                    <a:endParaRPr lang="ru-RU" sz="1800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1024354244194316"/>
                      <c:h val="0.200739672915610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01DB-4AB5-88BF-39FA7DB32FD5}"/>
                </c:ext>
              </c:extLst>
            </c:dLbl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Было</c:v>
                </c:pt>
                <c:pt idx="1">
                  <c:v>Стало</c:v>
                </c:pt>
              </c:strCache>
            </c:strRef>
          </c:cat>
          <c:val>
            <c:numRef>
              <c:f>Лист1!$B$2:$B$3</c:f>
              <c:numCache>
                <c:formatCode>0</c:formatCode>
                <c:ptCount val="2"/>
                <c:pt idx="0">
                  <c:v>40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1DB-4AB5-88BF-39FA7DB32FD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47097600"/>
        <c:axId val="127465088"/>
      </c:barChart>
      <c:catAx>
        <c:axId val="147097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vert="horz"/>
          <a:lstStyle/>
          <a:p>
            <a:pPr>
              <a:defRPr/>
            </a:pPr>
            <a:endParaRPr lang="ru-RU"/>
          </a:p>
        </c:txPr>
        <c:crossAx val="127465088"/>
        <c:crosses val="autoZero"/>
        <c:auto val="1"/>
        <c:lblAlgn val="ctr"/>
        <c:lblOffset val="100"/>
        <c:noMultiLvlLbl val="0"/>
      </c:catAx>
      <c:valAx>
        <c:axId val="127465088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one"/>
        <c:crossAx val="1470976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0.42933</cdr:x>
      <cdr:y>0.2601</cdr:y>
    </cdr:from>
    <cdr:to>
      <cdr:x>0.73145</cdr:x>
      <cdr:y>0.2601</cdr:y>
    </cdr:to>
    <cdr:cxnSp macro="">
      <cdr:nvCxnSpPr>
        <cdr:cNvPr id="3" name="Прямая соединительная линия 2"/>
        <cdr:cNvCxnSpPr/>
      </cdr:nvCxnSpPr>
      <cdr:spPr bwMode="auto">
        <a:xfrm xmlns:a="http://schemas.openxmlformats.org/drawingml/2006/main" flipH="1">
          <a:off x="1944216" y="720080"/>
          <a:ext cx="1368148" cy="0"/>
        </a:xfrm>
        <a:prstGeom xmlns:a="http://schemas.openxmlformats.org/drawingml/2006/main" prst="line">
          <a:avLst/>
        </a:prstGeom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1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0.69136</cdr:x>
      <cdr:y>0.28611</cdr:y>
    </cdr:from>
    <cdr:to>
      <cdr:x>0.72955</cdr:x>
      <cdr:y>0.46875</cdr:y>
    </cdr:to>
    <cdr:sp macro="" textlink="">
      <cdr:nvSpPr>
        <cdr:cNvPr id="11" name="Стрелка вниз 10"/>
        <cdr:cNvSpPr/>
      </cdr:nvSpPr>
      <cdr:spPr bwMode="auto">
        <a:xfrm xmlns:a="http://schemas.openxmlformats.org/drawingml/2006/main">
          <a:off x="4032460" y="659271"/>
          <a:ext cx="222748" cy="420849"/>
        </a:xfrm>
        <a:prstGeom xmlns:a="http://schemas.openxmlformats.org/drawingml/2006/main" prst="downArrow">
          <a:avLst/>
        </a:prstGeom>
        <a:solidFill xmlns:a="http://schemas.openxmlformats.org/drawingml/2006/main">
          <a:srgbClr val="00B050"/>
        </a:solidFill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2">
          <a:schemeClr val="accent2">
            <a:shade val="50000"/>
          </a:schemeClr>
        </a:lnRef>
        <a:fillRef xmlns:a="http://schemas.openxmlformats.org/drawingml/2006/main" idx="1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vert="horz" wrap="square" lIns="91440" tIns="45720" rIns="91440" bIns="45720" numCol="1" anchor="t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B2E2F105-2052-41B7-A23C-CB3975CC293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3774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4F46F3E7-202C-435F-A887-8B752AD558F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64606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A439A-D147-4D9D-82B4-5C3983CE8A23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206E5-AEC6-4229-80E9-7641E8D78F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85951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779463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:\Work\Bachti\!!!ВНУТРЕННИЕ\декабрь\презентация\фотозона размер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122238"/>
            <a:ext cx="1176338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E8E05-317D-48A2-8F1C-30E14AA7B7AF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8C5EF-F987-406B-BB8E-94A8A3B486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085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2BB4F-460B-45E0-8F16-0DDAF26B349A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4C372-3E30-4278-9DFA-0B19E47E7A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018547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241AF-B486-42DE-A247-6E29639B23D3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8E1C-1202-419F-A30D-54D0E9F814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83731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BB51A-2424-419A-9A95-FE0E87CC4126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5B142-1D1C-40A6-AF76-8398EB5DB1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73546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D0ACE-4C12-486F-8C98-6321B0CF4327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088D1-BD20-43A8-837C-BAB70168E5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2125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1F69D-C59E-49A7-AB23-B79DDC890C98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43DA6-9F0E-4DFF-9B4A-311EC5077A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860736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02D17-8A3A-4ED9-9877-EC3E73DF8934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F2A68-CC97-4D1C-9C37-526BBF2516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02388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1032E-2575-44E7-B6D7-A394DEA7F55B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28C58-DFD7-4BB3-92E8-4EF9318D8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502749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CB42D-C52D-41FB-8D45-A8BBB6DFAF5C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6D2EB-7EA0-4537-8409-614E366507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747244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rgbClr val="C0E474"/>
                </a:solidFill>
                <a:latin typeface="Arial" pitchFamily="34" charset="0"/>
                <a:cs typeface="+mn-cs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rgbClr val="C0E474"/>
                </a:solidFill>
                <a:latin typeface="Arial" pitchFamily="34" charset="0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B958C-D725-4E34-9EFE-3D783BAF5023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8D21D-2AAE-4254-A0C1-489BB2FBDA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49857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A5E29-6DF0-4529-8D3E-BA97EE107FED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591B5-A537-497B-9EB6-3293786127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1083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rgbClr val="C0E474"/>
                </a:solidFill>
                <a:latin typeface="Arial" pitchFamily="34" charset="0"/>
                <a:cs typeface="+mn-cs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rgbClr val="C0E474"/>
                </a:solidFill>
                <a:latin typeface="Arial" pitchFamily="34" charset="0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38A6C-309E-4557-9A6A-D5AB173025D4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23B10-D258-4FAD-9D15-7387F71630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7725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499AF-6D85-4F30-A613-D13711BC8AFA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16872-7C07-4D37-A736-9C24021DC3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388877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20011-ADC5-4A6E-A95B-936D52369CBA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1E882-66F4-44D9-BC15-2674BDB71E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880782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9F431-1886-456A-BD67-59FAD87E1C26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7CF89-FF76-4823-9481-6DB8759E12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29004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84313"/>
            <a:ext cx="8328025" cy="514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:\Work\Bachti\!!!ВНУТРЕННИЕ\декабрь\презентация\gerb_obl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122238"/>
            <a:ext cx="868363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710007" y="1484784"/>
            <a:ext cx="7174361" cy="1015663"/>
          </a:xfrm>
          <a:prstGeom prst="rect">
            <a:avLst/>
          </a:prstGeom>
          <a:noFill/>
        </p:spPr>
        <p:txBody>
          <a:bodyPr rtlCol="0">
            <a:spAutoFit/>
          </a:bodyPr>
          <a:lstStyle>
            <a:lvl1pPr>
              <a:defRPr lang="ru-RU" sz="6000" kern="1200" baseline="0" dirty="0">
                <a:solidFill>
                  <a:srgbClr val="3B4555"/>
                </a:solidFill>
                <a:latin typeface="Futura PT Medium" pitchFamily="34" charset="-52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6" name="Текст 2"/>
          <p:cNvSpPr>
            <a:spLocks noGrp="1"/>
          </p:cNvSpPr>
          <p:nvPr>
            <p:ph idx="1"/>
          </p:nvPr>
        </p:nvSpPr>
        <p:spPr>
          <a:xfrm>
            <a:off x="891105" y="3594393"/>
            <a:ext cx="3600400" cy="461665"/>
          </a:xfrm>
          <a:prstGeom prst="rect">
            <a:avLst/>
          </a:prstGeom>
          <a:noFill/>
        </p:spPr>
        <p:txBody>
          <a:bodyPr rtlCol="0">
            <a:spAutoFit/>
          </a:bodyPr>
          <a:lstStyle>
            <a:lvl1pPr>
              <a:defRPr lang="ru-RU" sz="2400" dirty="0" smtClean="0">
                <a:solidFill>
                  <a:srgbClr val="3B4555"/>
                </a:solidFill>
                <a:latin typeface="Futura PT Book" pitchFamily="34" charset="-52"/>
              </a:defRPr>
            </a:lvl1pPr>
            <a:lvl2pPr>
              <a:defRPr lang="ru-RU" dirty="0" smtClean="0">
                <a:latin typeface="Arial" charset="0"/>
              </a:defRPr>
            </a:lvl2pPr>
            <a:lvl3pPr>
              <a:defRPr lang="ru-RU" dirty="0" smtClean="0">
                <a:latin typeface="Arial" charset="0"/>
              </a:defRPr>
            </a:lvl3pPr>
            <a:lvl4pPr>
              <a:defRPr lang="ru-RU" dirty="0" smtClean="0">
                <a:latin typeface="Arial" charset="0"/>
              </a:defRPr>
            </a:lvl4pPr>
            <a:lvl5pPr>
              <a:defRPr lang="ru-RU" dirty="0">
                <a:latin typeface="Arial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7" name="Объект 3"/>
          <p:cNvSpPr>
            <a:spLocks noGrp="1"/>
          </p:cNvSpPr>
          <p:nvPr>
            <p:ph sz="half" idx="2"/>
          </p:nvPr>
        </p:nvSpPr>
        <p:spPr>
          <a:xfrm>
            <a:off x="2051720" y="121714"/>
            <a:ext cx="1008112" cy="10418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625393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779463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:\Work\Bachti\!!!ВНУТРЕННИЕ\декабрь\презентация\фотозона размер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122238"/>
            <a:ext cx="1176338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872981" y="760348"/>
            <a:ext cx="3629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>
              <a:defRPr lang="ru-RU" sz="3200" kern="1200" dirty="0">
                <a:solidFill>
                  <a:srgbClr val="3B4555"/>
                </a:solidFill>
                <a:latin typeface="Futura PT Medium" pitchFamily="34" charset="-52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Текст 2"/>
          <p:cNvSpPr>
            <a:spLocks noGrp="1"/>
          </p:cNvSpPr>
          <p:nvPr>
            <p:ph idx="1"/>
          </p:nvPr>
        </p:nvSpPr>
        <p:spPr>
          <a:xfrm>
            <a:off x="899592" y="1556792"/>
            <a:ext cx="7803475" cy="1569660"/>
          </a:xfrm>
          <a:prstGeom prst="rect">
            <a:avLst/>
          </a:prstGeom>
          <a:noFill/>
        </p:spPr>
        <p:txBody>
          <a:bodyPr rtlCol="0">
            <a:spAutoFit/>
          </a:bodyPr>
          <a:lstStyle>
            <a:lvl1pPr>
              <a:defRPr lang="ru-RU" sz="2400" dirty="0" smtClean="0">
                <a:solidFill>
                  <a:srgbClr val="3B4555"/>
                </a:solidFill>
                <a:latin typeface="Futura PT Book" pitchFamily="34" charset="-52"/>
              </a:defRPr>
            </a:lvl1pPr>
            <a:lvl2pPr>
              <a:defRPr lang="ru-RU" dirty="0" smtClean="0">
                <a:latin typeface="Arial" charset="0"/>
              </a:defRPr>
            </a:lvl2pPr>
            <a:lvl3pPr>
              <a:defRPr lang="ru-RU" dirty="0" smtClean="0">
                <a:latin typeface="Arial" charset="0"/>
              </a:defRPr>
            </a:lvl3pPr>
            <a:lvl4pPr>
              <a:defRPr lang="ru-RU" dirty="0" smtClean="0">
                <a:latin typeface="Arial" charset="0"/>
              </a:defRPr>
            </a:lvl4pPr>
            <a:lvl5pPr>
              <a:defRPr lang="ru-RU" dirty="0">
                <a:latin typeface="Arial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913002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C7ABA51-6CA6-4012-B8E1-609EE88E064F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F23CA0E-62C2-4179-8B0B-3873CBF9D761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4100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910EC2-0A64-48B3-9C3B-5CA3354B913D}" type="datetimeFigureOut">
              <a:rPr lang="en-US"/>
              <a:pPr>
                <a:defRPr/>
              </a:pPr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chemeClr val="accent1"/>
                </a:solidFill>
                <a:cs typeface="+mn-cs"/>
              </a:defRPr>
            </a:lvl1pPr>
          </a:lstStyle>
          <a:p>
            <a:pPr>
              <a:defRPr/>
            </a:pPr>
            <a:fld id="{547658B0-0B75-4FA6-B9D5-836D17EC82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7" r:id="rId11"/>
    <p:sldLayoutId id="2147483971" r:id="rId12"/>
    <p:sldLayoutId id="2147483978" r:id="rId13"/>
    <p:sldLayoutId id="2147483972" r:id="rId14"/>
    <p:sldLayoutId id="2147483973" r:id="rId15"/>
    <p:sldLayoutId id="2147483974" r:id="rId16"/>
    <p:sldLayoutId id="2147483979" r:id="rId17"/>
    <p:sldLayoutId id="2147483980" r:id="rId18"/>
    <p:sldLayoutId id="2147483981" r:id="rId19"/>
  </p:sldLayoutIdLs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3200"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556792"/>
            <a:ext cx="7175500" cy="1647182"/>
          </a:xfrm>
        </p:spPr>
        <p:txBody>
          <a:bodyPr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«Оптимизация процесса умывания и мытья рук у детей младшего дошкольного возраста».</a:t>
            </a:r>
            <a:endParaRPr lang="ru-RU" sz="2400" dirty="0">
              <a:solidFill>
                <a:srgbClr val="00206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243" name="Заголовок 1"/>
          <p:cNvSpPr txBox="1">
            <a:spLocks/>
          </p:cNvSpPr>
          <p:nvPr/>
        </p:nvSpPr>
        <p:spPr bwMode="auto">
          <a:xfrm>
            <a:off x="467544" y="4077072"/>
            <a:ext cx="7173913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Авторы:</a:t>
            </a:r>
          </a:p>
          <a:p>
            <a:pPr eaLnBrk="1" hangingPunct="1"/>
            <a:r>
              <a:rPr lang="ru-RU" altLang="ru-RU" sz="1600" dirty="0" err="1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Воложенина</a:t>
            </a:r>
            <a:r>
              <a:rPr lang="ru-RU" altLang="ru-RU" sz="16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Оксана Юрьевна, старший воспитатель</a:t>
            </a:r>
          </a:p>
          <a:p>
            <a:pPr eaLnBrk="1" hangingPunct="1"/>
            <a:r>
              <a:rPr lang="ru-RU" altLang="ru-RU" sz="1600" dirty="0" err="1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Баландина</a:t>
            </a:r>
            <a:r>
              <a:rPr lang="ru-RU" altLang="ru-RU" sz="16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Маргарита </a:t>
            </a:r>
            <a:r>
              <a:rPr lang="ru-RU" altLang="ru-RU" sz="1600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Владимировна</a:t>
            </a:r>
            <a:r>
              <a:rPr lang="ru-RU" altLang="ru-RU" sz="16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, воспитатель</a:t>
            </a:r>
            <a:endParaRPr lang="ru-RU" altLang="ru-RU" sz="1600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1600" dirty="0" smtClean="0">
                <a:solidFill>
                  <a:srgbClr val="003366"/>
                </a:solidFill>
                <a:latin typeface="Times New Roman" pitchFamily="18" charset="0"/>
              </a:rPr>
              <a:t>Лузина Елена Фёдоровна, воспитатель</a:t>
            </a:r>
          </a:p>
          <a:p>
            <a:pPr eaLnBrk="1" hangingPunct="1"/>
            <a:endParaRPr lang="ru-RU" altLang="ru-RU" sz="1600" dirty="0">
              <a:solidFill>
                <a:srgbClr val="003366"/>
              </a:solidFill>
              <a:latin typeface="Times New Roman" pitchFamily="18" charset="0"/>
            </a:endParaRPr>
          </a:p>
          <a:p>
            <a:pPr eaLnBrk="1" hangingPunct="1"/>
            <a:endParaRPr lang="ru-RU" altLang="ru-RU" sz="2000" dirty="0">
              <a:solidFill>
                <a:srgbClr val="3B4555"/>
              </a:solidFill>
              <a:latin typeface="Times New Roman" pitchFamily="18" charset="0"/>
            </a:endParaRPr>
          </a:p>
          <a:p>
            <a:pPr eaLnBrk="1" hangingPunct="1"/>
            <a:endParaRPr lang="ru-RU" altLang="ru-RU" sz="2000" dirty="0">
              <a:solidFill>
                <a:srgbClr val="3B4555"/>
              </a:solidFill>
              <a:latin typeface="Futura P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Номер слайда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D4255EDF-F589-4FA6-8638-193449FB8AD3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4032250" y="2889250"/>
          <a:ext cx="10795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" name="PDF" r:id="rId3" imgW="1080000" imgH="1080000" progId="">
                  <p:embed/>
                </p:oleObj>
              </mc:Choice>
              <mc:Fallback>
                <p:oleObj name="PDF" r:id="rId3" imgW="1080000" imgH="10800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2889250"/>
                        <a:ext cx="1079500" cy="107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43608" y="188640"/>
            <a:ext cx="6480720" cy="124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Паспорт проекта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«Оптимизация процесса умывания и мытья рук у детей младшего дошкольного возраста».</a:t>
            </a:r>
            <a:endParaRPr lang="ru-RU" sz="1600" dirty="0">
              <a:solidFill>
                <a:srgbClr val="00206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139" name="Picture 115" descr="C:\Users\Павел\Downloads\img20251108_10042011_page-00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014657" y="513734"/>
            <a:ext cx="5042678" cy="712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188640"/>
            <a:ext cx="3468687" cy="584200"/>
          </a:xfrm>
        </p:spPr>
        <p:txBody>
          <a:bodyPr rtlCol="0">
            <a:normAutofit fontScale="90000"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Команда проекта</a:t>
            </a:r>
            <a:endParaRPr lang="ru-RU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0" name="Прямоугольник 19"/>
          <p:cNvSpPr>
            <a:spLocks noChangeArrowheads="1"/>
          </p:cNvSpPr>
          <p:nvPr/>
        </p:nvSpPr>
        <p:spPr bwMode="auto">
          <a:xfrm>
            <a:off x="928688" y="5715000"/>
            <a:ext cx="3714750" cy="417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endParaRPr lang="ru-RU" altLang="ru-RU" sz="2000" b="1" dirty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274" name="Прямоугольник 19"/>
          <p:cNvSpPr>
            <a:spLocks noChangeArrowheads="1"/>
          </p:cNvSpPr>
          <p:nvPr/>
        </p:nvSpPr>
        <p:spPr bwMode="auto">
          <a:xfrm>
            <a:off x="4643438" y="5643563"/>
            <a:ext cx="3714750" cy="417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endParaRPr lang="ru-RU" altLang="ru-RU" sz="2000" b="1" dirty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275" name="AutoShape 13" descr="https://webattach.mail.yandex.net/message_part_real/1688987593717.jpg?exif_rotate=y&amp;no_disposition=y&amp;name=1688987593717.jpg&amp;sid=YWVzX3NpZDp7ImFlc0tleUlkIjoiMTc4IiwiaG1hY0tleUlkIjoiMTc4IiwiaXZCYXNlNjQiOiJkc0xWNnZ0bkd2MjZLNENxMFRwWVJBPT0iLCJzaWRCYXNlNjQiOiJodjVtUkZKZGViMzJGOFM2M3E0bUxkbUxWTWI0ZDRnVnhVaStIQmcrQzlqUjl3V0ViR3BmRzhMNHp2NmlnK2tnZ0IybmFJNGY1SExEQ08xdFNNT1FBRHNpSjBzWndKblhZUmFyc0lvWERFbWhUb3BMUnlJeVkvSkhvRitUbjRHMyIsImhtYWNCYXNlNjQiOiJ2QmFUZnpOSDlqZTlLVjcrU3l3MzVOdFhHRFpIZ0FUMHNkUGJxYWRYbXIwPSJ9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11276" name="AutoShape 15" descr="https://webattach.mail.yandex.net/message_part_real/1688987593717.jpg?exif_rotate=y&amp;no_disposition=y&amp;name=1688987593717.jpg&amp;sid=YWVzX3NpZDp7ImFlc0tleUlkIjoiMTc4IiwiaG1hY0tleUlkIjoiMTc4IiwiaXZCYXNlNjQiOiJkc0xWNnZ0bkd2MjZLNENxMFRwWVJBPT0iLCJzaWRCYXNlNjQiOiJodjVtUkZKZGViMzJGOFM2M3E0bUxkbUxWTWI0ZDRnVnhVaStIQmcrQzlqUjl3V0ViR3BmRzhMNHp2NmlnK2tnZ0IybmFJNGY1SExEQ08xdFNNT1FBRHNpSjBzWndKblhZUmFyc0lvWERFbWhUb3BMUnlJeVkvSkhvRitUbjRHMyIsImhtYWNCYXNlNjQiOiJ2QmFUZnpOSDlqZTlLVjcrU3l3MzVOdFhHRFpIZ0FUMHNkUGJxYWRYbXIwPSJ9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11277" name="AutoShape 17" descr="https://webattach.mail.yandex.net/message_part_real/1688987593717.jpg?exif_rotate=y&amp;no_disposition=y&amp;name=1688987593717.jpg&amp;sid=YWVzX3NpZDp7ImFlc0tleUlkIjoiMTc4IiwiaG1hY0tleUlkIjoiMTc4IiwiaXZCYXNlNjQiOiJaTUU5MlZ5OTJWL1I2azQyTzMrK3JnPT0iLCJzaWRCYXNlNjQiOiJVWkxRbVcxU2h6MmtJc0U0YWt5Zi9CWW9qY1E1aEc0bkNpY0k4cmNqVnRRYUNReHpsYVI2T1VUaGJBS28zMDk3ZGFiY2VHbXFGZGpsTDdhSEZ4TnloVFJsL05aSzA4YXRRdVF5RW9mTFhPNnNuNDNzLzdtRHIrUjFJMVNPR1VmNyIsImhtYWNCYXNlNjQiOiI0d21ZdjNtbnc2bHNraHo3TzdhaEpyVk80blZuTDY0UUtPYldSWnE4MDFnPSJ9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268760"/>
            <a:ext cx="792549" cy="60355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852936"/>
            <a:ext cx="792549" cy="60355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93573" y="4733104"/>
            <a:ext cx="792549" cy="603556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3419872" y="2780928"/>
            <a:ext cx="3600400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Воложенина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Оксана Юрьевна– старший воспитатель, руководитель проекта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096916" y="4446579"/>
            <a:ext cx="2160240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Лузина</a:t>
            </a:r>
          </a:p>
          <a:p>
            <a:pPr lvl="0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Елена Федоровна,</a:t>
            </a:r>
          </a:p>
          <a:p>
            <a:pPr lvl="0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воспитатель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1268760"/>
            <a:ext cx="4572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Рябоконь Анастасия Юрьевна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</a:p>
          <a:p>
            <a:pPr lvl="0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Заведующий – заказчик проекта.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3" y="4726323"/>
            <a:ext cx="792549" cy="60355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80172" y="4446579"/>
            <a:ext cx="3003227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Баландина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lnSpc>
                <a:spcPct val="115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Маргарита Владимировна,</a:t>
            </a:r>
          </a:p>
          <a:p>
            <a:pPr lvl="0">
              <a:lnSpc>
                <a:spcPct val="115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воспитатель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204" y="4002318"/>
            <a:ext cx="1365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415" y="3997425"/>
            <a:ext cx="1365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233" y="3968614"/>
            <a:ext cx="1365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401" y="4008257"/>
            <a:ext cx="1365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" y="3995454"/>
            <a:ext cx="1365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802" y="1530963"/>
            <a:ext cx="15668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530295"/>
            <a:ext cx="15668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179" y="1541647"/>
            <a:ext cx="15668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31" y="1553305"/>
            <a:ext cx="1566863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" name="Пятно 1 17"/>
          <p:cNvSpPr>
            <a:spLocks noChangeArrowheads="1"/>
          </p:cNvSpPr>
          <p:nvPr/>
        </p:nvSpPr>
        <p:spPr bwMode="auto">
          <a:xfrm>
            <a:off x="6556993" y="3041595"/>
            <a:ext cx="429195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Пятно 1 17"/>
          <p:cNvSpPr>
            <a:spLocks noChangeArrowheads="1"/>
          </p:cNvSpPr>
          <p:nvPr/>
        </p:nvSpPr>
        <p:spPr bwMode="auto">
          <a:xfrm>
            <a:off x="4256586" y="3164650"/>
            <a:ext cx="432048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ятно 1 17"/>
          <p:cNvSpPr>
            <a:spLocks noChangeArrowheads="1"/>
          </p:cNvSpPr>
          <p:nvPr/>
        </p:nvSpPr>
        <p:spPr bwMode="auto">
          <a:xfrm>
            <a:off x="3762399" y="3164650"/>
            <a:ext cx="429195" cy="469494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Пятно 1 17"/>
          <p:cNvSpPr>
            <a:spLocks noChangeArrowheads="1"/>
          </p:cNvSpPr>
          <p:nvPr/>
        </p:nvSpPr>
        <p:spPr bwMode="auto">
          <a:xfrm>
            <a:off x="4780717" y="3158868"/>
            <a:ext cx="432048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2" name="object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1564203" cy="201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object 6"/>
          <p:cNvSpPr txBox="1">
            <a:spLocks noChangeArrowheads="1"/>
          </p:cNvSpPr>
          <p:nvPr/>
        </p:nvSpPr>
        <p:spPr bwMode="auto">
          <a:xfrm>
            <a:off x="251519" y="1671630"/>
            <a:ext cx="1632719" cy="77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2502" rIns="0" bIns="0">
            <a:spAutoFit/>
          </a:bodyPr>
          <a:lstStyle>
            <a:lvl1pPr marL="120650" indent="-112713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spcBef>
                <a:spcPts val="250"/>
              </a:spcBef>
              <a:buFontTx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Вход в умывальную комнату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7" name="object 15"/>
          <p:cNvSpPr txBox="1">
            <a:spLocks noChangeArrowheads="1"/>
          </p:cNvSpPr>
          <p:nvPr/>
        </p:nvSpPr>
        <p:spPr bwMode="auto">
          <a:xfrm>
            <a:off x="1893513" y="1696034"/>
            <a:ext cx="1447138" cy="1270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334" rIns="0" bIns="0">
            <a:spAutoFit/>
          </a:bodyPr>
          <a:lstStyle>
            <a:lvl1pPr marL="287338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spcBef>
                <a:spcPts val="900"/>
              </a:spcBef>
              <a:buFontTx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Дети открывают кран, берут мыло.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9" name="object 17"/>
          <p:cNvSpPr txBox="1">
            <a:spLocks noChangeArrowheads="1"/>
          </p:cNvSpPr>
          <p:nvPr/>
        </p:nvSpPr>
        <p:spPr bwMode="auto">
          <a:xfrm>
            <a:off x="3761792" y="1713824"/>
            <a:ext cx="1296144" cy="1510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2918" rIns="0" bIns="0">
            <a:spAutoFit/>
          </a:bodyPr>
          <a:lstStyle>
            <a:lvl1pPr marL="120650" indent="-112713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algn="ctr">
              <a:lnSpc>
                <a:spcPct val="86000"/>
              </a:lnSpc>
              <a:spcBef>
                <a:spcPts val="263"/>
              </a:spcBef>
              <a:buFontTx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Процесс умывания.</a:t>
            </a:r>
          </a:p>
          <a:p>
            <a:pPr marL="7937" indent="0">
              <a:lnSpc>
                <a:spcPct val="86000"/>
              </a:lnSpc>
              <a:spcBef>
                <a:spcPts val="263"/>
              </a:spcBef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7937" indent="0">
              <a:lnSpc>
                <a:spcPct val="86000"/>
              </a:lnSpc>
              <a:spcBef>
                <a:spcPts val="263"/>
              </a:spcBef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6000"/>
              </a:lnSpc>
              <a:spcBef>
                <a:spcPts val="263"/>
              </a:spcBef>
            </a:pPr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 Педагог и дети</a:t>
            </a:r>
          </a:p>
          <a:p>
            <a:pPr>
              <a:lnSpc>
                <a:spcPct val="86000"/>
              </a:lnSpc>
              <a:spcBef>
                <a:spcPts val="263"/>
              </a:spcBef>
              <a:buFontTx/>
              <a:buChar char="•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524327" y="1805817"/>
            <a:ext cx="1296145" cy="1418417"/>
          </a:xfrm>
          <a:prstGeom prst="rect">
            <a:avLst/>
          </a:prstGeom>
        </p:spPr>
        <p:txBody>
          <a:bodyPr wrap="square" lIns="0" tIns="8334" rIns="0" bIns="0">
            <a:spAutoFit/>
          </a:bodyPr>
          <a:lstStyle/>
          <a:p>
            <a:pPr marL="121673" indent="-113756" algn="ctr" eaLnBrk="0" hangingPunct="0">
              <a:spcBef>
                <a:spcPts val="1040"/>
              </a:spcBef>
              <a:buFontTx/>
              <a:buChar char="•"/>
              <a:tabLst>
                <a:tab pos="122089" algn="l"/>
              </a:tabLst>
              <a:defRPr/>
            </a:pPr>
            <a:r>
              <a:rPr lang="ru-RU" sz="1600" spc="-3" dirty="0" smtClean="0">
                <a:latin typeface="Times New Roman" pitchFamily="18" charset="0"/>
                <a:cs typeface="Times New Roman" pitchFamily="18" charset="0"/>
              </a:rPr>
              <a:t>Вытирание рук полотенцем.</a:t>
            </a:r>
          </a:p>
          <a:p>
            <a:pPr lvl="0">
              <a:lnSpc>
                <a:spcPct val="86000"/>
              </a:lnSpc>
              <a:spcBef>
                <a:spcPts val="263"/>
              </a:spcBef>
            </a:pPr>
            <a:endParaRPr lang="ru-RU" sz="1400" dirty="0" smtClean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86000"/>
              </a:lnSpc>
              <a:spcBef>
                <a:spcPts val="263"/>
              </a:spcBef>
            </a:pPr>
            <a:endParaRPr lang="ru-RU" sz="1400" dirty="0" smtClean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86000"/>
              </a:lnSpc>
              <a:spcBef>
                <a:spcPts val="263"/>
              </a:spcBef>
            </a:pPr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 Педагог и дети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xfrm>
            <a:off x="5945306" y="4083318"/>
            <a:ext cx="1049468" cy="285414"/>
          </a:xfrm>
        </p:spPr>
        <p:txBody>
          <a:bodyPr wrap="square" lIns="0" tIns="8334" rIns="0" bIns="0" rtlCol="0">
            <a:spAutoFit/>
          </a:bodyPr>
          <a:lstStyle/>
          <a:p>
            <a:pPr marL="8334">
              <a:spcBef>
                <a:spcPts val="66"/>
              </a:spcBef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 минуты</a:t>
            </a:r>
            <a:endParaRPr sz="1800" b="1" spc="-7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05" name="object 31"/>
          <p:cNvSpPr txBox="1">
            <a:spLocks noChangeArrowheads="1"/>
          </p:cNvSpPr>
          <p:nvPr/>
        </p:nvSpPr>
        <p:spPr bwMode="auto">
          <a:xfrm>
            <a:off x="1259632" y="4425814"/>
            <a:ext cx="7429500" cy="2470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334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algn="just">
              <a:spcBef>
                <a:spcPts val="63"/>
              </a:spcBef>
            </a:pPr>
            <a:endParaRPr lang="ru-RU" sz="1600" dirty="0" smtClean="0">
              <a:latin typeface="Arial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Потеря времени на проведение других режимных моментов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Отсутствие у детей самостоятельности в процессе умывания и мытья рук.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Несвоевременное реагирование воспитателя и помощника воспитателя на поведение детей в процессе умывания и мытья рук.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50000"/>
              </a:lnSpc>
              <a:spcAft>
                <a:spcPts val="800"/>
              </a:spcAf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Длительный процесс передачи информации детям младшего дошкольного возраста по последовательному умыванию и мытью рук.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2306" name="object 3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629922"/>
            <a:ext cx="104298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8" name="Прямоугольник 50"/>
          <p:cNvSpPr>
            <a:spLocks noChangeArrowheads="1"/>
          </p:cNvSpPr>
          <p:nvPr/>
        </p:nvSpPr>
        <p:spPr bwMode="auto">
          <a:xfrm>
            <a:off x="158650" y="4025764"/>
            <a:ext cx="12144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ts val="100"/>
              </a:spcBef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минута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115616" y="404664"/>
            <a:ext cx="69115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Карта текущего состояния процесса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1" name="Группа 40"/>
          <p:cNvGrpSpPr/>
          <p:nvPr/>
        </p:nvGrpSpPr>
        <p:grpSpPr>
          <a:xfrm>
            <a:off x="7073473" y="2421764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42" name="Стрелка вправо 41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3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/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1564203" y="2256937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45" name="Стрелка вправо 44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6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/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3444727" y="2257339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48" name="Стрелка вправо 47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9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/>
            </a:p>
          </p:txBody>
        </p:sp>
      </p:grpSp>
      <p:pic>
        <p:nvPicPr>
          <p:cNvPr id="24578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4695361"/>
            <a:ext cx="493763" cy="389823"/>
          </a:xfrm>
          <a:prstGeom prst="rect">
            <a:avLst/>
          </a:prstGeom>
          <a:noFill/>
        </p:spPr>
      </p:pic>
      <p:pic>
        <p:nvPicPr>
          <p:cNvPr id="51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5869" y="5085184"/>
            <a:ext cx="493763" cy="389823"/>
          </a:xfrm>
          <a:prstGeom prst="rect">
            <a:avLst/>
          </a:prstGeom>
          <a:noFill/>
        </p:spPr>
      </p:pic>
      <p:pic>
        <p:nvPicPr>
          <p:cNvPr id="52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4855" y="5498500"/>
            <a:ext cx="493763" cy="389823"/>
          </a:xfrm>
          <a:prstGeom prst="rect">
            <a:avLst/>
          </a:prstGeom>
          <a:noFill/>
        </p:spPr>
      </p:pic>
      <p:pic>
        <p:nvPicPr>
          <p:cNvPr id="53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6165304"/>
            <a:ext cx="493763" cy="389823"/>
          </a:xfrm>
          <a:prstGeom prst="rect">
            <a:avLst/>
          </a:prstGeom>
          <a:noFill/>
        </p:spPr>
      </p:pic>
      <p:sp>
        <p:nvSpPr>
          <p:cNvPr id="28" name="Прямоугольник 27"/>
          <p:cNvSpPr/>
          <p:nvPr/>
        </p:nvSpPr>
        <p:spPr>
          <a:xfrm>
            <a:off x="5344296" y="4374396"/>
            <a:ext cx="3283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Временные затраты 15 минут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2269349" y="2896281"/>
            <a:ext cx="5635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4836888" y="3224233"/>
            <a:ext cx="3407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spc="-7" dirty="0" smtClean="0">
                <a:latin typeface="Times New Roman" pitchFamily="18" charset="0"/>
                <a:cs typeface="Times New Roman" pitchFamily="18" charset="0"/>
              </a:rPr>
              <a:t>4 </a:t>
            </a:r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3303456" y="3356992"/>
            <a:ext cx="241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7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4330695" y="3224234"/>
            <a:ext cx="299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7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650323" y="4002318"/>
            <a:ext cx="1189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2 минуты</a:t>
            </a:r>
            <a:endParaRPr lang="ru-RU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6619687" y="3106960"/>
            <a:ext cx="3559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7" dirty="0" smtClean="0">
                <a:latin typeface="Times New Roman" pitchFamily="18" charset="0"/>
                <a:cs typeface="Times New Roman" pitchFamily="18" charset="0"/>
              </a:rPr>
              <a:t>3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56995" y="3201686"/>
            <a:ext cx="364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spc="-7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7720" y="2896281"/>
            <a:ext cx="13287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Педагог и дети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677" y="2235013"/>
            <a:ext cx="365125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28118" y="1553305"/>
            <a:ext cx="1450601" cy="1909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1673" lvl="0" indent="-113756" algn="ctr" eaLnBrk="0" hangingPunct="0">
              <a:spcBef>
                <a:spcPts val="1040"/>
              </a:spcBef>
              <a:buFontTx/>
              <a:buChar char="•"/>
              <a:tabLst>
                <a:tab pos="122089" algn="l"/>
              </a:tabLst>
              <a:defRPr/>
            </a:pPr>
            <a:r>
              <a:rPr lang="ru-RU" sz="1500" spc="-3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Отвлечение на разговоры. Ожидание помощи взрослого.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86000"/>
              </a:lnSpc>
              <a:spcBef>
                <a:spcPts val="263"/>
              </a:spcBef>
            </a:pPr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lvl="0"/>
            <a:r>
              <a:rPr lang="ru-RU" sz="1400" dirty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       Дети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86000"/>
              </a:lnSpc>
              <a:spcBef>
                <a:spcPts val="263"/>
              </a:spcBef>
            </a:pPr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2857" y="4012548"/>
            <a:ext cx="1128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spcBef>
                <a:spcPts val="100"/>
              </a:spcBef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минута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47723" y="4025764"/>
            <a:ext cx="1010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минут</a:t>
            </a:r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ятно 1 17"/>
          <p:cNvSpPr>
            <a:spLocks noChangeArrowheads="1"/>
          </p:cNvSpPr>
          <p:nvPr/>
        </p:nvSpPr>
        <p:spPr bwMode="auto">
          <a:xfrm>
            <a:off x="4147339" y="5515695"/>
            <a:ext cx="357187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но 1 17"/>
          <p:cNvSpPr>
            <a:spLocks noChangeArrowheads="1"/>
          </p:cNvSpPr>
          <p:nvPr/>
        </p:nvSpPr>
        <p:spPr bwMode="auto">
          <a:xfrm>
            <a:off x="4119060" y="4740732"/>
            <a:ext cx="357187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но 1 17"/>
          <p:cNvSpPr>
            <a:spLocks noChangeArrowheads="1"/>
          </p:cNvSpPr>
          <p:nvPr/>
        </p:nvSpPr>
        <p:spPr bwMode="auto">
          <a:xfrm>
            <a:off x="4119845" y="4311047"/>
            <a:ext cx="357187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но 1 17"/>
          <p:cNvSpPr>
            <a:spLocks noChangeArrowheads="1"/>
          </p:cNvSpPr>
          <p:nvPr/>
        </p:nvSpPr>
        <p:spPr bwMode="auto">
          <a:xfrm>
            <a:off x="4134688" y="3717406"/>
            <a:ext cx="357187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22" name="object 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3336925"/>
            <a:ext cx="104298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5" name="object 26"/>
          <p:cNvGrpSpPr>
            <a:grpSpLocks/>
          </p:cNvGrpSpPr>
          <p:nvPr/>
        </p:nvGrpSpPr>
        <p:grpSpPr bwMode="auto">
          <a:xfrm>
            <a:off x="3458939" y="4796024"/>
            <a:ext cx="500062" cy="285750"/>
            <a:chOff x="6933945" y="5228082"/>
            <a:chExt cx="257810" cy="175895"/>
          </a:xfrm>
        </p:grpSpPr>
        <p:pic>
          <p:nvPicPr>
            <p:cNvPr id="13326" name="object 2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645" y="5240782"/>
              <a:ext cx="232028" cy="150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7" name="object 28"/>
            <p:cNvSpPr>
              <a:spLocks noChangeArrowheads="1"/>
            </p:cNvSpPr>
            <p:nvPr/>
          </p:nvSpPr>
          <p:spPr bwMode="auto">
            <a:xfrm>
              <a:off x="6946645" y="5240782"/>
              <a:ext cx="232410" cy="150495"/>
            </a:xfrm>
            <a:custGeom>
              <a:avLst/>
              <a:gdLst>
                <a:gd name="T0" fmla="*/ 0 w 232409"/>
                <a:gd name="T1" fmla="*/ 0 h 150495"/>
                <a:gd name="T2" fmla="*/ 232409 w 232409"/>
                <a:gd name="T3" fmla="*/ 150495 h 150495"/>
              </a:gdLst>
              <a:ahLst/>
              <a:cxnLst/>
              <a:rect l="T0" t="T1" r="T2" b="T3"/>
              <a:pathLst>
                <a:path w="232409" h="150495">
                  <a:moveTo>
                    <a:pt x="0" y="37465"/>
                  </a:moveTo>
                  <a:lnTo>
                    <a:pt x="156972" y="37465"/>
                  </a:lnTo>
                  <a:lnTo>
                    <a:pt x="156972" y="0"/>
                  </a:lnTo>
                  <a:lnTo>
                    <a:pt x="232028" y="75057"/>
                  </a:lnTo>
                  <a:lnTo>
                    <a:pt x="156972" y="150114"/>
                  </a:lnTo>
                  <a:lnTo>
                    <a:pt x="156972" y="112522"/>
                  </a:lnTo>
                  <a:lnTo>
                    <a:pt x="0" y="112522"/>
                  </a:lnTo>
                  <a:lnTo>
                    <a:pt x="0" y="37465"/>
                  </a:lnTo>
                  <a:close/>
                </a:path>
              </a:pathLst>
            </a:custGeom>
            <a:noFill/>
            <a:ln w="25400">
              <a:solidFill>
                <a:srgbClr val="9DC3E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eaLnBrk="0" hangingPunct="0"/>
              <a:endParaRPr lang="ru-RU"/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2555776" y="332656"/>
            <a:ext cx="37635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Пирамида проблем</a:t>
            </a:r>
            <a:endParaRPr lang="ru-RU" sz="32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E596595F-AFC1-4817-9E13-415AF41AD8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7967" t="11352" r="20802" b="11557"/>
          <a:stretch/>
        </p:blipFill>
        <p:spPr>
          <a:xfrm>
            <a:off x="92526" y="1492879"/>
            <a:ext cx="3384376" cy="4752567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1331640" y="2852936"/>
            <a:ext cx="1656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Федеральный </a:t>
            </a:r>
          </a:p>
          <a:p>
            <a:pPr algn="ctr"/>
            <a:r>
              <a:rPr lang="ru-RU" dirty="0" smtClean="0"/>
              <a:t>уровень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1209773" y="4042291"/>
            <a:ext cx="17780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Региональный </a:t>
            </a:r>
          </a:p>
          <a:p>
            <a:pPr algn="ctr"/>
            <a:r>
              <a:rPr lang="ru-RU" dirty="0" smtClean="0"/>
              <a:t>уровень</a:t>
            </a:r>
            <a:endParaRPr lang="ru-RU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A788E014-6873-43DE-9A73-FEB752B283EC}"/>
              </a:ext>
            </a:extLst>
          </p:cNvPr>
          <p:cNvSpPr txBox="1"/>
          <p:nvPr/>
        </p:nvSpPr>
        <p:spPr>
          <a:xfrm>
            <a:off x="92526" y="5191199"/>
            <a:ext cx="3882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Уровень образовательной </a:t>
            </a:r>
            <a:endParaRPr lang="ru-RU" dirty="0" smtClean="0"/>
          </a:p>
          <a:p>
            <a:pPr algn="ctr"/>
            <a:r>
              <a:rPr lang="ru-RU" dirty="0" smtClean="0"/>
              <a:t>организации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181926" y="3782772"/>
            <a:ext cx="299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spc="-7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54875" y="4319290"/>
            <a:ext cx="299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spc="-7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47518" y="4821867"/>
            <a:ext cx="299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spc="-7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7063" y="5570309"/>
            <a:ext cx="299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spc="-7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57031" y="376003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Потеря времени на проведение других режимных моментов</a:t>
            </a: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lvl="0">
              <a:spcAft>
                <a:spcPts val="0"/>
              </a:spcAft>
            </a:pP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Отсутствие у детей самостоятельности в процессе умывания и мытья рук</a:t>
            </a: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lvl="0">
              <a:spcAft>
                <a:spcPts val="0"/>
              </a:spcAft>
            </a:pP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Несвоевременное реагирование воспитателя и помощника воспитателя на поведение детей в процессе умывания и мытья рук.</a:t>
            </a:r>
            <a:endParaRPr lang="ru-RU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lvl="0">
              <a:spcAft>
                <a:spcPts val="800"/>
              </a:spcAft>
            </a:pP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Длительный процесс передачи информации детям младшего дошкольного возраста по последовательному умыванию и мытью рук.</a:t>
            </a:r>
            <a:endParaRPr lang="ru-RU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467" y="3953632"/>
            <a:ext cx="136525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926" y="3977965"/>
            <a:ext cx="136525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Прямоугольник 49"/>
          <p:cNvSpPr/>
          <p:nvPr/>
        </p:nvSpPr>
        <p:spPr>
          <a:xfrm>
            <a:off x="3761792" y="3997425"/>
            <a:ext cx="1343882" cy="4440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67878" y="3977965"/>
            <a:ext cx="1343882" cy="4440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004" y="1509343"/>
            <a:ext cx="15668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530295"/>
            <a:ext cx="15668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179" y="1541647"/>
            <a:ext cx="15668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31" y="1553305"/>
            <a:ext cx="1566863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object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1564203" cy="201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object 6"/>
          <p:cNvSpPr txBox="1">
            <a:spLocks noChangeArrowheads="1"/>
          </p:cNvSpPr>
          <p:nvPr/>
        </p:nvSpPr>
        <p:spPr bwMode="auto">
          <a:xfrm>
            <a:off x="251519" y="1671630"/>
            <a:ext cx="1632719" cy="77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2502" rIns="0" bIns="0">
            <a:spAutoFit/>
          </a:bodyPr>
          <a:lstStyle>
            <a:lvl1pPr marL="120650" indent="-112713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spcBef>
                <a:spcPts val="250"/>
              </a:spcBef>
              <a:buFontTx/>
              <a:buChar char="•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Вход в умывальную комнату.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7" name="object 15"/>
          <p:cNvSpPr txBox="1">
            <a:spLocks noChangeArrowheads="1"/>
          </p:cNvSpPr>
          <p:nvPr/>
        </p:nvSpPr>
        <p:spPr bwMode="auto">
          <a:xfrm>
            <a:off x="1893513" y="1696034"/>
            <a:ext cx="1447138" cy="1270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334" rIns="0" bIns="0">
            <a:spAutoFit/>
          </a:bodyPr>
          <a:lstStyle>
            <a:lvl1pPr marL="287338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spcBef>
                <a:spcPts val="900"/>
              </a:spcBef>
              <a:buFontTx/>
              <a:buChar char="•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Дети открывают кран, берут мыло.</a:t>
            </a:r>
          </a:p>
          <a:p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9" name="object 17"/>
          <p:cNvSpPr txBox="1">
            <a:spLocks noChangeArrowheads="1"/>
          </p:cNvSpPr>
          <p:nvPr/>
        </p:nvSpPr>
        <p:spPr bwMode="auto">
          <a:xfrm>
            <a:off x="3761792" y="1713824"/>
            <a:ext cx="1296144" cy="1787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2918" rIns="0" bIns="0">
            <a:spAutoFit/>
          </a:bodyPr>
          <a:lstStyle>
            <a:lvl1pPr marL="120650" indent="-112713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algn="ctr">
              <a:lnSpc>
                <a:spcPct val="86000"/>
              </a:lnSpc>
              <a:spcBef>
                <a:spcPts val="263"/>
              </a:spcBef>
              <a:buFontTx/>
              <a:buChar char="•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Процесс умывания.</a:t>
            </a:r>
          </a:p>
          <a:p>
            <a:pPr marL="7937" indent="0">
              <a:lnSpc>
                <a:spcPct val="86000"/>
              </a:lnSpc>
              <a:spcBef>
                <a:spcPts val="263"/>
              </a:spcBef>
            </a:pPr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7937" indent="0">
              <a:lnSpc>
                <a:spcPct val="86000"/>
              </a:lnSpc>
              <a:spcBef>
                <a:spcPts val="263"/>
              </a:spcBef>
            </a:pPr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7937" indent="0">
              <a:lnSpc>
                <a:spcPct val="86000"/>
              </a:lnSpc>
              <a:spcBef>
                <a:spcPts val="263"/>
              </a:spcBef>
            </a:pPr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6000"/>
              </a:lnSpc>
              <a:spcBef>
                <a:spcPts val="263"/>
              </a:spcBef>
            </a:pPr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 Педагог и дети</a:t>
            </a:r>
          </a:p>
          <a:p>
            <a:pPr>
              <a:lnSpc>
                <a:spcPct val="86000"/>
              </a:lnSpc>
              <a:spcBef>
                <a:spcPts val="263"/>
              </a:spcBef>
              <a:buFontTx/>
              <a:buChar char="•"/>
            </a:pP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524327" y="1805817"/>
            <a:ext cx="1296145" cy="1418417"/>
          </a:xfrm>
          <a:prstGeom prst="rect">
            <a:avLst/>
          </a:prstGeom>
        </p:spPr>
        <p:txBody>
          <a:bodyPr wrap="square" lIns="0" tIns="8334" rIns="0" bIns="0">
            <a:spAutoFit/>
          </a:bodyPr>
          <a:lstStyle/>
          <a:p>
            <a:pPr marL="121673" indent="-113756" algn="ctr" eaLnBrk="0" hangingPunct="0">
              <a:spcBef>
                <a:spcPts val="1040"/>
              </a:spcBef>
              <a:buFontTx/>
              <a:buChar char="•"/>
              <a:tabLst>
                <a:tab pos="122089" algn="l"/>
              </a:tabLst>
              <a:defRPr/>
            </a:pPr>
            <a:r>
              <a:rPr lang="ru-RU" sz="1600" spc="-3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Вытирание рук полотенцем.</a:t>
            </a:r>
          </a:p>
          <a:p>
            <a:pPr>
              <a:lnSpc>
                <a:spcPct val="86000"/>
              </a:lnSpc>
              <a:spcBef>
                <a:spcPts val="263"/>
              </a:spcBef>
            </a:pPr>
            <a:endParaRPr lang="ru-RU" sz="1400" dirty="0" smtClean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6000"/>
              </a:lnSpc>
              <a:spcBef>
                <a:spcPts val="263"/>
              </a:spcBef>
            </a:pPr>
            <a:endParaRPr lang="ru-RU" sz="1400" dirty="0" smtClean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6000"/>
              </a:lnSpc>
              <a:spcBef>
                <a:spcPts val="263"/>
              </a:spcBef>
            </a:pPr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 Педагог и дети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05" name="object 31"/>
          <p:cNvSpPr txBox="1">
            <a:spLocks noChangeArrowheads="1"/>
          </p:cNvSpPr>
          <p:nvPr/>
        </p:nvSpPr>
        <p:spPr bwMode="auto">
          <a:xfrm>
            <a:off x="1292557" y="4371650"/>
            <a:ext cx="7429500" cy="2470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334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algn="just">
              <a:spcBef>
                <a:spcPts val="63"/>
              </a:spcBef>
            </a:pPr>
            <a:endParaRPr lang="ru-RU" sz="1600" dirty="0" smtClean="0">
              <a:solidFill>
                <a:prstClr val="black"/>
              </a:solidFill>
              <a:latin typeface="Arial" pitchFamily="34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Достаточное количество 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времени на проведение других режимных моментов</a:t>
            </a: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Проявление самостоятельности детей в 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процессе умывания и мытья рук.</a:t>
            </a:r>
            <a:endParaRPr lang="ru-RU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Своевременное 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реагирование воспитателя и помощника воспитателя на поведение детей в процессе умывания и мытья рук.</a:t>
            </a:r>
            <a:endParaRPr lang="ru-RU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Быстрый (доступный) 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процесс передачи информации детям младшего дошкольного возраста по последовательному умыванию и мытью рук.</a:t>
            </a:r>
            <a:endParaRPr lang="ru-RU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2306" name="object 3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743" y="4472232"/>
            <a:ext cx="104298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Прямоугольник 36"/>
          <p:cNvSpPr/>
          <p:nvPr/>
        </p:nvSpPr>
        <p:spPr>
          <a:xfrm>
            <a:off x="1115616" y="404664"/>
            <a:ext cx="69115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Карта целевого состояния процесса</a:t>
            </a:r>
          </a:p>
        </p:txBody>
      </p:sp>
      <p:grpSp>
        <p:nvGrpSpPr>
          <p:cNvPr id="41" name="Группа 40"/>
          <p:cNvGrpSpPr/>
          <p:nvPr/>
        </p:nvGrpSpPr>
        <p:grpSpPr>
          <a:xfrm>
            <a:off x="7073473" y="2421764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42" name="Стрелка вправо 41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3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</a:pPr>
              <a:endParaRPr lang="ru-RU" sz="1200">
                <a:solidFill>
                  <a:prstClr val="black"/>
                </a:solidFill>
              </a:endParaRPr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1564203" y="2256937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45" name="Стрелка вправо 44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6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</a:pPr>
              <a:endParaRPr lang="ru-RU" sz="1200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3444727" y="2257339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48" name="Стрелка вправо 47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9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</a:pPr>
              <a:endParaRPr lang="ru-RU" sz="1200">
                <a:solidFill>
                  <a:prstClr val="black"/>
                </a:solidFill>
              </a:endParaRPr>
            </a:p>
          </p:txBody>
        </p:sp>
      </p:grpSp>
      <p:pic>
        <p:nvPicPr>
          <p:cNvPr id="24578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4695361"/>
            <a:ext cx="493763" cy="389823"/>
          </a:xfrm>
          <a:prstGeom prst="rect">
            <a:avLst/>
          </a:prstGeom>
          <a:noFill/>
        </p:spPr>
      </p:pic>
      <p:pic>
        <p:nvPicPr>
          <p:cNvPr id="51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5869" y="5085184"/>
            <a:ext cx="493763" cy="389823"/>
          </a:xfrm>
          <a:prstGeom prst="rect">
            <a:avLst/>
          </a:prstGeom>
          <a:noFill/>
        </p:spPr>
      </p:pic>
      <p:pic>
        <p:nvPicPr>
          <p:cNvPr id="52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4855" y="5498500"/>
            <a:ext cx="493763" cy="389823"/>
          </a:xfrm>
          <a:prstGeom prst="rect">
            <a:avLst/>
          </a:prstGeom>
          <a:noFill/>
        </p:spPr>
      </p:pic>
      <p:pic>
        <p:nvPicPr>
          <p:cNvPr id="53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6165304"/>
            <a:ext cx="493763" cy="389823"/>
          </a:xfrm>
          <a:prstGeom prst="rect">
            <a:avLst/>
          </a:prstGeom>
          <a:noFill/>
        </p:spPr>
      </p:pic>
      <p:sp>
        <p:nvSpPr>
          <p:cNvPr id="28" name="Прямоугольник 27"/>
          <p:cNvSpPr/>
          <p:nvPr/>
        </p:nvSpPr>
        <p:spPr>
          <a:xfrm>
            <a:off x="6141227" y="4374396"/>
            <a:ext cx="2206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Экономия: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минут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269349" y="2896281"/>
            <a:ext cx="5635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6075543" y="3705601"/>
            <a:ext cx="3407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spc="-7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3303456" y="3356992"/>
            <a:ext cx="241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7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50323" y="4002318"/>
            <a:ext cx="1128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минута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7720" y="2896281"/>
            <a:ext cx="13287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Педагог и дети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677" y="2235013"/>
            <a:ext cx="365125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50134" y="1592579"/>
            <a:ext cx="1450601" cy="1909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1673" indent="-113756" algn="ctr" eaLnBrk="0" hangingPunct="0">
              <a:spcBef>
                <a:spcPts val="1040"/>
              </a:spcBef>
              <a:buFontTx/>
              <a:buChar char="•"/>
              <a:tabLst>
                <a:tab pos="122089" algn="l"/>
              </a:tabLst>
              <a:defRPr/>
            </a:pPr>
            <a:r>
              <a:rPr lang="ru-RU" sz="1500" spc="-3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Отвлечение на разговоры. Ожидание помощи взрослого.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6000"/>
              </a:lnSpc>
              <a:spcBef>
                <a:spcPts val="263"/>
              </a:spcBef>
            </a:pPr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r>
              <a:rPr lang="ru-RU" sz="1400" dirty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       Дети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6000"/>
              </a:lnSpc>
              <a:spcBef>
                <a:spcPts val="263"/>
              </a:spcBef>
            </a:pPr>
            <a:r>
              <a:rPr lang="ru-RU" sz="1400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sz="1400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1047" y="3922667"/>
            <a:ext cx="1128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spcBef>
                <a:spcPts val="100"/>
              </a:spcBef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минута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67503" y="3997425"/>
            <a:ext cx="1010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минут</a:t>
            </a:r>
            <a:endParaRPr lang="ru-RU" dirty="0">
              <a:solidFill>
                <a:prstClr val="black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171047" y="3541658"/>
            <a:ext cx="0" cy="3810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269349" y="3553010"/>
            <a:ext cx="0" cy="3696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5870326" y="4005064"/>
            <a:ext cx="1128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минута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38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71742" y="188640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План мероприятий по устранению проблем</a:t>
            </a:r>
            <a:endParaRPr lang="ru-RU" sz="32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830033"/>
              </p:ext>
            </p:extLst>
          </p:nvPr>
        </p:nvGraphicFramePr>
        <p:xfrm>
          <a:off x="199734" y="787464"/>
          <a:ext cx="8784976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238"/>
                <a:gridCol w="2142238"/>
                <a:gridCol w="2142238"/>
                <a:gridCol w="2358262"/>
              </a:tblGrid>
              <a:tr h="76760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pc="-5" dirty="0" smtClean="0">
                          <a:latin typeface="Arial"/>
                          <a:cs typeface="Arial"/>
                        </a:rPr>
                        <a:t>Проблема</a:t>
                      </a:r>
                      <a:endParaRPr lang="ru-RU" sz="1800" dirty="0" smtClean="0">
                        <a:latin typeface="Arial"/>
                        <a:cs typeface="Arial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pc="-5" dirty="0" smtClean="0">
                          <a:latin typeface="Arial"/>
                          <a:cs typeface="Arial"/>
                        </a:rPr>
                        <a:t>Первопричина</a:t>
                      </a:r>
                      <a:endParaRPr lang="ru-RU" sz="1800" dirty="0" smtClean="0">
                        <a:latin typeface="Arial"/>
                        <a:cs typeface="Arial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pc="-5" dirty="0" smtClean="0">
                          <a:latin typeface="Arial"/>
                          <a:cs typeface="Arial"/>
                        </a:rPr>
                        <a:t>Решение</a:t>
                      </a:r>
                      <a:endParaRPr lang="ru-RU" sz="1800" dirty="0" smtClean="0">
                        <a:latin typeface="Arial"/>
                        <a:cs typeface="Arial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pc="-5" dirty="0" smtClean="0">
                          <a:latin typeface="Arial"/>
                          <a:cs typeface="Arial"/>
                        </a:rPr>
                        <a:t>Вклад</a:t>
                      </a:r>
                      <a:r>
                        <a:rPr lang="ru-RU" sz="1800" b="1" spc="-3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lang="ru-RU" sz="1800" b="1" dirty="0" smtClean="0">
                          <a:latin typeface="Arial"/>
                          <a:cs typeface="Arial"/>
                        </a:rPr>
                        <a:t>в</a:t>
                      </a:r>
                      <a:r>
                        <a:rPr lang="ru-RU" sz="1800" b="1" spc="-10" dirty="0" smtClean="0">
                          <a:latin typeface="Arial"/>
                          <a:cs typeface="Arial"/>
                        </a:rPr>
                        <a:t> достижение</a:t>
                      </a:r>
                      <a:r>
                        <a:rPr lang="ru-RU" sz="1800" b="1" spc="5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lang="ru-RU" sz="1800" b="1" spc="-10" dirty="0" smtClean="0">
                          <a:latin typeface="Arial"/>
                          <a:cs typeface="Arial"/>
                        </a:rPr>
                        <a:t>цели</a:t>
                      </a:r>
                      <a:endParaRPr lang="ru-RU" sz="1800" dirty="0" smtClean="0">
                        <a:latin typeface="Arial"/>
                        <a:cs typeface="Arial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Потеря времени на проведение других режимных моментов.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Неорганизованность детей во время умывания.</a:t>
                      </a: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Деление детей на группы.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Достаточное количество времени на проведение других режимных моментов.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Отсутствие у детей самостоятельности в процессе умывания и мытья рук.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Недостаточно сформированы навыки у детей в силу возраста.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Внедрение визуализации процесса умывания и мытья рук. 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Проявление самостоятельности детей в процессе умывания и мытья рук.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Несвоевременное реагирование воспитателя и помощника воспитателя на поведение детей в процессе умывания и мытья рук.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Отсутствие согласованных действий.</a:t>
                      </a:r>
                    </a:p>
                    <a:p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Согласование алгоритма действий между воспитателем и младшим воспитателем.</a:t>
                      </a:r>
                    </a:p>
                    <a:p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Организованность детей во время умывания.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Длительный процесс передачи информации детям младшего дошкольного возраста по последовательному умыванию и мытью рук.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Отсутствие алгоритма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умывания и мытья рук.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алгоритма умывания и мытья рук.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Быстрая (доступная) передача информации детям младшего дошкольного возраста по последовательному умыванию и мытью рук.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8361249"/>
              </p:ext>
            </p:extLst>
          </p:nvPr>
        </p:nvGraphicFramePr>
        <p:xfrm>
          <a:off x="179512" y="1052737"/>
          <a:ext cx="8676258" cy="3413630"/>
        </p:xfrm>
        <a:graphic>
          <a:graphicData uri="http://schemas.openxmlformats.org/drawingml/2006/table">
            <a:tbl>
              <a:tblPr/>
              <a:tblGrid>
                <a:gridCol w="2021793"/>
                <a:gridCol w="1735252"/>
                <a:gridCol w="1975369"/>
                <a:gridCol w="2943844"/>
              </a:tblGrid>
              <a:tr h="1035118">
                <a:tc>
                  <a:txBody>
                    <a:bodyPr/>
                    <a:lstStyle/>
                    <a:p>
                      <a:pPr marL="187325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Наименование цели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21788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4825" marR="0" lvl="0" indent="153988" algn="l" defTabSz="457200" rtl="0" eaLnBrk="1" fontAlgn="base" latinLnBrk="0" hangingPunct="1">
                        <a:lnSpc>
                          <a:spcPts val="2138"/>
                        </a:lnSpc>
                        <a:spcBef>
                          <a:spcPts val="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Текущий  показатель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29289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66750" marR="0" lvl="0" indent="146050" algn="l" defTabSz="457200" rtl="0" eaLnBrk="1" fontAlgn="base" latinLnBrk="0" hangingPunct="1">
                        <a:lnSpc>
                          <a:spcPts val="2138"/>
                        </a:lnSpc>
                        <a:spcBef>
                          <a:spcPts val="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Целевой  показатель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29289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Полученный результат, эффект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21788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13323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Вход в умывальную комнату.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Открытие детьми крана, использование мыла.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Процесс умывания.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Отвлечение на разговоры. Ожидание помощи взрослого.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Вытирание рук полотенцем.</a:t>
                      </a:r>
                    </a:p>
                  </a:txBody>
                  <a:tcPr marL="0" marR="0" marT="1072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1мин.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ct val="0"/>
                        </a:spcAft>
                        <a:buClrTx/>
                        <a:buSzTx/>
                        <a:buFont typeface="Microsoft Sans Serif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1мин.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 мин.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мин.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мин.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072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28600" marR="0" lvl="0" indent="-2286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 мин.</a:t>
                      </a:r>
                    </a:p>
                    <a:p>
                      <a:pPr marL="228600" marR="0" lvl="0" indent="-2286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7 мин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мин.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мин.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072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Организованность детей во время умывания.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Визуализация процесса умывания и мытья рук.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алгоритма умывания и мытья рук.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Сокращение времени на процесс умывания и мытья рук для  проведения других режимных моментов.</a:t>
                      </a:r>
                    </a:p>
                  </a:txBody>
                  <a:tcPr marL="0" marR="0" marT="1072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F7FF"/>
                    </a:solidFill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835696" y="332656"/>
            <a:ext cx="48478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2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029925655"/>
              </p:ext>
            </p:extLst>
          </p:nvPr>
        </p:nvGraphicFramePr>
        <p:xfrm>
          <a:off x="1547664" y="4293096"/>
          <a:ext cx="5832648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object 8"/>
          <p:cNvSpPr txBox="1">
            <a:spLocks noChangeArrowheads="1"/>
          </p:cNvSpPr>
          <p:nvPr/>
        </p:nvSpPr>
        <p:spPr bwMode="auto">
          <a:xfrm>
            <a:off x="827584" y="836712"/>
            <a:ext cx="7764462" cy="503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334" rIns="0" bIns="0">
            <a:spAutoFit/>
          </a:bodyPr>
          <a:lstStyle>
            <a:lvl1pPr marL="7938" eaLnBrk="0" hangingPunct="0"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ts val="63"/>
              </a:spcBef>
              <a:buClr>
                <a:srgbClr val="00AF50"/>
              </a:buClr>
              <a:buSzPct val="96000"/>
            </a:pPr>
            <a:endParaRPr lang="ru-RU" sz="1600" dirty="0">
              <a:latin typeface="Microsoft Sans Serif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  <a:spcBef>
                <a:spcPts val="63"/>
              </a:spcBef>
              <a:buClr>
                <a:srgbClr val="00AF50"/>
              </a:buClr>
              <a:buSzPct val="96000"/>
              <a:buFont typeface="Wingdings" pitchFamily="2" charset="2"/>
              <a:buChar char=""/>
            </a:pPr>
            <a:endParaRPr lang="ru-RU" sz="1600" dirty="0">
              <a:latin typeface="Microsoft Sans Serif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  <a:spcBef>
                <a:spcPts val="63"/>
              </a:spcBef>
              <a:buClr>
                <a:srgbClr val="00AF50"/>
              </a:buClr>
              <a:buSzPct val="96000"/>
              <a:buFont typeface="Wingdings" pitchFamily="2" charset="2"/>
              <a:buChar char="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Сокращение времени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процесс умывания и мытья рук.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950"/>
              </a:spcBef>
              <a:buClr>
                <a:srgbClr val="00AF50"/>
              </a:buClr>
              <a:buSzPct val="96000"/>
              <a:buFont typeface="Wingdings" pitchFamily="2" charset="2"/>
              <a:buChar char="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Организованность и проявление самостоятельности детей во время умывания.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950"/>
              </a:spcBef>
              <a:buClr>
                <a:srgbClr val="00AF50"/>
              </a:buClr>
              <a:buSzPct val="96000"/>
              <a:buFont typeface="Wingdings" pitchFamily="2" charset="2"/>
              <a:buChar char="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Повышение эффективности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усвоения детьми алгоритма умывания и мытья рук.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950"/>
              </a:spcBef>
              <a:buClr>
                <a:srgbClr val="00AF50"/>
              </a:buClr>
              <a:buSzPct val="96000"/>
              <a:buFont typeface="Wingdings" pitchFamily="2" charset="2"/>
              <a:buChar char="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Увеличение времени на проведение других режимных моментов.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07704" y="544324"/>
            <a:ext cx="48478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2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416824" cy="1077218"/>
          </a:xfrm>
        </p:spPr>
        <p:txBody>
          <a:bodyPr/>
          <a:lstStyle/>
          <a:p>
            <a:r>
              <a:rPr lang="ru-RU" b="1" dirty="0" smtClean="0">
                <a:solidFill>
                  <a:srgbClr val="003366"/>
                </a:solidFill>
              </a:rPr>
              <a:t>                  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Визуализация</a:t>
            </a:r>
            <a:b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  (фотографии «Было» - «Стало»)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101" name="Picture 5" descr="C:\Users\Павел\Desktop\20251117_1153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340768"/>
            <a:ext cx="3600400" cy="27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Павел\Desktop\20251117_11542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"/>
          <a:stretch/>
        </p:blipFill>
        <p:spPr bwMode="auto">
          <a:xfrm>
            <a:off x="251521" y="4149080"/>
            <a:ext cx="3599153" cy="2588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Павел\Desktop\20251117_1155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117831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Павел\Desktop\VideoCapture_20251120-23101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1"/>
          <a:stretch/>
        </p:blipFill>
        <p:spPr bwMode="auto">
          <a:xfrm>
            <a:off x="5148064" y="1403673"/>
            <a:ext cx="3452444" cy="257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62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416824" cy="1077218"/>
          </a:xfrm>
        </p:spPr>
        <p:txBody>
          <a:bodyPr/>
          <a:lstStyle/>
          <a:p>
            <a:r>
              <a:rPr lang="ru-RU" b="1" dirty="0" smtClean="0">
                <a:solidFill>
                  <a:srgbClr val="003366"/>
                </a:solidFill>
              </a:rPr>
              <a:t>                 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Визуализация</a:t>
            </a:r>
            <a:b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(фотографии «Было» -«Стало»)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1340768"/>
            <a:ext cx="64807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последовательного умывания.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2348880"/>
            <a:ext cx="3168352" cy="3240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Нет алгоритма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AutoShape 2" descr="IMG-20251119-WA00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7" y="2353102"/>
            <a:ext cx="4314851" cy="323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562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07704" y="188640"/>
            <a:ext cx="4991457" cy="1077218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Результаты </a:t>
            </a:r>
            <a:r>
              <a:rPr lang="ru-RU" sz="3200" b="1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854748"/>
            <a:ext cx="3744416" cy="2807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933056"/>
            <a:ext cx="3455987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52106"/>
            <a:ext cx="3455987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562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416823" cy="1569660"/>
          </a:xfrm>
        </p:spPr>
        <p:txBody>
          <a:bodyPr/>
          <a:lstStyle/>
          <a:p>
            <a:r>
              <a:rPr lang="ru-RU" dirty="0" smtClean="0">
                <a:solidFill>
                  <a:srgbClr val="003366"/>
                </a:solidFill>
              </a:rPr>
              <a:t>        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Результаты </a:t>
            </a:r>
            <a:r>
              <a:rPr lang="ru-RU" sz="3200" b="1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проекта.</a:t>
            </a:r>
            <a:br>
              <a:rPr lang="ru-RU" sz="3200" b="1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Разработанные 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стандарты (СОК)</a:t>
            </a:r>
            <a:b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по внедренным улучшениям</a:t>
            </a:r>
            <a:endParaRPr lang="ru-RU" sz="32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67744" y="4149080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Организованность и проявление самостоятельности детей во время умывания и мытья рук.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2276872"/>
            <a:ext cx="44999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Большой охват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детей последовательному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умыванию и мытью рук.</a:t>
            </a: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77606" y="32859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Увеличение времени на проведение других режимных моментов.</a:t>
            </a:r>
          </a:p>
        </p:txBody>
      </p:sp>
      <p:pic>
        <p:nvPicPr>
          <p:cNvPr id="8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348880"/>
            <a:ext cx="493763" cy="389823"/>
          </a:xfrm>
          <a:prstGeom prst="rect">
            <a:avLst/>
          </a:prstGeom>
          <a:noFill/>
        </p:spPr>
      </p:pic>
      <p:pic>
        <p:nvPicPr>
          <p:cNvPr id="9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3981" y="3414246"/>
            <a:ext cx="493763" cy="389823"/>
          </a:xfrm>
          <a:prstGeom prst="rect">
            <a:avLst/>
          </a:prstGeom>
          <a:noFill/>
        </p:spPr>
      </p:pic>
      <p:pic>
        <p:nvPicPr>
          <p:cNvPr id="10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221088"/>
            <a:ext cx="493763" cy="3898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6080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44824"/>
            <a:ext cx="6192688" cy="2585323"/>
          </a:xfrm>
        </p:spPr>
        <p:txBody>
          <a:bodyPr/>
          <a:lstStyle/>
          <a:p>
            <a:r>
              <a:rPr lang="ru-RU" sz="5400" b="1" dirty="0" smtClean="0">
                <a:solidFill>
                  <a:srgbClr val="09E8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</a:t>
            </a:r>
            <a:r>
              <a:rPr lang="ru-RU" sz="5400" b="1" dirty="0" smtClean="0">
                <a:solidFill>
                  <a:srgbClr val="0091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</a:t>
            </a:r>
            <a:r>
              <a:rPr lang="ru-RU" sz="5400" b="1" dirty="0">
                <a:solidFill>
                  <a:srgbClr val="0091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>
                <a:solidFill>
                  <a:srgbClr val="0091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solidFill>
                  <a:srgbClr val="0091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ЗА ВНИМАНИЕ!</a:t>
            </a:r>
            <a:endParaRPr lang="ru-RU" sz="5400" b="1" dirty="0">
              <a:solidFill>
                <a:srgbClr val="0091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70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13989</TotalTime>
  <Words>745</Words>
  <Application>Microsoft Office PowerPoint</Application>
  <PresentationFormat>Экран (4:3)</PresentationFormat>
  <Paragraphs>174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Аспект</vt:lpstr>
      <vt:lpstr>PDF</vt:lpstr>
      <vt:lpstr>«Оптимизация процесса умывания и мытья рук у детей младшего дошкольного возраста».</vt:lpstr>
      <vt:lpstr>Презентация PowerPoint</vt:lpstr>
      <vt:lpstr>Команда проекта</vt:lpstr>
      <vt:lpstr>3 минуты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Визуализация        (фотографии «Было» - «Стало») </vt:lpstr>
      <vt:lpstr>                 Визуализация      (фотографии «Было» -«Стало») </vt:lpstr>
      <vt:lpstr>     Результаты проекта.  </vt:lpstr>
      <vt:lpstr>        Результаты проекта. Разработанные стандарты (СОК)  по внедренным улучшениям</vt:lpstr>
      <vt:lpstr>      СПАСИБО  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Арам Аракелян</dc:creator>
  <cp:lastModifiedBy>Павел</cp:lastModifiedBy>
  <cp:revision>928</cp:revision>
  <cp:lastPrinted>2019-02-18T01:46:55Z</cp:lastPrinted>
  <dcterms:created xsi:type="dcterms:W3CDTF">2007-01-29T08:57:19Z</dcterms:created>
  <dcterms:modified xsi:type="dcterms:W3CDTF">2025-11-21T13:42:51Z</dcterms:modified>
</cp:coreProperties>
</file>