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1" r:id="rId1"/>
  </p:sldMasterIdLst>
  <p:sldIdLst>
    <p:sldId id="256" r:id="rId2"/>
    <p:sldId id="308" r:id="rId3"/>
    <p:sldId id="305" r:id="rId4"/>
    <p:sldId id="291" r:id="rId5"/>
    <p:sldId id="257" r:id="rId6"/>
    <p:sldId id="258" r:id="rId7"/>
    <p:sldId id="259" r:id="rId8"/>
    <p:sldId id="260" r:id="rId9"/>
    <p:sldId id="269" r:id="rId10"/>
    <p:sldId id="270" r:id="rId11"/>
    <p:sldId id="268" r:id="rId12"/>
    <p:sldId id="309" r:id="rId13"/>
    <p:sldId id="272" r:id="rId14"/>
    <p:sldId id="282" r:id="rId15"/>
    <p:sldId id="264" r:id="rId16"/>
    <p:sldId id="274" r:id="rId17"/>
    <p:sldId id="273" r:id="rId18"/>
    <p:sldId id="275" r:id="rId19"/>
    <p:sldId id="277" r:id="rId20"/>
    <p:sldId id="276" r:id="rId21"/>
    <p:sldId id="278" r:id="rId22"/>
    <p:sldId id="280" r:id="rId23"/>
    <p:sldId id="281" r:id="rId24"/>
    <p:sldId id="279" r:id="rId25"/>
    <p:sldId id="301" r:id="rId26"/>
    <p:sldId id="302" r:id="rId27"/>
    <p:sldId id="303" r:id="rId28"/>
    <p:sldId id="304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313" r:id="rId37"/>
    <p:sldId id="311" r:id="rId38"/>
    <p:sldId id="290" r:id="rId39"/>
    <p:sldId id="310" r:id="rId40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7A410"/>
    <a:srgbClr val="006600"/>
    <a:srgbClr val="FF3399"/>
    <a:srgbClr val="54DF41"/>
    <a:srgbClr val="1B9C06"/>
    <a:srgbClr val="F6640A"/>
    <a:srgbClr val="CC6600"/>
    <a:srgbClr val="E5940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1450" y="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62D90C4-94D6-4624-9E5C-99AA5965304A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9F0554E-8ACA-439F-A7AA-C7B5B94F93A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65BA8EE-095E-492B-B9C1-E34C429033A3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F79510C-3A96-448A-8CFB-8E593271F18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EAD1880-2969-4F17-99FD-2FF3BCE07F03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E24EFD4-1F9C-4D02-913A-B7DD59E2D8A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6A56652-E6D9-4B43-8CDB-AAFBFDCACA78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F3101F7-47F9-479B-AE9D-FC42C0C6A7D4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55183AD-F4B2-4298-98FF-94609FB7D762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B0B6B7-137C-419E-AE6A-A24BFECF84F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0F4E385D-B85F-47FD-BA48-7D879F57C580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F2DD523-57E3-473A-9234-A3305D03019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FB3A6486-C119-4FBA-8F0E-007910F5D209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C408004-150E-49EB-9057-61C354D47BE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B36520-4794-4F1B-A4EE-EF4D3F736C23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69378B4-D629-4924-B527-D00CC05E45E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DF05F90-39EF-463F-937C-CE196DCF1E9C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4076973-06B0-4389-9F34-898707947A4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142E909-EA34-4343-9398-C97F09BE6474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28DA4A-17B3-4071-A311-1E328ECF0758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DEBA7AA-F214-45F3-88C6-0F66FB550279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8C07BC-9F8A-41BC-8EA4-479AFA5846CE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6553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fld id="{FFC967B3-8FFE-4B60-8FD7-17E13FA63526}" type="slidenum">
              <a:rPr lang="ru-RU" altLang="en-US"/>
              <a:pPr/>
              <a:t>‹#›</a:t>
            </a:fld>
            <a:endParaRPr lang="ru-RU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C7CF52FA-75AB-4B77-BEE0-CA5CDE0A5E8D}" type="datetimeFigureOut">
              <a:rPr lang="ru-RU" smtClean="0"/>
              <a:pPr>
                <a:defRPr/>
              </a:pPr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226A047B-A30F-478A-ABBC-1C71934FAAC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2" r:id="rId1"/>
    <p:sldLayoutId id="2147483693" r:id="rId2"/>
    <p:sldLayoutId id="2147483694" r:id="rId3"/>
    <p:sldLayoutId id="2147483695" r:id="rId4"/>
    <p:sldLayoutId id="2147483696" r:id="rId5"/>
    <p:sldLayoutId id="2147483697" r:id="rId6"/>
    <p:sldLayoutId id="2147483698" r:id="rId7"/>
    <p:sldLayoutId id="2147483699" r:id="rId8"/>
    <p:sldLayoutId id="2147483700" r:id="rId9"/>
    <p:sldLayoutId id="2147483701" r:id="rId10"/>
    <p:sldLayoutId id="2147483702" r:id="rId11"/>
    <p:sldLayoutId id="2147483703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gif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3.jpg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8.jpg"/><Relationship Id="rId4" Type="http://schemas.openxmlformats.org/officeDocument/2006/relationships/image" Target="../media/image47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53.jpeg"/><Relationship Id="rId4" Type="http://schemas.openxmlformats.org/officeDocument/2006/relationships/image" Target="../media/image52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8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1.jpg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75656" y="1628800"/>
            <a:ext cx="3528392" cy="2592288"/>
          </a:xfrm>
        </p:spPr>
        <p:txBody>
          <a:bodyPr>
            <a:noAutofit/>
          </a:bodyPr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13000" b="1" dirty="0" smtClean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rPr>
              <a:t>МЫ</a:t>
            </a:r>
            <a:endParaRPr lang="ru-RU" sz="13000" dirty="0">
              <a:solidFill>
                <a:srgbClr val="FF0000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0" y="3718679"/>
            <a:ext cx="7488832" cy="3139321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66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C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    ЗА</a:t>
            </a:r>
            <a:r>
              <a:rPr lang="ru-RU" sz="6600" b="1" i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17A41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+mn-lt"/>
                <a:cs typeface="+mn-cs"/>
              </a:rPr>
              <a:t> безопасность на дорогах</a:t>
            </a:r>
          </a:p>
        </p:txBody>
      </p:sp>
      <p:sp>
        <p:nvSpPr>
          <p:cNvPr id="6" name="Rectangle 3"/>
          <p:cNvSpPr>
            <a:spLocks noChangeArrowheads="1"/>
          </p:cNvSpPr>
          <p:nvPr/>
        </p:nvSpPr>
        <p:spPr bwMode="auto">
          <a:xfrm>
            <a:off x="107504" y="335538"/>
            <a:ext cx="9000249" cy="4020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bIns="47610" anchor="ctr">
            <a:spAutoFit/>
          </a:bodyPr>
          <a:lstStyle/>
          <a:p>
            <a:pPr algn="ctr"/>
            <a:r>
              <a:rPr lang="ru-RU" sz="2000" b="1" dirty="0">
                <a:solidFill>
                  <a:srgbClr val="008000"/>
                </a:solidFill>
                <a:latin typeface="Monotype Corsiva" pitchFamily="66" charset="0"/>
              </a:rPr>
              <a:t>Муниципальное </a:t>
            </a:r>
            <a:r>
              <a:rPr lang="ru-RU" sz="2000" b="1" dirty="0" smtClean="0">
                <a:solidFill>
                  <a:srgbClr val="008000"/>
                </a:solidFill>
                <a:latin typeface="Monotype Corsiva" pitchFamily="66" charset="0"/>
              </a:rPr>
              <a:t>бюджетное образовательное учреждение Мечетинская СОШ </a:t>
            </a:r>
            <a:endParaRPr lang="ru-RU" sz="2000" b="1" dirty="0">
              <a:solidFill>
                <a:srgbClr val="008000"/>
              </a:solidFill>
              <a:latin typeface="Monotype Corsiva" pitchFamily="66" charset="0"/>
            </a:endParaRPr>
          </a:p>
        </p:txBody>
      </p:sp>
      <p:pic>
        <p:nvPicPr>
          <p:cNvPr id="7" name="Picture 2" descr="https://printonic.ru/uploads/images/2016/04/15/img_5710aec7188b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814629"/>
            <a:ext cx="1620796" cy="2482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s://ds05.infourok.ru/uploads/ex/0f20/0003cc27-187673c2/hello_html_7519bf24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4416" y="5821033"/>
            <a:ext cx="841800" cy="828000"/>
          </a:xfrm>
          <a:prstGeom prst="rect">
            <a:avLst/>
          </a:prstGeom>
          <a:noFill/>
        </p:spPr>
      </p:pic>
      <p:pic>
        <p:nvPicPr>
          <p:cNvPr id="9" name="Picture 6" descr="https://sklad.freeimg.ru/rsynced_images/road-signs-151608_1280.png"/>
          <p:cNvPicPr>
            <a:picLocks noChangeAspect="1" noChangeArrowheads="1"/>
          </p:cNvPicPr>
          <p:nvPr/>
        </p:nvPicPr>
        <p:blipFill>
          <a:blip r:embed="rId4" cstate="print"/>
          <a:srcRect l="68709" b="52888"/>
          <a:stretch>
            <a:fillRect/>
          </a:stretch>
        </p:blipFill>
        <p:spPr bwMode="auto">
          <a:xfrm>
            <a:off x="4860032" y="4856339"/>
            <a:ext cx="895776" cy="864000"/>
          </a:xfrm>
          <a:prstGeom prst="rect">
            <a:avLst/>
          </a:prstGeom>
          <a:noFill/>
        </p:spPr>
      </p:pic>
      <p:pic>
        <p:nvPicPr>
          <p:cNvPr id="10" name="Picture 6" descr="https://sklad.freeimg.ru/rsynced_images/road-signs-151608_1280.png"/>
          <p:cNvPicPr>
            <a:picLocks noChangeAspect="1" noChangeArrowheads="1"/>
          </p:cNvPicPr>
          <p:nvPr/>
        </p:nvPicPr>
        <p:blipFill>
          <a:blip r:embed="rId5" cstate="print"/>
          <a:srcRect t="50646" r="69583"/>
          <a:stretch>
            <a:fillRect/>
          </a:stretch>
        </p:blipFill>
        <p:spPr bwMode="auto">
          <a:xfrm>
            <a:off x="4892325" y="5821033"/>
            <a:ext cx="831189" cy="864000"/>
          </a:xfrm>
          <a:prstGeom prst="rect">
            <a:avLst/>
          </a:prstGeom>
          <a:noFill/>
        </p:spPr>
      </p:pic>
      <p:pic>
        <p:nvPicPr>
          <p:cNvPr id="11" name="Picture 6" descr="https://sklad.freeimg.ru/rsynced_images/road-signs-151608_1280.png"/>
          <p:cNvPicPr>
            <a:picLocks noChangeAspect="1" noChangeArrowheads="1"/>
          </p:cNvPicPr>
          <p:nvPr/>
        </p:nvPicPr>
        <p:blipFill>
          <a:blip r:embed="rId6" cstate="print"/>
          <a:srcRect l="68709" t="53811"/>
          <a:stretch>
            <a:fillRect/>
          </a:stretch>
        </p:blipFill>
        <p:spPr bwMode="auto">
          <a:xfrm>
            <a:off x="2411760" y="5769264"/>
            <a:ext cx="913668" cy="864000"/>
          </a:xfrm>
          <a:prstGeom prst="rect">
            <a:avLst/>
          </a:prstGeom>
          <a:noFill/>
        </p:spPr>
      </p:pic>
      <p:pic>
        <p:nvPicPr>
          <p:cNvPr id="12" name="Picture 2" descr="https://i.ytimg.com/vi/bpejkuzDDqg/maxresdefault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5548" y="1032459"/>
            <a:ext cx="3019914" cy="2264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/>
          <p:cNvSpPr txBox="1"/>
          <p:nvPr/>
        </p:nvSpPr>
        <p:spPr>
          <a:xfrm>
            <a:off x="5004048" y="4720323"/>
            <a:ext cx="399495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u-RU" sz="22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Классный час  в 5  «А» классе</a:t>
            </a:r>
          </a:p>
          <a:p>
            <a:pPr algn="r"/>
            <a:r>
              <a:rPr lang="ru-RU" sz="22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МБОУ Мечетинская СОШ</a:t>
            </a:r>
          </a:p>
          <a:p>
            <a:pPr algn="r"/>
            <a:r>
              <a:rPr lang="ru-RU" sz="22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Классный руководитель </a:t>
            </a:r>
          </a:p>
          <a:p>
            <a:pPr algn="r"/>
            <a:r>
              <a:rPr lang="ru-RU" sz="22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     Лысенко </a:t>
            </a:r>
            <a:r>
              <a:rPr lang="ru-RU" sz="2200" b="1" dirty="0" smtClean="0">
                <a:solidFill>
                  <a:srgbClr val="7030A0"/>
                </a:solidFill>
                <a:latin typeface="Monotype Corsiva" panose="03010101010201010101" pitchFamily="66" charset="0"/>
              </a:rPr>
              <a:t>Юлия Викторовна</a:t>
            </a:r>
            <a:endParaRPr lang="ru-RU" sz="2200" b="1" dirty="0">
              <a:solidFill>
                <a:srgbClr val="7030A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100"/>
                            </p:stCondLst>
                            <p:childTnLst>
                              <p:par>
                                <p:cTn id="11" presetID="4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49071"/>
          </a:xfrm>
        </p:spPr>
      </p:pic>
    </p:spTree>
    <p:extLst>
      <p:ext uri="{BB962C8B-B14F-4D97-AF65-F5344CB8AC3E}">
        <p14:creationId xmlns:p14="http://schemas.microsoft.com/office/powerpoint/2010/main" val="3446234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Рисунок 3" descr="C:\Users\Сотрудник\Downloads\img21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7805" y="-165417"/>
            <a:ext cx="9579610" cy="71888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327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67944" y="116632"/>
            <a:ext cx="4618856" cy="60095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Ребята!</a:t>
            </a:r>
          </a:p>
          <a:p>
            <a:pPr marL="0" indent="0" algn="just">
              <a:buNone/>
            </a:pP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   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Правила дорожного </a:t>
            </a:r>
            <a:r>
              <a:rPr lang="ru-RU" b="1" i="1" dirty="0" smtClean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движения — это информация</a:t>
            </a:r>
            <a:r>
              <a:rPr lang="ru-RU" b="1" i="1" dirty="0">
                <a:solidFill>
                  <a:srgbClr val="FF0000"/>
                </a:solidFill>
                <a:latin typeface="Monotype Corsiva" panose="03010101010201010101" pitchFamily="66" charset="0"/>
                <a:cs typeface="Times New Roman" panose="02020603050405020304" pitchFamily="18" charset="0"/>
              </a:rPr>
              <a:t>, которую необходимо знать каждому. От этого зависит наше здоровье и даже жизнь. Но ещё важнее каждый день соблюдать их, выходя на улицу. Не нарушать, даже когда очень спешишь.</a:t>
            </a:r>
            <a:endParaRPr lang="ru-RU" i="1" dirty="0">
              <a:solidFill>
                <a:srgbClr val="FF0000"/>
              </a:solidFill>
              <a:latin typeface="Monotype Corsiva" panose="03010101010201010101" pitchFamily="66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808" t="24173" r="23657" b="7377"/>
          <a:stretch/>
        </p:blipFill>
        <p:spPr>
          <a:xfrm>
            <a:off x="29135" y="620688"/>
            <a:ext cx="3850316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6158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780928"/>
            <a:ext cx="9144000" cy="3284984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endParaRPr lang="ru-RU" sz="1800" b="1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onotype Corsiva" panose="03010101010201010101" pitchFamily="66" charset="0"/>
            </a:endParaRPr>
          </a:p>
          <a:p>
            <a:pPr marL="448056" indent="-384048" algn="just" fontAlgn="auto">
              <a:spcAft>
                <a:spcPts val="0"/>
              </a:spcAft>
              <a:buClr>
                <a:srgbClr val="00B050"/>
              </a:buClr>
              <a:buFont typeface="Wingdings" pitchFamily="2" charset="2"/>
              <a:buChar char="Ø"/>
              <a:defRPr/>
            </a:pPr>
            <a:r>
              <a:rPr lang="ru-RU" sz="2400" b="1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lumMod val="7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onotype Corsiva" panose="03010101010201010101" pitchFamily="66" charset="0"/>
              </a:rPr>
              <a:t>если у подъезда стоят транспортные средства или растут деревья, закрывающие обзор, приостановите свое движение и оглянитесь, нет ли за препятствием опасности.</a:t>
            </a:r>
          </a:p>
          <a:p>
            <a:pPr marL="448056" indent="-384048" algn="ctr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32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        </a:t>
            </a:r>
            <a:r>
              <a:rPr lang="ru-RU" sz="3200" b="1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При ожидании общественного транспорта:</a:t>
            </a:r>
            <a:endParaRPr lang="ru-RU" sz="3200" i="1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pPr marL="448056" indent="-384048" algn="just" fontAlgn="auto">
              <a:spcAft>
                <a:spcPts val="0"/>
              </a:spcAft>
              <a:buClr>
                <a:srgbClr val="17A410"/>
              </a:buClr>
              <a:buFont typeface="Wingdings" pitchFamily="2" charset="2"/>
              <a:buChar char="Ø"/>
              <a:defRPr/>
            </a:pPr>
            <a:r>
              <a:rPr lang="ru-RU" sz="2400" dirty="0" smtClean="0">
                <a:latin typeface="Monotype Corsiva" panose="03010101010201010101" pitchFamily="66" charset="0"/>
              </a:rPr>
              <a:t> </a:t>
            </a:r>
            <a:r>
              <a:rPr lang="ru-RU" sz="2400" b="1" dirty="0" smtClean="0">
                <a:latin typeface="Monotype Corsiva" panose="03010101010201010101" pitchFamily="66" charset="0"/>
              </a:rPr>
              <a:t>стойте только на посадочных площадках, а при их отсутствии на тротуаре или обочине.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0" y="260648"/>
            <a:ext cx="493204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3200" b="1" i="1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anose="03010101010201010101" pitchFamily="66" charset="0"/>
                <a:cs typeface="+mn-cs"/>
              </a:rPr>
              <a:t>   При выходе из дома: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b="1" dirty="0">
              <a:ln>
                <a:prstDash val="solid"/>
              </a:ln>
              <a:solidFill>
                <a:srgbClr val="00B050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  <a:latin typeface="Monotype Corsiva" panose="03010101010201010101" pitchFamily="66" charset="0"/>
              <a:cs typeface="+mn-cs"/>
            </a:endParaRPr>
          </a:p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>
                <a:ln>
                  <a:prstDash val="solid"/>
                </a:ln>
                <a:solidFill>
                  <a:srgbClr val="00B050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  <a:latin typeface="Monotype Corsiva" panose="03010101010201010101" pitchFamily="66" charset="0"/>
                <a:cs typeface="+mn-cs"/>
              </a:rPr>
              <a:t>   </a:t>
            </a:r>
            <a:r>
              <a:rPr lang="ru-RU" sz="19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  <a:latin typeface="Monotype Corsiva" panose="03010101010201010101" pitchFamily="66" charset="0"/>
                <a:cs typeface="+mn-cs"/>
              </a:rPr>
              <a:t>сразу обратите внимание на движение транспортных средств у подъезда и  посмотрите, не приближается ли к вам автомобиль, мотоцикл, мопед, велосипед;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tx1">
                  <a:lumMod val="95000"/>
                  <a:lumOff val="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onotype Corsiva" panose="03010101010201010101" pitchFamily="66" charset="0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b="1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  <a:latin typeface="Monotype Corsiva" panose="03010101010201010101" pitchFamily="66" charset="0"/>
              <a:cs typeface="+mn-cs"/>
            </a:endParaRPr>
          </a:p>
        </p:txBody>
      </p:sp>
      <p:pic>
        <p:nvPicPr>
          <p:cNvPr id="1030" name="Picture 6" descr="Советы родителям и воспитанникам &quot; Страница 4 &quot; ГБОУ Центр образования &quot;Школа здоровья&quot; 1858 г. Москва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5003800" y="0"/>
            <a:ext cx="3659188" cy="31464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>
    <p:cover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80728"/>
          </a:xfrm>
        </p:spPr>
        <p:txBody>
          <a:bodyPr>
            <a:noAutofit/>
          </a:bodyPr>
          <a:lstStyle/>
          <a:p>
            <a:pPr marL="484632" indent="0" algn="l" fontAlgn="auto">
              <a:spcAft>
                <a:spcPts val="0"/>
              </a:spcAft>
              <a:defRPr/>
            </a:pPr>
            <a:r>
              <a:rPr lang="ru-RU" sz="4800" b="1" i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anose="03010101010201010101" pitchFamily="66" charset="0"/>
              </a:rPr>
              <a:t>                   Памятка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980728"/>
            <a:ext cx="5796136" cy="4752528"/>
          </a:xfrm>
        </p:spPr>
        <p:txBody>
          <a:bodyPr>
            <a:noAutofit/>
          </a:bodyPr>
          <a:lstStyle/>
          <a:p>
            <a:pPr marL="448056" indent="-384048" fontAlgn="auto">
              <a:spcAft>
                <a:spcPts val="0"/>
              </a:spcAft>
              <a:buFont typeface="Wingdings 2"/>
              <a:buNone/>
              <a:defRPr/>
            </a:pPr>
            <a:r>
              <a:rPr lang="ru-RU" sz="20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anose="03010101010201010101" pitchFamily="66" charset="0"/>
              </a:rPr>
              <a:t>              </a:t>
            </a:r>
            <a:r>
              <a:rPr lang="ru-RU" sz="2800" b="1" dirty="0" smtClean="0">
                <a:ln w="900" cmpd="sng">
                  <a:solidFill>
                    <a:schemeClr val="accent1">
                      <a:satMod val="190000"/>
                      <a:alpha val="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innerShdw blurRad="101600" dist="76200" dir="5400000">
                    <a:schemeClr val="accent1">
                      <a:satMod val="190000"/>
                      <a:tint val="100000"/>
                      <a:alpha val="74000"/>
                    </a:schemeClr>
                  </a:innerShdw>
                </a:effectLst>
                <a:latin typeface="Monotype Corsiva" panose="03010101010201010101" pitchFamily="66" charset="0"/>
              </a:rPr>
              <a:t>Готовясь перейти дорогу: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i="1" dirty="0" smtClean="0">
                <a:latin typeface="Monotype Corsiva" panose="03010101010201010101" pitchFamily="66" charset="0"/>
              </a:rPr>
              <a:t>остановитесь или замедлите движение, осмотрите проезжую часть;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i="1" dirty="0" smtClean="0">
                <a:latin typeface="Monotype Corsiva" panose="03010101010201010101" pitchFamily="66" charset="0"/>
              </a:rPr>
              <a:t> пропустите автомобили;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i="1" dirty="0" smtClean="0">
                <a:latin typeface="Monotype Corsiva" panose="03010101010201010101" pitchFamily="66" charset="0"/>
              </a:rPr>
              <a:t>не стойте на краю тротуара, так как при проезде транспортное средство может зацепить, сбить, наехать задними колесами.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ru-RU" sz="3200" i="1" dirty="0">
              <a:latin typeface="Monotype Corsiva" panose="03010101010201010101" pitchFamily="66" charset="0"/>
            </a:endParaRPr>
          </a:p>
        </p:txBody>
      </p:sp>
      <p:pic>
        <p:nvPicPr>
          <p:cNvPr id="15362" name="Picture 2" descr="Персональный сайт - Правила безопасности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012160" y="1196752"/>
            <a:ext cx="3015697" cy="25523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366" name="Picture 6" descr="Вступили в силу новые Правила дорожного движения и штрафы ФОТО НОВОСТИ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95963" y="4508500"/>
            <a:ext cx="3348037" cy="19431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9552" y="-171400"/>
            <a:ext cx="8229600" cy="1399032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b="1" dirty="0" smtClean="0">
                <a:ln/>
                <a:solidFill>
                  <a:srgbClr val="54DF41"/>
                </a:solidFill>
                <a:effectLst/>
                <a:latin typeface="Monotype Corsiva" panose="03010101010201010101" pitchFamily="66" charset="0"/>
              </a:rPr>
              <a:t>Мы переходим через дорогу!</a:t>
            </a:r>
            <a:r>
              <a:rPr lang="ru-RU" b="1" dirty="0" smtClean="0">
                <a:ln/>
                <a:solidFill>
                  <a:schemeClr val="accent3"/>
                </a:solidFill>
                <a:effectLst/>
                <a:latin typeface="Monotype Corsiva" panose="03010101010201010101" pitchFamily="66" charset="0"/>
              </a:rPr>
              <a:t>   </a:t>
            </a:r>
            <a:br>
              <a:rPr lang="ru-RU" b="1" dirty="0" smtClean="0">
                <a:ln/>
                <a:solidFill>
                  <a:schemeClr val="accent3"/>
                </a:solidFill>
                <a:effectLst/>
                <a:latin typeface="Monotype Corsiva" panose="03010101010201010101" pitchFamily="66" charset="0"/>
              </a:rPr>
            </a:br>
            <a:r>
              <a:rPr lang="ru-RU" b="1" dirty="0" smtClean="0">
                <a:ln/>
                <a:solidFill>
                  <a:schemeClr val="accent3"/>
                </a:solidFill>
                <a:effectLst/>
                <a:latin typeface="Monotype Corsiva" panose="03010101010201010101" pitchFamily="66" charset="0"/>
              </a:rPr>
              <a:t>       </a:t>
            </a:r>
            <a:r>
              <a:rPr lang="ru-RU" b="1" dirty="0" smtClean="0">
                <a:ln/>
                <a:solidFill>
                  <a:srgbClr val="FF0000"/>
                </a:solidFill>
                <a:effectLst/>
                <a:latin typeface="Monotype Corsiva" panose="03010101010201010101" pitchFamily="66" charset="0"/>
              </a:rPr>
              <a:t>Будьте внимательны!</a:t>
            </a:r>
            <a:endParaRPr lang="ru-RU" b="1" dirty="0">
              <a:ln/>
              <a:solidFill>
                <a:srgbClr val="FF0000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125538"/>
            <a:ext cx="9144000" cy="3527425"/>
          </a:xfrm>
        </p:spPr>
        <p:txBody>
          <a:bodyPr>
            <a:noAutofit/>
          </a:bodyPr>
          <a:lstStyle/>
          <a:p>
            <a:pPr marL="448056" indent="-384048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Переходя улицу, всегда надо смотреть сначала налево, а дойдя до середины дороги - направо.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Переходить улицу можно только по пешеходным переходам. Они  обозначаются специальным знаком   « Пешеходный переход »</a:t>
            </a:r>
          </a:p>
          <a:p>
            <a:pPr marL="578358" indent="-514350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Если нет подземного перехода, ты должен пользоваться переходом со светофором.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Вне населенных пунктов детям разрешается идти только с взрослыми по краю навстречу машинам.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Если твои родители забыли, с какой стороны нужно обходить автобус, трамвай, можешь им напомнить, что эти транспортные средства опасно обходить как спереди, так и сзади. Надо дойти до ближайшего пешеходного перехода и по нему перейти улицу.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Ни в коем случае нельзя выбегать на дорогу. Перед дорогой надо остановиться.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Нельзя играть на проезжей части дороги и на тротуаре.</a:t>
            </a:r>
          </a:p>
          <a:p>
            <a:pPr marL="448056" indent="-384048" fontAlgn="auto">
              <a:spcAft>
                <a:spcPts val="0"/>
              </a:spcAft>
              <a:buFont typeface="Wingdings" pitchFamily="2" charset="2"/>
              <a:buChar char="v"/>
              <a:defRPr/>
            </a:pPr>
            <a:r>
              <a:rPr lang="ru-RU" sz="1800" i="1" dirty="0" smtClean="0">
                <a:latin typeface="Monotype Corsiva" panose="03010101010201010101" pitchFamily="66" charset="0"/>
              </a:rPr>
              <a:t>Безопаснее всего переходить улицу с группой  пешеходов.</a:t>
            </a:r>
            <a:endParaRPr lang="ru-RU" sz="1800" dirty="0">
              <a:latin typeface="Monotype Corsiva" panose="03010101010201010101" pitchFamily="66" charset="0"/>
            </a:endParaRPr>
          </a:p>
        </p:txBody>
      </p:sp>
      <p:pic>
        <p:nvPicPr>
          <p:cNvPr id="16386" name="Picture 2" descr="В Акимовском районе проходит операция &quot;Внимание. Дети на дороге!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4998" y="4958134"/>
            <a:ext cx="2352675" cy="1819275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388" name="Picture 4" descr="Сообщество иллюстраторов / Иллюстрации / Вова Юденков / ПДД. Светофор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15816" y="5013176"/>
            <a:ext cx="3409293" cy="1709192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16390" name="Picture 6" descr="Дети на дороге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643252" y="4969768"/>
            <a:ext cx="2336800" cy="1752600"/>
          </a:xfrm>
          <a:prstGeom prst="rect">
            <a:avLst/>
          </a:prstGeom>
          <a:ln w="38100" cap="sq">
            <a:solidFill>
              <a:srgbClr val="C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666526"/>
          </a:xfrm>
        </p:spPr>
        <p:txBody>
          <a:bodyPr>
            <a:no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484632" indent="0" fontAlgn="auto">
              <a:spcAft>
                <a:spcPts val="0"/>
              </a:spcAft>
              <a:defRPr/>
            </a:pPr>
            <a: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ettenschweiler" pitchFamily="34" charset="0"/>
              </a:rPr>
              <a:t>Как вести себя в общественном </a:t>
            </a:r>
            <a:b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ettenschweiler" pitchFamily="34" charset="0"/>
              </a:rPr>
            </a:br>
            <a:r>
              <a:rPr lang="ru-RU" sz="48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ettenschweiler" pitchFamily="34" charset="0"/>
              </a:rPr>
              <a:t>                                          транспорте?</a:t>
            </a:r>
            <a:endParaRPr lang="ru-RU" sz="48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aettenschweiler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635375" y="1700213"/>
            <a:ext cx="5400675" cy="5157787"/>
          </a:xfrm>
        </p:spPr>
        <p:txBody>
          <a:bodyPr>
            <a:normAutofit fontScale="55000" lnSpcReduction="20000"/>
          </a:bodyPr>
          <a:lstStyle/>
          <a:p>
            <a:pPr marL="635508" indent="-571500" fontAlgn="auto">
              <a:spcAft>
                <a:spcPts val="0"/>
              </a:spcAft>
              <a:buFont typeface="+mj-lt"/>
              <a:buAutoNum type="romanUcPeriod"/>
              <a:defRPr/>
            </a:pPr>
            <a:r>
              <a:rPr lang="ru-RU" sz="5100" i="1" dirty="0" smtClean="0">
                <a:latin typeface="Times New Roman" pitchFamily="18" charset="0"/>
                <a:cs typeface="Times New Roman" pitchFamily="18" charset="0"/>
              </a:rPr>
              <a:t>подходите для посадки к двери транспортного средства только после полной остановки, чтобы не  попасть под колеса;</a:t>
            </a:r>
          </a:p>
          <a:p>
            <a:pPr marL="635508" indent="-571500" fontAlgn="auto">
              <a:spcAft>
                <a:spcPts val="0"/>
              </a:spcAft>
              <a:buFont typeface="+mj-lt"/>
              <a:buAutoNum type="romanUcPeriod"/>
              <a:defRPr/>
            </a:pPr>
            <a:r>
              <a:rPr lang="ru-RU" sz="5100" i="1" dirty="0" smtClean="0">
                <a:latin typeface="Times New Roman" pitchFamily="18" charset="0"/>
                <a:cs typeface="Times New Roman" pitchFamily="18" charset="0"/>
              </a:rPr>
              <a:t>не садитесь в общественный транспорт в последний момент при его отправлении; особую опасность представляет передняя дверь, так как можно попасть под колеса транспортного средства;</a:t>
            </a:r>
          </a:p>
          <a:p>
            <a:pPr marL="448056" indent="-384048" fontAlgn="auto">
              <a:spcAft>
                <a:spcPts val="0"/>
              </a:spcAft>
              <a:buFont typeface="Wingdings 2"/>
              <a:buChar char=""/>
              <a:defRPr/>
            </a:pPr>
            <a:endParaRPr lang="ru-RU" dirty="0"/>
          </a:p>
        </p:txBody>
      </p:sp>
      <p:pic>
        <p:nvPicPr>
          <p:cNvPr id="17412" name="Picture 4" descr="Чего не должен делать Буратино как пассажир - Картинка 18695/5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653136"/>
            <a:ext cx="3672408" cy="192253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7414" name="Picture 6" descr="Урок Пассажир. Безопасность пассажира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1268760"/>
            <a:ext cx="3923928" cy="292342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ransition>
    <p:push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4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транспортный"/>
          <p:cNvPicPr>
            <a:picLocks noChangeAspect="1" noChangeArrowheads="1"/>
          </p:cNvPicPr>
          <p:nvPr/>
        </p:nvPicPr>
        <p:blipFill>
          <a:blip r:embed="rId2" cstate="print"/>
          <a:srcRect l="24027" r="26417" b="20000"/>
          <a:stretch>
            <a:fillRect/>
          </a:stretch>
        </p:blipFill>
        <p:spPr bwMode="auto">
          <a:xfrm>
            <a:off x="285720" y="214290"/>
            <a:ext cx="278608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143240" y="214290"/>
            <a:ext cx="6000760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Monotype Corsiva" panose="03010101010201010101" pitchFamily="66" charset="0"/>
              </a:rPr>
              <a:t>СВЕ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latin typeface="Monotype Corsiva" panose="03010101010201010101" pitchFamily="66" charset="0"/>
              </a:rPr>
              <a:t>ТО</a:t>
            </a:r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solidFill>
                  <a:srgbClr val="00B050"/>
                </a:solidFill>
                <a:latin typeface="Monotype Corsiva" panose="03010101010201010101" pitchFamily="66" charset="0"/>
              </a:rPr>
              <a:t>ФОР</a:t>
            </a:r>
            <a:r>
              <a:rPr lang="ru-RU" sz="2800" dirty="0">
                <a:latin typeface="Monotype Corsiva" panose="03010101010201010101" pitchFamily="66" charset="0"/>
              </a:rPr>
              <a:t/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У любого перекрестка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Нас встречает светофор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И заводит очень просто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С пешеходом разговор: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 err="1">
                <a:latin typeface="Monotype Corsiva" panose="03010101010201010101" pitchFamily="66" charset="0"/>
              </a:rPr>
              <a:t>Cвет</a:t>
            </a:r>
            <a:r>
              <a:rPr lang="ru-RU" sz="2800" dirty="0">
                <a:latin typeface="Monotype Corsiva" panose="03010101010201010101" pitchFamily="66" charset="0"/>
              </a:rPr>
              <a:t> зеленый- проходи!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Желтый - лучше подожди!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Если свет зажжется красный -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Значит,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Двигаться опасно!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Стой!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Пускай пройдет трамвай,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>
                <a:latin typeface="Monotype Corsiva" panose="03010101010201010101" pitchFamily="66" charset="0"/>
              </a:rPr>
              <a:t>наберись терпенья.</a:t>
            </a:r>
            <a:br>
              <a:rPr lang="ru-RU" sz="2800" dirty="0">
                <a:latin typeface="Monotype Corsiva" panose="03010101010201010101" pitchFamily="66" charset="0"/>
              </a:rPr>
            </a:br>
            <a:r>
              <a:rPr lang="ru-RU" sz="2800" dirty="0" smtClean="0">
                <a:latin typeface="Monotype Corsiva" panose="03010101010201010101" pitchFamily="66" charset="0"/>
              </a:rPr>
              <a:t>Изучай </a:t>
            </a:r>
            <a:r>
              <a:rPr lang="ru-RU" sz="2800" dirty="0">
                <a:latin typeface="Monotype Corsiva" panose="03010101010201010101" pitchFamily="66" charset="0"/>
              </a:rPr>
              <a:t>и уважай правила движенья.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транспортный"/>
          <p:cNvPicPr>
            <a:picLocks noChangeAspect="1" noChangeArrowheads="1"/>
          </p:cNvPicPr>
          <p:nvPr/>
        </p:nvPicPr>
        <p:blipFill>
          <a:blip r:embed="rId2" cstate="print"/>
          <a:srcRect l="24027" r="26417" b="20000"/>
          <a:stretch>
            <a:fillRect/>
          </a:stretch>
        </p:blipFill>
        <p:spPr bwMode="auto">
          <a:xfrm>
            <a:off x="6072198" y="428604"/>
            <a:ext cx="2786082" cy="4000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Прямоугольник 5"/>
          <p:cNvSpPr/>
          <p:nvPr/>
        </p:nvSpPr>
        <p:spPr>
          <a:xfrm>
            <a:off x="3143240" y="214290"/>
            <a:ext cx="600076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 </a:t>
            </a:r>
            <a:endParaRPr lang="ru-RU" sz="2800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57158" y="285728"/>
            <a:ext cx="5786478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u="sng" dirty="0" smtClean="0">
                <a:solidFill>
                  <a:srgbClr val="17A410"/>
                </a:solidFill>
                <a:latin typeface="Monotype Corsiva" panose="03010101010201010101" pitchFamily="66" charset="0"/>
              </a:rPr>
              <a:t>Зеленый</a:t>
            </a:r>
            <a:r>
              <a:rPr lang="ru-RU" sz="2800" dirty="0" smtClean="0">
                <a:latin typeface="Monotype Corsiva" panose="03010101010201010101" pitchFamily="66" charset="0"/>
              </a:rPr>
              <a:t> сигнал светофора разрешает движение. </a:t>
            </a:r>
          </a:p>
          <a:p>
            <a:endParaRPr lang="ru-RU" sz="2800" u="sng" dirty="0" smtClean="0">
              <a:solidFill>
                <a:schemeClr val="tx2">
                  <a:lumMod val="75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ru-RU" sz="2800" u="sng" dirty="0" smtClean="0">
                <a:solidFill>
                  <a:schemeClr val="tx2">
                    <a:lumMod val="75000"/>
                  </a:schemeClr>
                </a:solidFill>
                <a:latin typeface="Monotype Corsiva" panose="03010101010201010101" pitchFamily="66" charset="0"/>
              </a:rPr>
              <a:t>Желтый</a:t>
            </a:r>
            <a:r>
              <a:rPr lang="ru-RU" sz="2800" dirty="0" smtClean="0">
                <a:latin typeface="Monotype Corsiva" panose="03010101010201010101" pitchFamily="66" charset="0"/>
              </a:rPr>
              <a:t> сигнал запрещает движение и предупреждает о предстоящей смене сигналов. </a:t>
            </a:r>
          </a:p>
          <a:p>
            <a:endParaRPr lang="ru-RU" sz="2800" dirty="0" smtClean="0">
              <a:solidFill>
                <a:srgbClr val="FF0000"/>
              </a:solidFill>
              <a:latin typeface="Monotype Corsiva" panose="03010101010201010101" pitchFamily="66" charset="0"/>
            </a:endParaRPr>
          </a:p>
          <a:p>
            <a:r>
              <a:rPr lang="ru-RU" sz="2800" u="sng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Красный</a:t>
            </a:r>
            <a:r>
              <a:rPr lang="ru-RU" sz="2800" dirty="0" smtClean="0">
                <a:latin typeface="Monotype Corsiva" panose="03010101010201010101" pitchFamily="66" charset="0"/>
              </a:rPr>
              <a:t> сигнал запрещает движение. </a:t>
            </a:r>
            <a:br>
              <a:rPr lang="ru-RU" sz="2800" dirty="0" smtClean="0">
                <a:latin typeface="Monotype Corsiva" panose="03010101010201010101" pitchFamily="66" charset="0"/>
              </a:rPr>
            </a:br>
            <a:endParaRPr lang="ru-RU" sz="2800" dirty="0" smtClean="0">
              <a:latin typeface="Monotype Corsiva" panose="03010101010201010101" pitchFamily="66" charset="0"/>
            </a:endParaRPr>
          </a:p>
          <a:p>
            <a:r>
              <a:rPr lang="ru-RU" sz="2800" dirty="0" smtClean="0">
                <a:latin typeface="Monotype Corsiva" panose="03010101010201010101" pitchFamily="66" charset="0"/>
              </a:rPr>
              <a:t>Для регулирования дорожного движения применяются две группы светофоров: транспортные и пешеходные. </a:t>
            </a:r>
            <a:r>
              <a:rPr lang="ru-RU" dirty="0" smtClean="0">
                <a:latin typeface="Monotype Corsiva" panose="03010101010201010101" pitchFamily="66" charset="0"/>
              </a:rPr>
              <a:t/>
            </a:r>
            <a:br>
              <a:rPr lang="ru-RU" dirty="0" smtClean="0">
                <a:latin typeface="Monotype Corsiva" panose="03010101010201010101" pitchFamily="66" charset="0"/>
              </a:rPr>
            </a:br>
            <a:endParaRPr lang="ru-RU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79512" y="558370"/>
            <a:ext cx="5606934" cy="5293757"/>
          </a:xfrm>
          <a:prstGeom prst="rect">
            <a:avLst/>
          </a:prstGeom>
          <a:ln>
            <a:headEnd/>
            <a:tailEnd/>
          </a:ln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lIns="0" tIns="0" rIns="0" bIns="0" anchor="ctr">
            <a:spAutoFit/>
          </a:bodyPr>
          <a:lstStyle/>
          <a:p>
            <a:pPr>
              <a:defRPr/>
            </a:pPr>
            <a:r>
              <a:rPr lang="ru-RU" sz="20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Arial" pitchFamily="34" charset="0"/>
              </a:rPr>
              <a:t>      </a:t>
            </a:r>
            <a:r>
              <a:rPr lang="ru-RU" sz="36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Arial" pitchFamily="34" charset="0"/>
              </a:rPr>
              <a:t>ПЕШЕХОД </a:t>
            </a:r>
            <a:r>
              <a:rPr lang="ru-RU" sz="3600" dirty="0">
                <a:solidFill>
                  <a:srgbClr val="444444"/>
                </a:solidFill>
                <a:latin typeface="Verdana" pitchFamily="34" charset="0"/>
                <a:cs typeface="Arial" pitchFamily="34" charset="0"/>
              </a:rPr>
              <a:t>     </a:t>
            </a:r>
            <a:r>
              <a:rPr lang="ru-RU" sz="2000" dirty="0">
                <a:solidFill>
                  <a:srgbClr val="444444"/>
                </a:solidFill>
                <a:latin typeface="Verdana" pitchFamily="34" charset="0"/>
                <a:cs typeface="Arial" pitchFamily="34" charset="0"/>
              </a:rPr>
              <a:t>   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ru-RU" sz="2000" dirty="0">
                <a:solidFill>
                  <a:srgbClr val="444444"/>
                </a:solidFill>
                <a:latin typeface="Verdana" pitchFamily="34" charset="0"/>
                <a:cs typeface="Arial" pitchFamily="34" charset="0"/>
              </a:rPr>
              <a:t> </a:t>
            </a:r>
            <a:endParaRPr lang="ru-RU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0" hangingPunct="0">
              <a:defRPr/>
            </a:pP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Отгадайте, кто идет?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Ну конечно, пешеход!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Пешеходом станет каждый,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Кто пешком пойдет в поход.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Пешеходная дорожка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От машин его спасет,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Ведь ходить по той дорожке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Может только пешеход!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Я иду по тротуару,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Здесь машинам нет пути!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Ну а знаки мне расскажут,</a:t>
            </a:r>
            <a:b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</a:br>
            <a:r>
              <a:rPr lang="ru-RU" sz="2400" b="1" i="1" dirty="0">
                <a:solidFill>
                  <a:srgbClr val="444444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erdana" pitchFamily="34" charset="0"/>
                <a:cs typeface="Arial" pitchFamily="34" charset="0"/>
              </a:rPr>
              <a:t>Где дорогу перейти.</a:t>
            </a:r>
            <a:endParaRPr lang="ru-RU" sz="2400" i="1" dirty="0">
              <a:solidFill>
                <a:srgbClr val="444444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erdana" pitchFamily="34" charset="0"/>
              <a:cs typeface="Arial" pitchFamily="34" charset="0"/>
            </a:endParaRPr>
          </a:p>
        </p:txBody>
      </p:sp>
      <p:pic>
        <p:nvPicPr>
          <p:cNvPr id="18437" name="Picture 2" descr="http://zanimatika.narod.ru/Svetofor_min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713" y="-838200"/>
            <a:ext cx="2762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6" name="Picture 6" descr="Город-наукоград Мичуринск Официальный сайт администрации муниципального округа - город Мичуринск и Мичуринского городского Совет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70" y="1071546"/>
            <a:ext cx="3255235" cy="52864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204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531" y="12080"/>
            <a:ext cx="9171531" cy="6845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591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9" name="Picture 5" descr="машины"/>
          <p:cNvPicPr>
            <a:picLocks noGrp="1" noChangeAspect="1" noChangeArrowheads="1"/>
          </p:cNvPicPr>
          <p:nvPr>
            <p:ph/>
          </p:nvPr>
        </p:nvPicPr>
        <p:blipFill>
          <a:blip r:embed="rId2" cstate="print"/>
          <a:srcRect l="10937" t="35283" r="15278"/>
          <a:stretch>
            <a:fillRect/>
          </a:stretch>
        </p:blipFill>
        <p:spPr>
          <a:xfrm>
            <a:off x="357158" y="285728"/>
            <a:ext cx="5190489" cy="3144837"/>
          </a:xfrm>
          <a:noFill/>
          <a:ln/>
        </p:spPr>
      </p:pic>
      <p:sp>
        <p:nvSpPr>
          <p:cNvPr id="3" name="Прямоугольник 2"/>
          <p:cNvSpPr/>
          <p:nvPr/>
        </p:nvSpPr>
        <p:spPr>
          <a:xfrm>
            <a:off x="285720" y="3571876"/>
            <a:ext cx="864396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Линии пешеходных переходов наносятся на перекрестках или в других удобных для перехода местах. </a:t>
            </a:r>
            <a:br>
              <a:rPr lang="ru-RU" sz="28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r>
              <a:rPr lang="ru-RU" sz="28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Эти линии обозначают регулируемый или нерегулируемый светофорами пешеходный переход. </a:t>
            </a:r>
            <a:endParaRPr lang="ru-RU" sz="2800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715008" y="571480"/>
            <a:ext cx="328614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Пешеходный переход обозначается белыми линиями, нанесенными вдоль проезжей части дороги ("зебра").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457200" y="122238"/>
            <a:ext cx="8229600" cy="6008687"/>
          </a:xfrm>
        </p:spPr>
        <p:txBody>
          <a:bodyPr>
            <a:normAutofit/>
          </a:bodyPr>
          <a:lstStyle/>
          <a:p>
            <a:r>
              <a:rPr lang="ru-RU" b="1" dirty="0" smtClean="0">
                <a:latin typeface="Monotype Corsiva" panose="03010101010201010101" pitchFamily="66" charset="0"/>
              </a:rPr>
              <a:t>Дорожные знаки — одно из наиболее эффективных средств регулирования движения. </a:t>
            </a:r>
          </a:p>
          <a:p>
            <a:r>
              <a:rPr lang="ru-RU" b="1" dirty="0" smtClean="0">
                <a:latin typeface="Monotype Corsiva" panose="03010101010201010101" pitchFamily="66" charset="0"/>
              </a:rPr>
              <a:t>Их назначение — ориентировать в окружающей местности, указывать направление движения, сообщать допустимую скорость, крутые подъемы и спуски, сообщать о различных препятствиях и т. д. </a:t>
            </a:r>
          </a:p>
          <a:p>
            <a:r>
              <a:rPr lang="ru-RU" b="1" dirty="0" smtClean="0">
                <a:latin typeface="Monotype Corsiva" panose="03010101010201010101" pitchFamily="66" charset="0"/>
              </a:rPr>
              <a:t>В целом дорожные знаки служат для облегчения движения транспортных средств и повышения уровня безопасности движения.</a:t>
            </a:r>
            <a:endParaRPr lang="ru-RU" b="1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2" descr="http://zanimatika.narod.ru/Svetofor_mini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47713" y="-838200"/>
            <a:ext cx="276225" cy="11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Прямоугольник 9"/>
          <p:cNvSpPr/>
          <p:nvPr/>
        </p:nvSpPr>
        <p:spPr>
          <a:xfrm>
            <a:off x="642910" y="285728"/>
            <a:ext cx="771530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Различают следующие группы дорожных знаков: </a:t>
            </a:r>
            <a:br>
              <a:rPr lang="ru-RU" sz="3200" i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</a:br>
            <a:endParaRPr lang="ru-RU" sz="3200" i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500034" y="1571612"/>
            <a:ext cx="778674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Monotype Corsiva" panose="03010101010201010101" pitchFamily="66" charset="0"/>
              </a:rPr>
              <a:t>- предупреждающие; </a:t>
            </a:r>
            <a:br>
              <a:rPr lang="ru-RU" sz="2800" b="1" dirty="0" smtClean="0">
                <a:latin typeface="Monotype Corsiva" panose="03010101010201010101" pitchFamily="66" charset="0"/>
              </a:rPr>
            </a:br>
            <a:r>
              <a:rPr lang="ru-RU" sz="2800" b="1" dirty="0" smtClean="0">
                <a:latin typeface="Monotype Corsiva" panose="03010101010201010101" pitchFamily="66" charset="0"/>
              </a:rPr>
              <a:t>- приоритета; </a:t>
            </a:r>
            <a:br>
              <a:rPr lang="ru-RU" sz="2800" b="1" dirty="0" smtClean="0">
                <a:latin typeface="Monotype Corsiva" panose="03010101010201010101" pitchFamily="66" charset="0"/>
              </a:rPr>
            </a:br>
            <a:r>
              <a:rPr lang="ru-RU" sz="2800" b="1" dirty="0" smtClean="0">
                <a:latin typeface="Monotype Corsiva" panose="03010101010201010101" pitchFamily="66" charset="0"/>
              </a:rPr>
              <a:t>- запрещающие; </a:t>
            </a:r>
            <a:br>
              <a:rPr lang="ru-RU" sz="2800" b="1" dirty="0" smtClean="0">
                <a:latin typeface="Monotype Corsiva" panose="03010101010201010101" pitchFamily="66" charset="0"/>
              </a:rPr>
            </a:br>
            <a:r>
              <a:rPr lang="ru-RU" sz="2800" b="1" dirty="0" smtClean="0">
                <a:latin typeface="Monotype Corsiva" panose="03010101010201010101" pitchFamily="66" charset="0"/>
              </a:rPr>
              <a:t>- предписывающие; </a:t>
            </a:r>
            <a:br>
              <a:rPr lang="ru-RU" sz="2800" b="1" dirty="0" smtClean="0">
                <a:latin typeface="Monotype Corsiva" panose="03010101010201010101" pitchFamily="66" charset="0"/>
              </a:rPr>
            </a:br>
            <a:r>
              <a:rPr lang="ru-RU" sz="2800" b="1" dirty="0" smtClean="0">
                <a:latin typeface="Monotype Corsiva" panose="03010101010201010101" pitchFamily="66" charset="0"/>
              </a:rPr>
              <a:t>- информационно-указательные; </a:t>
            </a:r>
            <a:br>
              <a:rPr lang="ru-RU" sz="2800" b="1" dirty="0" smtClean="0">
                <a:latin typeface="Monotype Corsiva" panose="03010101010201010101" pitchFamily="66" charset="0"/>
              </a:rPr>
            </a:br>
            <a:r>
              <a:rPr lang="ru-RU" sz="2800" b="1" dirty="0" smtClean="0">
                <a:latin typeface="Monotype Corsiva" panose="03010101010201010101" pitchFamily="66" charset="0"/>
              </a:rPr>
              <a:t>- сервиса; </a:t>
            </a:r>
            <a:br>
              <a:rPr lang="ru-RU" sz="2800" b="1" dirty="0" smtClean="0">
                <a:latin typeface="Monotype Corsiva" panose="03010101010201010101" pitchFamily="66" charset="0"/>
              </a:rPr>
            </a:br>
            <a:r>
              <a:rPr lang="ru-RU" sz="2800" b="1" dirty="0" smtClean="0">
                <a:latin typeface="Monotype Corsiva" panose="03010101010201010101" pitchFamily="66" charset="0"/>
              </a:rPr>
              <a:t>- дополнительной информации (таблички).</a:t>
            </a:r>
            <a:endParaRPr lang="ru-RU" sz="2800" b="1" dirty="0"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auto.dmir.ru/news/content/31339/prava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621997"/>
            <a:ext cx="9144000" cy="621508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928794" y="0"/>
            <a:ext cx="452559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Предупреждающие знаки</a:t>
            </a:r>
            <a:endParaRPr lang="ru-RU" sz="36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pandia.ru/text/78/078/images/image001_69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63499" y="928670"/>
            <a:ext cx="8960663" cy="592933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2143108" y="0"/>
            <a:ext cx="350608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Знаки приоритета</a:t>
            </a:r>
            <a:endParaRPr lang="ru-RU" sz="36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571604" y="285728"/>
            <a:ext cx="5143536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4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Запрещающие знаки</a:t>
            </a:r>
            <a:endParaRPr lang="ru-RU" sz="44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0184" name="Picture 8" descr="http://nemaloknig.info/picimg/100/1008/10082/100827/img_204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357158" y="1857363"/>
            <a:ext cx="8501122" cy="2688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80" name="Picture 4" descr="http://otitb.by/img/stendy/bdd/1/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857224" y="785794"/>
            <a:ext cx="7572428" cy="6072206"/>
          </a:xfrm>
          <a:prstGeom prst="rect">
            <a:avLst/>
          </a:prstGeom>
          <a:noFill/>
        </p:spPr>
      </p:pic>
      <p:sp>
        <p:nvSpPr>
          <p:cNvPr id="8" name="Прямоугольник 7"/>
          <p:cNvSpPr/>
          <p:nvPr/>
        </p:nvSpPr>
        <p:spPr>
          <a:xfrm>
            <a:off x="1571604" y="285728"/>
            <a:ext cx="514353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Запрещающие знаки</a:t>
            </a:r>
            <a:endParaRPr lang="ru-RU" sz="48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otitb.by/img/stendy/bdd/1/3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1214422"/>
            <a:ext cx="9144000" cy="5709369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33228" y="285728"/>
            <a:ext cx="411362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Запрещающие знаки</a:t>
            </a:r>
            <a:endParaRPr lang="ru-RU" sz="40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928794" y="285728"/>
            <a:ext cx="43172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Предписывающие знаки</a:t>
            </a:r>
            <a:endParaRPr lang="ru-RU" sz="36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53252" name="Picture 4" descr="http://www.zap-ti.ru/uploads/predpisyvajushhie_znaki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857232"/>
            <a:ext cx="9080500" cy="60007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2" name="Picture 6" descr="http://www.zakonprost.ru/img/img_referent/bc67207d25.gif"/>
          <p:cNvPicPr>
            <a:picLocks noChangeAspect="1" noChangeArrowheads="1"/>
          </p:cNvPicPr>
          <p:nvPr/>
        </p:nvPicPr>
        <p:blipFill>
          <a:blip r:embed="rId2" cstate="screen"/>
          <a:srcRect t="52799"/>
          <a:stretch>
            <a:fillRect/>
          </a:stretch>
        </p:blipFill>
        <p:spPr bwMode="auto">
          <a:xfrm>
            <a:off x="0" y="928670"/>
            <a:ext cx="9144000" cy="592933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0" y="0"/>
            <a:ext cx="9144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Информационно-указательные знаки</a:t>
            </a:r>
            <a:endParaRPr lang="ru-RU" sz="36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302" name="Picture 6" descr="http://www.zakonprost.ru/img/img_referent/bc67207d25.gif"/>
          <p:cNvPicPr>
            <a:picLocks noChangeAspect="1" noChangeArrowheads="1"/>
          </p:cNvPicPr>
          <p:nvPr/>
        </p:nvPicPr>
        <p:blipFill>
          <a:blip r:embed="rId2" cstate="screen"/>
          <a:srcRect t="6645" b="46678"/>
          <a:stretch>
            <a:fillRect/>
          </a:stretch>
        </p:blipFill>
        <p:spPr bwMode="auto">
          <a:xfrm>
            <a:off x="0" y="785795"/>
            <a:ext cx="9144000" cy="6071408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261361" y="0"/>
            <a:ext cx="67313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Информационно-указательные знаки</a:t>
            </a:r>
            <a:endParaRPr lang="ru-RU" sz="36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zadira.mk.ua/gallery/photos/14489_b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1000108"/>
            <a:ext cx="9144000" cy="6054370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1785918" y="285729"/>
            <a:ext cx="58104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u="sng" dirty="0" smtClean="0">
                <a:solidFill>
                  <a:srgbClr val="00B050"/>
                </a:solidFill>
                <a:latin typeface="Monotype Corsiva" panose="03010101010201010101" pitchFamily="66" charset="0"/>
              </a:rPr>
              <a:t>Знаки сервиса</a:t>
            </a:r>
            <a:endParaRPr lang="ru-RU" sz="3600" b="1" i="1" u="sng" dirty="0">
              <a:solidFill>
                <a:srgbClr val="00B050"/>
              </a:solidFill>
              <a:latin typeface="Monotype Corsiva" panose="03010101010201010101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 descr="C:\Users\Сотрудник\Downloads\Правила_поведения_на_дороге_зимой.jpg"/>
          <p:cNvPicPr>
            <a:picLocks noGr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88640"/>
            <a:ext cx="9001000" cy="6408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587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 descr="C:\Users\Сотрудник\Downloads\LHcCVtIgJEI.jpg"/>
          <p:cNvPicPr>
            <a:picLocks noGr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16632"/>
            <a:ext cx="8928992" cy="655272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93362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/>
          </p:cNvPicPr>
          <p:nvPr>
            <p:ph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42" t="10034" r="25858" b="12657"/>
          <a:stretch/>
        </p:blipFill>
        <p:spPr bwMode="auto">
          <a:xfrm>
            <a:off x="107504" y="44624"/>
            <a:ext cx="8928992" cy="6696744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5125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 descr="C:\Users\Сотрудник\Downloads\i.jpeg"/>
          <p:cNvPicPr>
            <a:picLocks noGrp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2656"/>
            <a:ext cx="8064896" cy="64087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06074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/>
          </p:nvPr>
        </p:nvPicPr>
        <p:blipFill>
          <a:blip r:embed="rId2"/>
          <a:stretch>
            <a:fillRect/>
          </a:stretch>
        </p:blipFill>
        <p:spPr>
          <a:xfrm>
            <a:off x="0" y="44623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62638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037" y="332656"/>
            <a:ext cx="8544949" cy="6408712"/>
          </a:xfrm>
        </p:spPr>
      </p:pic>
    </p:spTree>
    <p:extLst>
      <p:ext uri="{BB962C8B-B14F-4D97-AF65-F5344CB8AC3E}">
        <p14:creationId xmlns:p14="http://schemas.microsoft.com/office/powerpoint/2010/main" val="475053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01" t="5779" r="14600"/>
          <a:stretch/>
        </p:blipFill>
        <p:spPr>
          <a:xfrm>
            <a:off x="5364088" y="260648"/>
            <a:ext cx="3672408" cy="646165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300" r="6601"/>
          <a:stretch/>
        </p:blipFill>
        <p:spPr>
          <a:xfrm>
            <a:off x="323528" y="244484"/>
            <a:ext cx="4803998" cy="5877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3748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01" t="2750" b="15351"/>
          <a:stretch/>
        </p:blipFill>
        <p:spPr>
          <a:xfrm>
            <a:off x="4572000" y="116632"/>
            <a:ext cx="4371950" cy="56166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1" t="4851" r="8001" b="17450"/>
          <a:stretch/>
        </p:blipFill>
        <p:spPr>
          <a:xfrm>
            <a:off x="251520" y="1052736"/>
            <a:ext cx="4074290" cy="568863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4" t="5923" r="10684" b="7619"/>
          <a:stretch/>
        </p:blipFill>
        <p:spPr>
          <a:xfrm>
            <a:off x="7916072" y="5769203"/>
            <a:ext cx="1027878" cy="100811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77" r="7664"/>
          <a:stretch/>
        </p:blipFill>
        <p:spPr>
          <a:xfrm>
            <a:off x="4427984" y="5766008"/>
            <a:ext cx="1152128" cy="9753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213" b="32142"/>
          <a:stretch/>
        </p:blipFill>
        <p:spPr>
          <a:xfrm>
            <a:off x="5827" y="116632"/>
            <a:ext cx="3173338" cy="719704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41" r="6152"/>
          <a:stretch/>
        </p:blipFill>
        <p:spPr>
          <a:xfrm>
            <a:off x="5649742" y="5790707"/>
            <a:ext cx="1834666" cy="995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1316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401" t="10101" r="20600" b="5901"/>
          <a:stretch/>
        </p:blipFill>
        <p:spPr>
          <a:xfrm>
            <a:off x="5543600" y="188640"/>
            <a:ext cx="3600400" cy="576064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59" t="14700" b="1886"/>
          <a:stretch/>
        </p:blipFill>
        <p:spPr>
          <a:xfrm>
            <a:off x="323528" y="1700808"/>
            <a:ext cx="3878445" cy="5157192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0"/>
            <a:ext cx="3744416" cy="1652809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9" r="10689"/>
          <a:stretch/>
        </p:blipFill>
        <p:spPr>
          <a:xfrm>
            <a:off x="3828026" y="160881"/>
            <a:ext cx="1739469" cy="1469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5895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2"/>
          <p:cNvSpPr txBox="1">
            <a:spLocks/>
          </p:cNvSpPr>
          <p:nvPr/>
        </p:nvSpPr>
        <p:spPr>
          <a:xfrm>
            <a:off x="3851920" y="476672"/>
            <a:ext cx="2890664" cy="1569660"/>
          </a:xfrm>
          <a:prstGeom prst="rect">
            <a:avLst/>
          </a:prstGeom>
          <a:noFill/>
        </p:spPr>
        <p:txBody>
          <a:bodyPr vert="horz" wrap="square" lIns="91440" tIns="45720" rIns="91440" bIns="45720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4" fontAlgn="auto">
              <a:spcAft>
                <a:spcPts val="0"/>
              </a:spcAft>
            </a:pPr>
            <a:r>
              <a:rPr lang="ru-RU" sz="2400" b="1" i="1" u="sng" dirty="0" smtClean="0">
                <a:solidFill>
                  <a:srgbClr val="FFFF00"/>
                </a:solidFill>
              </a:rPr>
              <a:t>Знаки сервиса</a:t>
            </a:r>
            <a:endParaRPr lang="ru-RU" sz="2400" b="1" i="1" u="sng" dirty="0">
              <a:solidFill>
                <a:srgbClr val="FFFF0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237" t="9450" b="7601"/>
          <a:stretch/>
        </p:blipFill>
        <p:spPr>
          <a:xfrm>
            <a:off x="179512" y="260648"/>
            <a:ext cx="8727383" cy="6048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792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13" r="4327"/>
          <a:stretch/>
        </p:blipFill>
        <p:spPr>
          <a:xfrm>
            <a:off x="107504" y="116632"/>
            <a:ext cx="4680520" cy="387626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1" b="5901"/>
          <a:stretch/>
        </p:blipFill>
        <p:spPr>
          <a:xfrm>
            <a:off x="4572000" y="1844824"/>
            <a:ext cx="4484077" cy="489654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6484" y="4046644"/>
            <a:ext cx="2193268" cy="2581214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479" y="35700"/>
            <a:ext cx="2428879" cy="1823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276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4543" y="0"/>
            <a:ext cx="9649072" cy="6858000"/>
          </a:xfrm>
        </p:spPr>
      </p:pic>
      <p:pic>
        <p:nvPicPr>
          <p:cNvPr id="4" name="Объект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50" r="1176" b="4850"/>
          <a:stretch/>
        </p:blipFill>
        <p:spPr>
          <a:xfrm>
            <a:off x="1777506" y="1340768"/>
            <a:ext cx="5444974" cy="33843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0196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097" b="5419"/>
          <a:stretch/>
        </p:blipFill>
        <p:spPr>
          <a:xfrm>
            <a:off x="107504" y="1772816"/>
            <a:ext cx="4224560" cy="4927701"/>
          </a:xfr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601" b="5900"/>
          <a:stretch/>
        </p:blipFill>
        <p:spPr>
          <a:xfrm>
            <a:off x="4427984" y="260648"/>
            <a:ext cx="4458691" cy="59894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99120"/>
            <a:ext cx="3683901" cy="1579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723681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Объект 2"/>
          <p:cNvPicPr>
            <a:picLocks noGrp="1" noChangeAspect="1"/>
          </p:cNvPicPr>
          <p:nvPr>
            <p:ph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260648"/>
            <a:ext cx="6048672" cy="6048672"/>
          </a:xfr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16632"/>
            <a:ext cx="2664296" cy="2850432"/>
          </a:xfrm>
          <a:prstGeom prst="rect">
            <a:avLst/>
          </a:prstGeom>
        </p:spPr>
      </p:pic>
      <p:pic>
        <p:nvPicPr>
          <p:cNvPr id="4" name="Picture 6" descr="https://sklad.freeimg.ru/rsynced_images/road-signs-151608_1280.png"/>
          <p:cNvPicPr>
            <a:picLocks noChangeAspect="1" noChangeArrowheads="1"/>
          </p:cNvPicPr>
          <p:nvPr/>
        </p:nvPicPr>
        <p:blipFill>
          <a:blip r:embed="rId4" cstate="print"/>
          <a:srcRect l="68709" b="52888"/>
          <a:stretch>
            <a:fillRect/>
          </a:stretch>
        </p:blipFill>
        <p:spPr bwMode="auto">
          <a:xfrm>
            <a:off x="243810" y="3312228"/>
            <a:ext cx="895776" cy="864000"/>
          </a:xfrm>
          <a:prstGeom prst="rect">
            <a:avLst/>
          </a:prstGeom>
          <a:noFill/>
        </p:spPr>
      </p:pic>
      <p:pic>
        <p:nvPicPr>
          <p:cNvPr id="5" name="Picture 2" descr="https://ds05.infourok.ru/uploads/ex/0f20/0003cc27-187673c2/hello_html_7519bf24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85373" y="4005064"/>
            <a:ext cx="841800" cy="828000"/>
          </a:xfrm>
          <a:prstGeom prst="rect">
            <a:avLst/>
          </a:prstGeom>
          <a:noFill/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91680"/>
            <a:ext cx="2915816" cy="13402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55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1345" y="332656"/>
            <a:ext cx="8793143" cy="6339301"/>
          </a:xfrm>
        </p:spPr>
      </p:pic>
    </p:spTree>
    <p:extLst>
      <p:ext uri="{BB962C8B-B14F-4D97-AF65-F5344CB8AC3E}">
        <p14:creationId xmlns:p14="http://schemas.microsoft.com/office/powerpoint/2010/main" val="3545437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595</TotalTime>
  <Words>524</Words>
  <Application>Microsoft Office PowerPoint</Application>
  <PresentationFormat>Экран (4:3)</PresentationFormat>
  <Paragraphs>61</Paragraphs>
  <Slides>39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39</vt:i4>
      </vt:variant>
    </vt:vector>
  </HeadingPairs>
  <TitlesOfParts>
    <vt:vector size="49" baseType="lpstr">
      <vt:lpstr>Arial</vt:lpstr>
      <vt:lpstr>Calibri</vt:lpstr>
      <vt:lpstr>Haettenschweiler</vt:lpstr>
      <vt:lpstr>Monotype Corsiva</vt:lpstr>
      <vt:lpstr>Sylfaen</vt:lpstr>
      <vt:lpstr>Times New Roman</vt:lpstr>
      <vt:lpstr>Verdana</vt:lpstr>
      <vt:lpstr>Wingdings</vt:lpstr>
      <vt:lpstr>Wingdings 2</vt:lpstr>
      <vt:lpstr>Тема Office</vt:lpstr>
      <vt:lpstr>МЫ</vt:lpstr>
      <vt:lpstr>Презентация PowerPoint</vt:lpstr>
      <vt:lpstr>Презентация PowerPoint</vt:lpstr>
      <vt:lpstr>Презентация PowerPoint</vt:lpstr>
      <vt:lpstr>Презентация PowerPoint</vt:lpstr>
      <vt:lpstr>                   Памятка</vt:lpstr>
      <vt:lpstr>Мы переходим через дорогу!           Будьте внимательны!</vt:lpstr>
      <vt:lpstr>Как вести себя в общественном                                            транспорте?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МЫ</dc:title>
  <dc:creator>Александра</dc:creator>
  <cp:lastModifiedBy>Сотрудник</cp:lastModifiedBy>
  <cp:revision>73</cp:revision>
  <dcterms:created xsi:type="dcterms:W3CDTF">2014-10-17T19:15:07Z</dcterms:created>
  <dcterms:modified xsi:type="dcterms:W3CDTF">2023-01-26T17:21:27Z</dcterms:modified>
</cp:coreProperties>
</file>