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handoutMasterIdLst>
    <p:handoutMasterId r:id="rId10"/>
  </p:handoutMasterIdLst>
  <p:sldIdLst>
    <p:sldId id="256" r:id="rId2"/>
    <p:sldId id="260" r:id="rId3"/>
    <p:sldId id="261" r:id="rId4"/>
    <p:sldId id="263" r:id="rId5"/>
    <p:sldId id="265" r:id="rId6"/>
    <p:sldId id="266" r:id="rId7"/>
    <p:sldId id="262" r:id="rId8"/>
    <p:sldId id="264" r:id="rId9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=""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="" xmlns:p14="http://schemas.microsoft.com/office/powerpoint/2010/main">
          <a:srgbClr val="FF0000"/>
        </p14:laserClr>
      </p:ext>
      <p:ext uri="{2FDB2607-1784-4EEB-B798-7EB5836EED8A}">
        <p14:showMediaCtrls xmlns="" xmlns:p14="http://schemas.microsoft.com/office/powerpoint/2010/main" val="1"/>
      </p:ext>
    </p:extLst>
  </p:showPr>
  <p:clrMru>
    <a:srgbClr val="FF0066"/>
    <a:srgbClr val="FF3300"/>
    <a:srgbClr val="173A8D"/>
    <a:srgbClr val="129481"/>
    <a:srgbClr val="663300"/>
    <a:srgbClr val="FFC900"/>
    <a:srgbClr val="0F2741"/>
    <a:srgbClr val="001736"/>
    <a:srgbClr val="003374"/>
    <a:srgbClr val="C9A093"/>
  </p:clrMru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  <p:ext uri="{FD5EFAAD-0ECE-453E-9831-46B23BE46B34}">
      <p15:chartTrackingRefBased xmlns=""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116" d="100"/>
          <a:sy n="116" d="100"/>
        </p:scale>
        <p:origin x="-1494" y="-11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85" d="100"/>
          <a:sy n="85" d="100"/>
        </p:scale>
        <p:origin x="3804" y="102"/>
      </p:cViewPr>
      <p:guideLst/>
    </p:cSldViewPr>
  </p:notes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handoutMaster" Target="handoutMasters/handout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E2DD1C9-4BB6-422A-8F34-C157EA500BD9}" type="datetimeFigureOut">
              <a:rPr lang="en-US" smtClean="0"/>
              <a:pPr/>
              <a:t>4/6/2026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5A997E4-EE34-411C-9FF1-22B934EF5337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2127411319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BD9794-A4CC-42D0-9A65-24C6B9EF4076}" type="datetimeFigureOut">
              <a:rPr lang="en-US" smtClean="0"/>
              <a:pPr/>
              <a:t>4/6/2026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E8DF1E-33BB-4377-9A26-35481BA06C7C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275084564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BD9794-A4CC-42D0-9A65-24C6B9EF4076}" type="datetimeFigureOut">
              <a:rPr lang="en-US" smtClean="0"/>
              <a:pPr/>
              <a:t>4/6/2026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E8DF1E-33BB-4377-9A26-35481BA06C7C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53009493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41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6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BD9794-A4CC-42D0-9A65-24C6B9EF4076}" type="datetimeFigureOut">
              <a:rPr lang="en-US" smtClean="0"/>
              <a:pPr/>
              <a:t>4/6/2026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E8DF1E-33BB-4377-9A26-35481BA06C7C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230946756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BD9794-A4CC-42D0-9A65-24C6B9EF4076}" type="datetimeFigureOut">
              <a:rPr lang="en-US" smtClean="0"/>
              <a:pPr/>
              <a:t>4/6/2026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E8DF1E-33BB-4377-9A26-35481BA06C7C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201875025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8"/>
            <a:ext cx="78867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1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1" y="2505075"/>
            <a:ext cx="3887391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BD9794-A4CC-42D0-9A65-24C6B9EF4076}" type="datetimeFigureOut">
              <a:rPr lang="en-US" smtClean="0"/>
              <a:pPr/>
              <a:t>4/6/2026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E8DF1E-33BB-4377-9A26-35481BA06C7C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264813779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BD9794-A4CC-42D0-9A65-24C6B9EF4076}" type="datetimeFigureOut">
              <a:rPr lang="en-US" smtClean="0"/>
              <a:pPr/>
              <a:t>4/6/2026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E8DF1E-33BB-4377-9A26-35481BA06C7C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281786763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BD9794-A4CC-42D0-9A65-24C6B9EF4076}" type="datetimeFigureOut">
              <a:rPr lang="en-US" smtClean="0"/>
              <a:pPr/>
              <a:t>4/6/2026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E8DF1E-33BB-4377-9A26-35481BA06C7C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140024609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8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BD9794-A4CC-42D0-9A65-24C6B9EF4076}" type="datetimeFigureOut">
              <a:rPr lang="en-US" smtClean="0"/>
              <a:pPr/>
              <a:t>4/6/2026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E8DF1E-33BB-4377-9A26-35481BA06C7C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335489708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8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BD9794-A4CC-42D0-9A65-24C6B9EF4076}" type="datetimeFigureOut">
              <a:rPr lang="en-US" smtClean="0"/>
              <a:pPr/>
              <a:t>4/6/2026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E8DF1E-33BB-4377-9A26-35481BA06C7C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250863950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BD9794-A4CC-42D0-9A65-24C6B9EF4076}" type="datetimeFigureOut">
              <a:rPr lang="en-US" smtClean="0"/>
              <a:pPr/>
              <a:t>4/6/2026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E8DF1E-33BB-4377-9A26-35481BA06C7C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71272544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6" y="365125"/>
            <a:ext cx="1971675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1" y="365125"/>
            <a:ext cx="5800725" cy="58118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BD9794-A4CC-42D0-9A65-24C6B9EF4076}" type="datetimeFigureOut">
              <a:rPr lang="en-US" smtClean="0"/>
              <a:pPr/>
              <a:t>4/6/2026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E8DF1E-33BB-4377-9A26-35481BA06C7C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338258101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Рисунок 7"/>
          <p:cNvPicPr>
            <a:picLocks noChangeAspect="1"/>
          </p:cNvPicPr>
          <p:nvPr userDrawn="1"/>
        </p:nvPicPr>
        <p:blipFill>
          <a:blip r:embed="rId1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45459" y="1465729"/>
            <a:ext cx="7869891" cy="471123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3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BD9794-A4CC-42D0-9A65-24C6B9EF4076}" type="datetimeFigureOut">
              <a:rPr lang="en-US" smtClean="0"/>
              <a:pPr/>
              <a:t>4/6/2026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3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3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FE8DF1E-33BB-4377-9A26-35481BA06C7C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58906" y="13255"/>
            <a:ext cx="7839635" cy="977899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 smtClean="0"/>
              <a:t>Click to edit Master title style</a:t>
            </a:r>
            <a:endParaRPr lang="en-US" dirty="0"/>
          </a:p>
        </p:txBody>
      </p:sp>
    </p:spTree>
    <p:extLst>
      <p:ext uri="{BB962C8B-B14F-4D97-AF65-F5344CB8AC3E}">
        <p14:creationId xmlns="" xmlns:p14="http://schemas.microsoft.com/office/powerpoint/2010/main" val="122332142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hyperlink" Target="https://youtu.be/zxIpA5nF_LY?si=c8jamk2D6OyYO7P_" TargetMode="External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.jpeg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340822" y="1112854"/>
            <a:ext cx="7954679" cy="1631216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accent1"/>
          </a:fontRef>
        </p:style>
        <p:txBody>
          <a:bodyPr wrap="square" rtlCol="0">
            <a:spAutoFit/>
          </a:bodyPr>
          <a:lstStyle/>
          <a:p>
            <a:pPr algn="ctr"/>
            <a:endParaRPr lang="ru-RU" dirty="0" smtClean="0">
              <a:solidFill>
                <a:srgbClr val="FF0066"/>
              </a:solidFill>
            </a:endParaRPr>
          </a:p>
          <a:p>
            <a:pPr algn="ctr"/>
            <a:r>
              <a:rPr lang="ru-RU" sz="1600" dirty="0" smtClean="0">
                <a:solidFill>
                  <a:srgbClr val="FF0066"/>
                </a:solidFill>
              </a:rPr>
              <a:t>Муниципальное бюджетное учреждение дополнительного </a:t>
            </a:r>
          </a:p>
          <a:p>
            <a:pPr algn="ctr"/>
            <a:r>
              <a:rPr lang="ru-RU" sz="1600" dirty="0" smtClean="0">
                <a:solidFill>
                  <a:srgbClr val="FF0066"/>
                </a:solidFill>
              </a:rPr>
              <a:t>образования </a:t>
            </a:r>
          </a:p>
          <a:p>
            <a:pPr algn="ctr"/>
            <a:r>
              <a:rPr lang="ru-RU" sz="1600" dirty="0" smtClean="0">
                <a:solidFill>
                  <a:srgbClr val="FF0066"/>
                </a:solidFill>
              </a:rPr>
              <a:t>Карачаевского городского округа «Центр развития одаренных детей и молодежи </a:t>
            </a:r>
          </a:p>
          <a:p>
            <a:pPr algn="ctr"/>
            <a:r>
              <a:rPr lang="ru-RU" sz="1600" dirty="0" smtClean="0">
                <a:solidFill>
                  <a:srgbClr val="FF0066"/>
                </a:solidFill>
              </a:rPr>
              <a:t>«Мир талантов» </a:t>
            </a:r>
          </a:p>
          <a:p>
            <a:pPr algn="ctr"/>
            <a:endParaRPr lang="ru-RU" dirty="0" smtClean="0"/>
          </a:p>
        </p:txBody>
      </p:sp>
      <p:sp>
        <p:nvSpPr>
          <p:cNvPr id="9" name="TextBox 8"/>
          <p:cNvSpPr txBox="1"/>
          <p:nvPr/>
        </p:nvSpPr>
        <p:spPr>
          <a:xfrm>
            <a:off x="723207" y="2887428"/>
            <a:ext cx="7747461" cy="1938992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endParaRPr lang="ru-RU" sz="2400" dirty="0" smtClean="0">
              <a:solidFill>
                <a:srgbClr val="00B0F0"/>
              </a:solidFill>
            </a:endParaRPr>
          </a:p>
          <a:p>
            <a:pPr algn="ctr"/>
            <a:r>
              <a:rPr lang="ru-RU" sz="2400" dirty="0" smtClean="0">
                <a:solidFill>
                  <a:srgbClr val="00B0F0"/>
                </a:solidFill>
              </a:rPr>
              <a:t>Методический модуль   </a:t>
            </a:r>
          </a:p>
          <a:p>
            <a:pPr algn="ctr"/>
            <a:r>
              <a:rPr lang="ru-RU" sz="2400" dirty="0" smtClean="0">
                <a:solidFill>
                  <a:srgbClr val="00B0F0"/>
                </a:solidFill>
              </a:rPr>
              <a:t>«Цвета»</a:t>
            </a:r>
          </a:p>
          <a:p>
            <a:pPr algn="ctr"/>
            <a:r>
              <a:rPr lang="ru-RU" sz="2400" dirty="0" smtClean="0">
                <a:solidFill>
                  <a:srgbClr val="00B0F0"/>
                </a:solidFill>
              </a:rPr>
              <a:t> (тематический блок ДОП «</a:t>
            </a:r>
            <a:r>
              <a:rPr lang="en-US" sz="2400" dirty="0" err="1" smtClean="0">
                <a:solidFill>
                  <a:srgbClr val="00B0F0"/>
                </a:solidFill>
              </a:rPr>
              <a:t>ISpeak</a:t>
            </a:r>
            <a:r>
              <a:rPr lang="ru-RU" sz="2400" dirty="0" smtClean="0">
                <a:solidFill>
                  <a:srgbClr val="00B0F0"/>
                </a:solidFill>
              </a:rPr>
              <a:t>»</a:t>
            </a:r>
            <a:endParaRPr lang="ru-RU" sz="2400" dirty="0" smtClean="0">
              <a:solidFill>
                <a:srgbClr val="FF0066"/>
              </a:solidFill>
            </a:endParaRPr>
          </a:p>
          <a:p>
            <a:pPr algn="ctr"/>
            <a:r>
              <a:rPr lang="ru-RU" sz="2400" dirty="0" smtClean="0">
                <a:solidFill>
                  <a:srgbClr val="FF0066"/>
                </a:solidFill>
              </a:rPr>
              <a:t>Педагог: </a:t>
            </a:r>
            <a:r>
              <a:rPr lang="ru-RU" sz="2400" dirty="0" err="1" smtClean="0">
                <a:solidFill>
                  <a:srgbClr val="FF0066"/>
                </a:solidFill>
              </a:rPr>
              <a:t>Кочкарова</a:t>
            </a:r>
            <a:r>
              <a:rPr lang="ru-RU" sz="2400" dirty="0" smtClean="0">
                <a:solidFill>
                  <a:srgbClr val="FF0066"/>
                </a:solidFill>
              </a:rPr>
              <a:t> </a:t>
            </a:r>
            <a:r>
              <a:rPr lang="ru-RU" sz="2400" dirty="0" err="1" smtClean="0">
                <a:solidFill>
                  <a:srgbClr val="FF0066"/>
                </a:solidFill>
              </a:rPr>
              <a:t>Фарида</a:t>
            </a:r>
            <a:r>
              <a:rPr lang="ru-RU" sz="2400" dirty="0" smtClean="0">
                <a:solidFill>
                  <a:srgbClr val="FF0066"/>
                </a:solidFill>
              </a:rPr>
              <a:t> </a:t>
            </a:r>
            <a:r>
              <a:rPr lang="ru-RU" sz="2400" dirty="0" err="1" smtClean="0">
                <a:solidFill>
                  <a:srgbClr val="FF0066"/>
                </a:solidFill>
              </a:rPr>
              <a:t>Мухомодаминовна</a:t>
            </a:r>
            <a:r>
              <a:rPr lang="ru-RU" sz="2400" dirty="0" smtClean="0">
                <a:solidFill>
                  <a:srgbClr val="FF0066"/>
                </a:solidFill>
              </a:rPr>
              <a:t> </a:t>
            </a:r>
            <a:endParaRPr lang="ru-RU" sz="2400" dirty="0">
              <a:solidFill>
                <a:srgbClr val="FF0066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24806521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" name="Прямоугольник 66"/>
          <p:cNvSpPr/>
          <p:nvPr/>
        </p:nvSpPr>
        <p:spPr>
          <a:xfrm>
            <a:off x="199505" y="1612669"/>
            <a:ext cx="8869680" cy="54476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en-US" dirty="0" smtClean="0"/>
          </a:p>
          <a:p>
            <a:r>
              <a:rPr lang="ru-RU" sz="16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Тематический блок « </a:t>
            </a:r>
            <a:r>
              <a:rPr lang="ru-RU" sz="16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Цвета» </a:t>
            </a:r>
            <a:r>
              <a:rPr lang="ru-RU" sz="16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рассчитан </a:t>
            </a:r>
            <a:r>
              <a:rPr lang="ru-RU" sz="16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на </a:t>
            </a:r>
            <a:r>
              <a:rPr lang="ru-RU" sz="16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8 </a:t>
            </a:r>
            <a:r>
              <a:rPr lang="ru-RU" sz="16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занятий . Длительность занятий - 30 минут.  Занятия проводится в </a:t>
            </a:r>
            <a:r>
              <a:rPr lang="ru-RU" sz="1600" dirty="0" err="1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оффлайн</a:t>
            </a:r>
            <a:r>
              <a:rPr lang="ru-RU" sz="16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-формате и онлайн –формате </a:t>
            </a:r>
            <a:r>
              <a:rPr lang="ru-RU" sz="16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(для </a:t>
            </a:r>
            <a:r>
              <a:rPr lang="ru-RU" sz="16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тех , кто </a:t>
            </a:r>
            <a:r>
              <a:rPr lang="ru-RU" sz="16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пропустили занятия). Онлайн </a:t>
            </a:r>
            <a:r>
              <a:rPr lang="ru-RU" sz="16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–</a:t>
            </a:r>
            <a:r>
              <a:rPr lang="ru-RU" sz="16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занятия  представляют </a:t>
            </a:r>
            <a:r>
              <a:rPr lang="ru-RU" sz="16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собой </a:t>
            </a:r>
            <a:r>
              <a:rPr lang="ru-RU" sz="16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разработанные , полноценные занятия  </a:t>
            </a:r>
            <a:r>
              <a:rPr lang="ru-RU" sz="16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на  интерактивной </a:t>
            </a:r>
            <a:r>
              <a:rPr lang="ru-RU" sz="16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доске</a:t>
            </a:r>
            <a:r>
              <a:rPr lang="ru-RU" sz="16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на платформе </a:t>
            </a:r>
            <a:r>
              <a:rPr lang="en-US" sz="1600" dirty="0" err="1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Pruffme</a:t>
            </a:r>
            <a:r>
              <a:rPr lang="ru-RU" sz="16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 , </a:t>
            </a:r>
            <a:r>
              <a:rPr lang="ru-RU" sz="16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куда родители могут подключиться по ссылке. Ссылки на занятия </a:t>
            </a:r>
            <a:r>
              <a:rPr lang="ru-RU" sz="16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рассылаются в  родительский чат.</a:t>
            </a:r>
            <a:endParaRPr lang="en-US" sz="1600" dirty="0" smtClean="0">
              <a:solidFill>
                <a:srgbClr val="FF0066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ru-RU" sz="1600" b="1" dirty="0" smtClean="0">
                <a:solidFill>
                  <a:srgbClr val="FF0066"/>
                </a:solidFill>
                <a:latin typeface="Times New Roman" pitchFamily="18" charset="0"/>
                <a:cs typeface="Times New Roman" pitchFamily="18" charset="0"/>
              </a:rPr>
              <a:t>Основные цели тематического блока «Цвета»:</a:t>
            </a:r>
          </a:p>
          <a:p>
            <a:pPr>
              <a:buFont typeface="Arial" pitchFamily="34" charset="0"/>
              <a:buChar char="•"/>
            </a:pP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Познакомить детей с цветами на английском языке; </a:t>
            </a:r>
            <a:endParaRPr lang="en-US" sz="16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Font typeface="Arial" pitchFamily="34" charset="0"/>
              <a:buChar char="•"/>
            </a:pP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Способствовать формированию навыков общения на английском языке через игровые сценарии;</a:t>
            </a:r>
          </a:p>
          <a:p>
            <a:pPr>
              <a:buFont typeface="Arial" pitchFamily="34" charset="0"/>
              <a:buChar char="•"/>
            </a:pP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Стимулировать творческое мышление и воображение через работу с различными цветами.</a:t>
            </a:r>
          </a:p>
          <a:p>
            <a:r>
              <a:rPr lang="ru-RU" sz="1600" b="1" dirty="0" smtClean="0">
                <a:solidFill>
                  <a:srgbClr val="FF0066"/>
                </a:solidFill>
                <a:latin typeface="Times New Roman" pitchFamily="18" charset="0"/>
                <a:cs typeface="Times New Roman" pitchFamily="18" charset="0"/>
              </a:rPr>
              <a:t>Задачи:</a:t>
            </a:r>
          </a:p>
          <a:p>
            <a:pPr>
              <a:buFont typeface="Arial" pitchFamily="34" charset="0"/>
              <a:buChar char="•"/>
            </a:pP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Ознакомление с основными цветами: красный, синий, желтый, зеленый, оранжевый, фиолетовый, черный, белый, коричневый, розовый ;</a:t>
            </a:r>
          </a:p>
          <a:p>
            <a:pPr>
              <a:buFont typeface="Arial" pitchFamily="34" charset="0"/>
              <a:buChar char="•"/>
            </a:pP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Практика произношения и правильного употребления цветов в речи;</a:t>
            </a:r>
          </a:p>
          <a:p>
            <a:pPr>
              <a:buFont typeface="Arial" pitchFamily="34" charset="0"/>
              <a:buChar char="•"/>
            </a:pP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Развитие моторики и координации через творческие задания с использованием цветов;</a:t>
            </a:r>
          </a:p>
          <a:p>
            <a:pPr>
              <a:buFont typeface="Arial" pitchFamily="34" charset="0"/>
              <a:buChar char="•"/>
            </a:pP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Формирование навыков сотрудничества и коммуникации через групповую работу.</a:t>
            </a:r>
          </a:p>
          <a:p>
            <a:pPr>
              <a:buFont typeface="Arial" pitchFamily="34" charset="0"/>
              <a:buChar char="•"/>
            </a:pPr>
            <a:endParaRPr lang="ru-RU" sz="16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Font typeface="Arial" pitchFamily="34" charset="0"/>
              <a:buChar char="•"/>
            </a:pPr>
            <a:endParaRPr lang="ru-RU" sz="16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Font typeface="Arial" pitchFamily="34" charset="0"/>
              <a:buChar char="•"/>
            </a:pPr>
            <a:endParaRPr lang="ru-RU" sz="16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Font typeface="Arial" pitchFamily="34" charset="0"/>
              <a:buChar char="•"/>
            </a:pPr>
            <a:endParaRPr lang="ru-RU" sz="14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Font typeface="Arial" pitchFamily="34" charset="0"/>
              <a:buChar char="•"/>
            </a:pPr>
            <a:endParaRPr lang="ru-RU" sz="14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Font typeface="Arial" pitchFamily="34" charset="0"/>
              <a:buChar char="•"/>
            </a:pPr>
            <a:endParaRPr lang="ru-RU" sz="14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363819544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28369" y="1457491"/>
            <a:ext cx="8111696" cy="4711234"/>
          </a:xfrm>
        </p:spPr>
        <p:txBody>
          <a:bodyPr>
            <a:normAutofit/>
          </a:bodyPr>
          <a:lstStyle/>
          <a:p>
            <a:pPr>
              <a:lnSpc>
                <a:spcPct val="150000"/>
              </a:lnSpc>
              <a:buNone/>
            </a:pP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      </a:t>
            </a:r>
          </a:p>
          <a:p>
            <a:pPr>
              <a:lnSpc>
                <a:spcPct val="150000"/>
              </a:lnSpc>
              <a:buNone/>
            </a:pPr>
            <a:r>
              <a:rPr lang="ru-RU" sz="1600" b="1" dirty="0" smtClean="0">
                <a:solidFill>
                  <a:srgbClr val="FF0066"/>
                </a:solidFill>
                <a:latin typeface="Times New Roman" pitchFamily="18" charset="0"/>
                <a:cs typeface="Times New Roman" pitchFamily="18" charset="0"/>
              </a:rPr>
              <a:t>Ожидаемые результаты:</a:t>
            </a:r>
          </a:p>
          <a:p>
            <a:pPr>
              <a:lnSpc>
                <a:spcPct val="100000"/>
              </a:lnSpc>
            </a:pP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Уверенное знание и использование основных цветов на английском языке.</a:t>
            </a:r>
          </a:p>
          <a:p>
            <a:pPr>
              <a:lnSpc>
                <a:spcPct val="100000"/>
              </a:lnSpc>
            </a:pP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Улучшение произносительных навыков и словарного запаса.</a:t>
            </a:r>
          </a:p>
          <a:p>
            <a:pPr>
              <a:lnSpc>
                <a:spcPct val="100000"/>
              </a:lnSpc>
            </a:pP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Развитие творческого мышления и воображения.</a:t>
            </a:r>
          </a:p>
          <a:p>
            <a:pPr>
              <a:lnSpc>
                <a:spcPct val="100000"/>
              </a:lnSpc>
            </a:pP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Формирование интереса и положительного отношения к изучению английского языка</a:t>
            </a: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ru-RU" sz="1600" b="1" dirty="0" smtClean="0">
                <a:solidFill>
                  <a:srgbClr val="FF0066"/>
                </a:solidFill>
                <a:latin typeface="Times New Roman" pitchFamily="18" charset="0"/>
                <a:cs typeface="Times New Roman" pitchFamily="18" charset="0"/>
              </a:rPr>
              <a:t>Воспитательные </a:t>
            </a:r>
            <a:r>
              <a:rPr lang="ru-RU" sz="1600" b="1" dirty="0">
                <a:solidFill>
                  <a:srgbClr val="FF0066"/>
                </a:solidFill>
                <a:latin typeface="Times New Roman" pitchFamily="18" charset="0"/>
                <a:cs typeface="Times New Roman" pitchFamily="18" charset="0"/>
              </a:rPr>
              <a:t>средства</a:t>
            </a:r>
            <a:r>
              <a:rPr lang="ru-RU" sz="1600" b="1" dirty="0" smtClean="0">
                <a:solidFill>
                  <a:srgbClr val="FF0066"/>
                </a:solidFill>
                <a:latin typeface="Times New Roman" pitchFamily="18" charset="0"/>
                <a:cs typeface="Times New Roman" pitchFamily="18" charset="0"/>
              </a:rPr>
              <a:t>:</a:t>
            </a:r>
          </a:p>
          <a:p>
            <a:pPr>
              <a:lnSpc>
                <a:spcPct val="100000"/>
              </a:lnSpc>
            </a:pPr>
            <a:r>
              <a:rPr lang="ru-RU" sz="1600" b="1" dirty="0" smtClean="0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Стимулирование </a:t>
            </a:r>
            <a:r>
              <a:rPr lang="ru-RU" sz="1600" b="1" dirty="0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творческого </a:t>
            </a:r>
            <a:r>
              <a:rPr lang="ru-RU" sz="1600" b="1" dirty="0" smtClean="0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мышления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. Поощрение </a:t>
            </a: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детей к экспериментированию </a:t>
            </a:r>
            <a:r>
              <a:rPr lang="ru-RU" sz="1600" smtClean="0">
                <a:latin typeface="Times New Roman" pitchFamily="18" charset="0"/>
                <a:cs typeface="Times New Roman" pitchFamily="18" charset="0"/>
              </a:rPr>
              <a:t>с различными  </a:t>
            </a: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цветами и созданию собственных 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рисунков.</a:t>
            </a:r>
          </a:p>
          <a:p>
            <a:pPr>
              <a:lnSpc>
                <a:spcPct val="100000"/>
              </a:lnSpc>
            </a:pPr>
            <a:r>
              <a:rPr lang="ru-RU" sz="1600" b="1" dirty="0" smtClean="0">
                <a:solidFill>
                  <a:srgbClr val="92D050"/>
                </a:solidFill>
                <a:latin typeface="Times New Roman" pitchFamily="18" charset="0"/>
                <a:cs typeface="Times New Roman" pitchFamily="18" charset="0"/>
              </a:rPr>
              <a:t>Формирование </a:t>
            </a:r>
            <a:r>
              <a:rPr lang="ru-RU" sz="1600" b="1" dirty="0">
                <a:solidFill>
                  <a:srgbClr val="92D050"/>
                </a:solidFill>
                <a:latin typeface="Times New Roman" pitchFamily="18" charset="0"/>
                <a:cs typeface="Times New Roman" pitchFamily="18" charset="0"/>
              </a:rPr>
              <a:t>навыков </a:t>
            </a:r>
            <a:r>
              <a:rPr lang="ru-RU" sz="1600" b="1" dirty="0" smtClean="0">
                <a:solidFill>
                  <a:srgbClr val="92D050"/>
                </a:solidFill>
                <a:latin typeface="Times New Roman" pitchFamily="18" charset="0"/>
                <a:cs typeface="Times New Roman" pitchFamily="18" charset="0"/>
              </a:rPr>
              <a:t>сотрудничества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. Проведение </a:t>
            </a: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заданий и игр, которые требуют взаимодействия и сотрудничества в группе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>
              <a:lnSpc>
                <a:spcPct val="100000"/>
              </a:lnSpc>
            </a:pPr>
            <a:r>
              <a:rPr lang="ru-RU" sz="1600" b="1" dirty="0" smtClean="0">
                <a:solidFill>
                  <a:srgbClr val="FFC000"/>
                </a:solidFill>
                <a:latin typeface="Times New Roman" pitchFamily="18" charset="0"/>
                <a:cs typeface="Times New Roman" pitchFamily="18" charset="0"/>
              </a:rPr>
              <a:t>Развитие самооценки. 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Поощрение </a:t>
            </a: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детей за успешное выполнение заданий и активное участие в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занятиях.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16131" y="1903614"/>
            <a:ext cx="8753302" cy="35702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dirty="0" smtClean="0">
                <a:solidFill>
                  <a:srgbClr val="FF0066"/>
                </a:solidFill>
              </a:rPr>
              <a:t>Методические средства</a:t>
            </a:r>
            <a:endParaRPr lang="en-US" sz="24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b="1" dirty="0" smtClean="0">
                <a:solidFill>
                  <a:srgbClr val="FFC9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Игровые технологии</a:t>
            </a:r>
            <a:r>
              <a:rPr lang="ru-RU" b="1" dirty="0" smtClean="0">
                <a:solidFill>
                  <a:srgbClr val="FFC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Использование интерактивных игр и заданий для знакомства с цветами. Например: "Цветная эстафета", "Игра в </a:t>
            </a:r>
            <a:r>
              <a:rPr lang="ru-RU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угадайку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с цветами".</a:t>
            </a:r>
            <a:endParaRPr lang="en-US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b="1" dirty="0" smtClean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Творческие занятия: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Рисование, раскрашивание, создание коллажей с использованием цветов. Например: "Создание цветной картинки из разноцветных фрагментов".</a:t>
            </a:r>
            <a:endParaRPr lang="en-US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b="1" dirty="0" smtClean="0">
                <a:solidFill>
                  <a:srgbClr val="173A8D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Музыкальные </a:t>
            </a:r>
            <a:r>
              <a:rPr lang="ru-RU" b="1" dirty="0">
                <a:solidFill>
                  <a:srgbClr val="173A8D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занятия</a:t>
            </a:r>
            <a:r>
              <a:rPr lang="ru-RU" b="1" dirty="0" smtClean="0">
                <a:solidFill>
                  <a:srgbClr val="173A8D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Использование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песен и музыкальных композиций для закрепления цветов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Например:  </a:t>
            </a:r>
            <a:r>
              <a:rPr lang="en-US" dirty="0" smtClean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  <a:hlinkClick r:id="rId2"/>
              </a:rPr>
              <a:t>https</a:t>
            </a:r>
            <a:r>
              <a:rPr lang="en-US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  <a:hlinkClick r:id="rId2"/>
              </a:rPr>
              <a:t>://youtu.be/zxIpA5nF_LY?si=c8jamk2D6OyYO7P</a:t>
            </a:r>
            <a:r>
              <a:rPr lang="en-US" dirty="0" smtClean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  <a:hlinkClick r:id="rId2"/>
              </a:rPr>
              <a:t>_</a:t>
            </a:r>
            <a:endParaRPr lang="ru-RU" dirty="0">
              <a:solidFill>
                <a:srgbClr val="7030A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b="1" dirty="0" smtClean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Ролевые </a:t>
            </a:r>
            <a:r>
              <a:rPr lang="ru-RU" b="1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игры</a:t>
            </a:r>
            <a:r>
              <a:rPr lang="ru-RU" dirty="0" smtClean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 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Организация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игровых сценариев, где дети могут использовать цвета в реальных ситуациях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  Например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"Магазин цветов: ролевая игра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".</a:t>
            </a:r>
            <a:endParaRPr lang="en-US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Групповые </a:t>
            </a:r>
            <a:r>
              <a:rPr lang="ru-RU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проекты</a:t>
            </a:r>
            <a:r>
              <a:rPr lang="ru-RU" b="1" dirty="0" smtClean="0">
                <a:solidFill>
                  <a:srgbClr val="FF006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Работа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 группах над созданием общего проекта на тему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«Цвета» Например: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"Создание коллективной выставки работ на тему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«Цвета».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118133721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l="5317" t="3566" r="4969" b="6878"/>
          <a:stretch/>
        </p:blipFill>
        <p:spPr>
          <a:xfrm>
            <a:off x="3266901" y="2502130"/>
            <a:ext cx="2701637" cy="3815543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l="4557" t="3696" r="4883" b="7199"/>
          <a:stretch/>
        </p:blipFill>
        <p:spPr>
          <a:xfrm>
            <a:off x="207818" y="2435628"/>
            <a:ext cx="2734887" cy="3807229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l="4247" t="3665" r="6236" b="6836"/>
          <a:stretch/>
        </p:blipFill>
        <p:spPr>
          <a:xfrm>
            <a:off x="6259484" y="2535382"/>
            <a:ext cx="2626822" cy="3715789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851266" y="1645921"/>
            <a:ext cx="340821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b="1" dirty="0" smtClean="0">
                <a:solidFill>
                  <a:srgbClr val="FF0066"/>
                </a:solidFill>
              </a:rPr>
              <a:t>Оценочные материалы</a:t>
            </a:r>
            <a:endParaRPr lang="ru-RU" sz="2400" b="1" dirty="0">
              <a:solidFill>
                <a:srgbClr val="FF0066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311786370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35674" y="2128059"/>
            <a:ext cx="2606838" cy="3682538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l="4307" t="2678" r="6642" b="6013"/>
          <a:stretch/>
        </p:blipFill>
        <p:spPr>
          <a:xfrm>
            <a:off x="5760719" y="2212552"/>
            <a:ext cx="2517959" cy="3652745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l="5664" t="3716" r="6575" b="7064"/>
          <a:stretch/>
        </p:blipFill>
        <p:spPr>
          <a:xfrm>
            <a:off x="369695" y="2321955"/>
            <a:ext cx="2373505" cy="3413828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138084964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1"/>
          <p:cNvSpPr>
            <a:spLocks noChangeArrowheads="1"/>
          </p:cNvSpPr>
          <p:nvPr/>
        </p:nvSpPr>
        <p:spPr bwMode="auto">
          <a:xfrm>
            <a:off x="1787611" y="-3161044"/>
            <a:ext cx="8344277" cy="618630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57200" algn="l"/>
              </a:tabLst>
            </a:pPr>
            <a:endParaRPr kumimoji="0" lang="ru-RU" sz="12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57200" algn="l"/>
              </a:tabLst>
            </a:pPr>
            <a:endParaRPr lang="ru-RU" sz="1200" b="1" dirty="0" smtClean="0"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57200" algn="l"/>
              </a:tabLst>
            </a:pPr>
            <a:endParaRPr kumimoji="0" lang="ru-RU" sz="12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57200" algn="l"/>
              </a:tabLst>
            </a:pPr>
            <a:endParaRPr lang="ru-RU" sz="1200" b="1" dirty="0" smtClean="0"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57200" algn="l"/>
              </a:tabLst>
            </a:pPr>
            <a:endParaRPr kumimoji="0" lang="ru-RU" sz="12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57200" algn="l"/>
              </a:tabLst>
            </a:pPr>
            <a:endParaRPr lang="ru-RU" sz="1200" b="1" dirty="0" smtClean="0"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57200" algn="l"/>
              </a:tabLst>
            </a:pPr>
            <a:endParaRPr kumimoji="0" lang="ru-RU" sz="12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57200" algn="l"/>
              </a:tabLst>
            </a:pPr>
            <a:endParaRPr lang="ru-RU" sz="1200" b="1" dirty="0" smtClean="0"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57200" algn="l"/>
              </a:tabLst>
            </a:pPr>
            <a:endParaRPr kumimoji="0" lang="ru-RU" sz="12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57200" algn="l"/>
              </a:tabLst>
            </a:pPr>
            <a:endParaRPr lang="ru-RU" sz="1200" b="1" dirty="0" smtClean="0"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57200" algn="l"/>
              </a:tabLst>
            </a:pPr>
            <a:endParaRPr kumimoji="0" lang="ru-RU" sz="12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57200" algn="l"/>
              </a:tabLst>
            </a:pPr>
            <a:endParaRPr lang="ru-RU" sz="1200" b="1" dirty="0" smtClean="0"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57200" algn="l"/>
              </a:tabLst>
            </a:pPr>
            <a:endParaRPr kumimoji="0" lang="ru-RU" sz="12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57200" algn="l"/>
              </a:tabLst>
            </a:pPr>
            <a:endParaRPr lang="ru-RU" sz="1200" b="1" dirty="0" smtClean="0"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57200" algn="l"/>
              </a:tabLst>
            </a:pPr>
            <a:endParaRPr kumimoji="0" lang="ru-RU" sz="12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57200" algn="l"/>
              </a:tabLst>
            </a:pPr>
            <a:endParaRPr lang="ru-RU" sz="1200" b="1" dirty="0" smtClean="0"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57200" algn="l"/>
              </a:tabLst>
            </a:pPr>
            <a:endParaRPr kumimoji="0" lang="ru-RU" sz="12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57200" algn="l"/>
              </a:tabLst>
            </a:pPr>
            <a:endParaRPr lang="ru-RU" sz="1200" b="1" dirty="0" smtClean="0"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57200" algn="l"/>
              </a:tabLst>
            </a:pPr>
            <a:endParaRPr kumimoji="0" lang="ru-RU" sz="12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57200" algn="l"/>
              </a:tabLst>
            </a:pPr>
            <a:endParaRPr lang="ru-RU" sz="1200" b="1" dirty="0" smtClean="0"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57200" algn="l"/>
              </a:tabLst>
            </a:pPr>
            <a:endParaRPr kumimoji="0" lang="ru-RU" sz="12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57200" algn="l"/>
              </a:tabLst>
            </a:pPr>
            <a:endParaRPr lang="ru-RU" sz="1200" b="1" dirty="0" smtClean="0"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57200" algn="l"/>
              </a:tabLst>
            </a:pPr>
            <a:endParaRPr kumimoji="0" lang="ru-RU" sz="12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57200" algn="l"/>
              </a:tabLst>
            </a:pPr>
            <a:endParaRPr lang="ru-RU" sz="1200" b="1" dirty="0" smtClean="0"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57200" algn="l"/>
              </a:tabLst>
            </a:pPr>
            <a:endParaRPr kumimoji="0" lang="ru-RU" sz="12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57200" algn="l"/>
              </a:tabLst>
            </a:pPr>
            <a:endParaRPr lang="ru-RU" sz="1200" b="1" dirty="0" smtClean="0"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57200" algn="l"/>
              </a:tabLst>
            </a:pPr>
            <a:endParaRPr kumimoji="0" lang="ru-RU" sz="12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57200" algn="l"/>
              </a:tabLst>
            </a:pPr>
            <a:endParaRPr lang="ru-RU" sz="1200" b="1" dirty="0" smtClean="0"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57200" algn="l"/>
              </a:tabLst>
            </a:pPr>
            <a:endParaRPr kumimoji="0" lang="ru-RU" sz="12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57200" algn="l"/>
              </a:tabLst>
            </a:pPr>
            <a:endParaRPr lang="ru-RU" sz="1200" b="1" dirty="0" smtClean="0"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57200" algn="l"/>
              </a:tabLst>
            </a:pPr>
            <a:endParaRPr kumimoji="0" lang="ru-RU" sz="12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57200" algn="l"/>
              </a:tabLst>
            </a:pPr>
            <a:endParaRPr lang="ru-RU" sz="1200" b="1" dirty="0" smtClean="0"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57200" algn="l"/>
              </a:tabLst>
            </a:pPr>
            <a:r>
              <a:rPr kumimoji="0" lang="ru-RU" sz="12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         </a:t>
            </a:r>
            <a:endParaRPr kumimoji="0" lang="en-US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232756" y="1795549"/>
            <a:ext cx="9069187" cy="664797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en-US" sz="1400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b="1" dirty="0">
                <a:solidFill>
                  <a:srgbClr val="FF0066"/>
                </a:solidFill>
              </a:rPr>
              <a:t>Устная идентификация </a:t>
            </a:r>
            <a:r>
              <a:rPr lang="ru-RU" b="1" dirty="0" smtClean="0">
                <a:solidFill>
                  <a:srgbClr val="FF0066"/>
                </a:solidFill>
              </a:rPr>
              <a:t>цветов</a:t>
            </a:r>
            <a:r>
              <a:rPr lang="en-US" b="1" dirty="0" smtClean="0">
                <a:solidFill>
                  <a:srgbClr val="FF0066"/>
                </a:solidFill>
              </a:rPr>
              <a:t>. </a:t>
            </a:r>
            <a:r>
              <a:rPr lang="ru-RU" dirty="0" smtClean="0"/>
              <a:t>Детям предлагается называть </a:t>
            </a:r>
            <a:r>
              <a:rPr lang="ru-RU" dirty="0"/>
              <a:t>цвета на английском языке, </a:t>
            </a:r>
            <a:r>
              <a:rPr lang="ru-RU" dirty="0" smtClean="0"/>
              <a:t>показывая им соответствующие </a:t>
            </a:r>
            <a:r>
              <a:rPr lang="ru-RU" dirty="0"/>
              <a:t>предметы или картинки</a:t>
            </a:r>
            <a:r>
              <a:rPr lang="ru-RU" dirty="0" smtClean="0"/>
              <a:t>.</a:t>
            </a:r>
            <a:endParaRPr lang="en-US" dirty="0" smtClean="0"/>
          </a:p>
          <a:p>
            <a:r>
              <a:rPr lang="ru-RU" b="1" dirty="0" smtClean="0">
                <a:solidFill>
                  <a:srgbClr val="FF3300"/>
                </a:solidFill>
              </a:rPr>
              <a:t>Распознавание </a:t>
            </a:r>
            <a:r>
              <a:rPr lang="ru-RU" b="1" dirty="0">
                <a:solidFill>
                  <a:srgbClr val="FF3300"/>
                </a:solidFill>
              </a:rPr>
              <a:t>цветов в </a:t>
            </a:r>
            <a:r>
              <a:rPr lang="ru-RU" b="1" dirty="0" smtClean="0">
                <a:solidFill>
                  <a:srgbClr val="FF3300"/>
                </a:solidFill>
              </a:rPr>
              <a:t>контексте</a:t>
            </a:r>
            <a:r>
              <a:rPr lang="en-US" b="1" dirty="0" smtClean="0">
                <a:solidFill>
                  <a:srgbClr val="FF3300"/>
                </a:solidFill>
              </a:rPr>
              <a:t>. </a:t>
            </a:r>
            <a:r>
              <a:rPr lang="ru-RU" dirty="0" smtClean="0"/>
              <a:t>Детям </a:t>
            </a:r>
            <a:r>
              <a:rPr lang="ru-RU" dirty="0"/>
              <a:t>демонстрируются </a:t>
            </a:r>
            <a:r>
              <a:rPr lang="ru-RU" dirty="0" smtClean="0"/>
              <a:t>картинки</a:t>
            </a:r>
            <a:r>
              <a:rPr lang="ru-RU" dirty="0"/>
              <a:t>, на которых присутствуют разные цвета, и их просят указать на определенный цвет, например: "Покажи, где красный цвет</a:t>
            </a:r>
            <a:r>
              <a:rPr lang="ru-RU" dirty="0" smtClean="0"/>
              <a:t>?“</a:t>
            </a:r>
            <a:endParaRPr lang="en-US" dirty="0" smtClean="0"/>
          </a:p>
          <a:p>
            <a:r>
              <a:rPr lang="ru-RU" b="1" dirty="0" smtClean="0">
                <a:solidFill>
                  <a:srgbClr val="00B0F0"/>
                </a:solidFill>
              </a:rPr>
              <a:t>Творческие задания</a:t>
            </a:r>
            <a:r>
              <a:rPr lang="en-US" b="1" dirty="0" smtClean="0">
                <a:solidFill>
                  <a:srgbClr val="00B0F0"/>
                </a:solidFill>
              </a:rPr>
              <a:t>. </a:t>
            </a:r>
            <a:r>
              <a:rPr lang="ru-RU" dirty="0" smtClean="0"/>
              <a:t>Детям </a:t>
            </a:r>
            <a:r>
              <a:rPr lang="ru-RU" dirty="0"/>
              <a:t>предлагаются задания на рисование или раскрашивание, где они должны использовать определенные цвета по инструкции на английском языке.</a:t>
            </a:r>
            <a:endParaRPr lang="en-US" sz="1400" dirty="0" smtClean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1400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1600" dirty="0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Оформление результатов </a:t>
            </a:r>
          </a:p>
          <a:p>
            <a:r>
              <a:rPr lang="ru-RU" sz="1600" dirty="0" smtClean="0">
                <a:solidFill>
                  <a:srgbClr val="FF006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 </a:t>
            </a:r>
            <a:r>
              <a:rPr lang="ru-RU" sz="1600" dirty="0">
                <a:solidFill>
                  <a:srgbClr val="FF006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балла	усвоил полностью</a:t>
            </a:r>
          </a:p>
          <a:p>
            <a:r>
              <a:rPr lang="ru-RU" sz="1600" dirty="0">
                <a:solidFill>
                  <a:srgbClr val="FF006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 балла	усвоил частично</a:t>
            </a:r>
          </a:p>
          <a:p>
            <a:r>
              <a:rPr lang="ru-RU" sz="1600" dirty="0">
                <a:solidFill>
                  <a:srgbClr val="FF006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 балл	не усвоил</a:t>
            </a:r>
          </a:p>
          <a:p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ru-RU" sz="1600" dirty="0" smtClean="0">
              <a:solidFill>
                <a:srgbClr val="12948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1600" dirty="0" smtClean="0">
                <a:solidFill>
                  <a:srgbClr val="12948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Интерпретация итоговых баллов:</a:t>
            </a:r>
          </a:p>
          <a:p>
            <a:r>
              <a:rPr lang="ru-RU" sz="16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22-27  баллов –высокий уровень освоения темы</a:t>
            </a:r>
          </a:p>
          <a:p>
            <a:r>
              <a:rPr lang="ru-RU" sz="16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15-21 баллов  – средний уровень освоения</a:t>
            </a:r>
          </a:p>
          <a:p>
            <a:r>
              <a:rPr lang="ru-RU" sz="16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8</a:t>
            </a:r>
            <a:r>
              <a:rPr lang="ru-RU" sz="16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-14 баллов – ниже среднего</a:t>
            </a:r>
          </a:p>
          <a:p>
            <a:r>
              <a:rPr lang="ru-RU" sz="16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0-7 баллов –низкое освоение </a:t>
            </a:r>
          </a:p>
          <a:p>
            <a:endParaRPr lang="ru-RU" sz="14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sz="14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sz="1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sz="14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sz="1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sz="14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endParaRPr lang="ru-RU" sz="1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848497" y="2916195"/>
            <a:ext cx="7628238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6000" dirty="0" smtClean="0">
                <a:solidFill>
                  <a:srgbClr val="FF0066"/>
                </a:solidFill>
              </a:rPr>
              <a:t>Спасибо  за внимание!</a:t>
            </a:r>
            <a:endParaRPr lang="ru-RU" sz="6000" dirty="0">
              <a:solidFill>
                <a:srgbClr val="FF0066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243206353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698</TotalTime>
  <Words>487</Words>
  <Application>Microsoft Office PowerPoint</Application>
  <PresentationFormat>Экран (4:3)</PresentationFormat>
  <Paragraphs>98</Paragraphs>
  <Slides>8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8</vt:i4>
      </vt:variant>
    </vt:vector>
  </HeadingPairs>
  <TitlesOfParts>
    <vt:vector size="9" baseType="lpstr">
      <vt:lpstr>Office Theme</vt:lpstr>
      <vt:lpstr>Слайд 1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</vt:vector>
  </TitlesOfParts>
  <Company>PJSC "New Engineering Technologies"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Name of presentation</dc:title>
  <dc:creator>Markasian, Pavel (KIEVH)</dc:creator>
  <cp:lastModifiedBy>ДДТ</cp:lastModifiedBy>
  <cp:revision>94</cp:revision>
  <dcterms:created xsi:type="dcterms:W3CDTF">2016-11-18T14:12:19Z</dcterms:created>
  <dcterms:modified xsi:type="dcterms:W3CDTF">2026-04-06T07:41:15Z</dcterms:modified>
</cp:coreProperties>
</file>