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63" r:id="rId5"/>
    <p:sldId id="265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306" autoAdjust="0"/>
  </p:normalViewPr>
  <p:slideViewPr>
    <p:cSldViewPr>
      <p:cViewPr varScale="1">
        <p:scale>
          <a:sx n="94" d="100"/>
          <a:sy n="94" d="100"/>
        </p:scale>
        <p:origin x="39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8D93DB-DD1A-4366-A6D8-E4CE6FAB79EC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281B6F-500A-4011-813F-26AA4A1674D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4927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7153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281B6F-500A-4011-813F-26AA4A1674D1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83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4000"/>
                <a:satMod val="160000"/>
                <a:lumMod val="160000"/>
              </a:schemeClr>
            </a:gs>
            <a:gs pos="19000">
              <a:schemeClr val="bg2">
                <a:tint val="94000"/>
                <a:shade val="94000"/>
                <a:satMod val="160000"/>
                <a:lumMod val="130000"/>
              </a:schemeClr>
            </a:gs>
            <a:gs pos="100000">
              <a:schemeClr val="bg2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type="subTitle" idx="1"/>
          </p:nvPr>
        </p:nvSpPr>
        <p:spPr>
          <a:xfrm>
            <a:off x="0" y="3200"/>
            <a:ext cx="9144000" cy="1409576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spcAft>
                <a:spcPts val="0"/>
              </a:spcAft>
              <a:buNone/>
            </a:pP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АЛТАЙСКОГО КРАЯ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ПРОФЕССИОНАЛЬНОЕ ОБРАЗОВАТЕЛЬНОЕ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«Яровской политехнический техникум» </a:t>
            </a:r>
            <a:endParaRPr lang="ru-RU" sz="34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76872"/>
            <a:ext cx="9036496" cy="1944216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СКУЛШУТИНГ.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542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25" y="3236713"/>
            <a:ext cx="3096344" cy="2336356"/>
          </a:xfrm>
          <a:prstGeom prst="hexag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Шестиугольник 4"/>
          <p:cNvSpPr/>
          <p:nvPr/>
        </p:nvSpPr>
        <p:spPr>
          <a:xfrm>
            <a:off x="3635896" y="1903217"/>
            <a:ext cx="2936516" cy="2343443"/>
          </a:xfrm>
          <a:prstGeom prst="hexagon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Отсутствие требований к личности преступника (вне зависимости от пола, возраста, принадлежности к образовательной организации)</a:t>
            </a:r>
            <a:endParaRPr lang="ru-RU" sz="1600" b="1" dirty="0"/>
          </a:p>
        </p:txBody>
      </p:sp>
      <p:sp>
        <p:nvSpPr>
          <p:cNvPr id="6" name="Шестиугольник 5"/>
          <p:cNvSpPr/>
          <p:nvPr/>
        </p:nvSpPr>
        <p:spPr>
          <a:xfrm>
            <a:off x="6300192" y="627805"/>
            <a:ext cx="2699792" cy="2142236"/>
          </a:xfrm>
          <a:prstGeom prst="hexagon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Совершение преступлений в организациях системы образования  </a:t>
            </a:r>
            <a:endParaRPr lang="ru-RU" b="1" dirty="0"/>
          </a:p>
        </p:txBody>
      </p:sp>
      <p:sp>
        <p:nvSpPr>
          <p:cNvPr id="7" name="Шестиугольник 6"/>
          <p:cNvSpPr/>
          <p:nvPr/>
        </p:nvSpPr>
        <p:spPr>
          <a:xfrm>
            <a:off x="3517178" y="4509120"/>
            <a:ext cx="2936516" cy="2268914"/>
          </a:xfrm>
          <a:prstGeom prst="hexagon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Применение в качестве способа совершения преступления стрелкового оружия и/ или взрывных устройств </a:t>
            </a:r>
            <a:endParaRPr lang="ru-RU" b="1" dirty="0"/>
          </a:p>
        </p:txBody>
      </p:sp>
      <p:sp>
        <p:nvSpPr>
          <p:cNvPr id="8" name="Шестиугольник 7"/>
          <p:cNvSpPr/>
          <p:nvPr/>
        </p:nvSpPr>
        <p:spPr>
          <a:xfrm>
            <a:off x="6300192" y="3289143"/>
            <a:ext cx="2699792" cy="2239814"/>
          </a:xfrm>
          <a:prstGeom prst="hexagon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50" dirty="0" smtClean="0"/>
              <a:t>Направленность умысла преступника на причинение вреда жизни и здоровью неограниченного круга лиц  </a:t>
            </a:r>
            <a:endParaRPr lang="ru-RU" sz="175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-180528" y="1473261"/>
            <a:ext cx="40865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Скулшутинг –вооруженное нападение внутри учебного заведения. </a:t>
            </a: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070" y="1"/>
            <a:ext cx="578139" cy="845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2922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331640" y="305901"/>
            <a:ext cx="6050632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</a:t>
            </a:r>
            <a:r>
              <a:rPr lang="ru-RU" sz="3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скулшутинг</a:t>
            </a:r>
            <a:r>
              <a:rPr lang="ru-RU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55990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436096" y="764704"/>
            <a:ext cx="3312368" cy="55480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dirty="0" smtClean="0">
                <a:solidFill>
                  <a:schemeClr val="tx1"/>
                </a:solidFill>
              </a:rPr>
              <a:t>Однако своевременное выявление ключевых маркеров, направленных на солидаризацию и реализацию идей </a:t>
            </a:r>
            <a:r>
              <a:rPr lang="ru-RU" sz="2600" dirty="0" err="1" smtClean="0">
                <a:solidFill>
                  <a:schemeClr val="tx1"/>
                </a:solidFill>
              </a:rPr>
              <a:t>скулшутинга</a:t>
            </a:r>
            <a:r>
              <a:rPr lang="ru-RU" sz="2600" dirty="0" smtClean="0">
                <a:solidFill>
                  <a:schemeClr val="tx1"/>
                </a:solidFill>
              </a:rPr>
              <a:t> может предотвратить совершения преступления 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8" name="Выноска со стрелкой вправо 7"/>
          <p:cNvSpPr/>
          <p:nvPr/>
        </p:nvSpPr>
        <p:spPr>
          <a:xfrm>
            <a:off x="683568" y="696156"/>
            <a:ext cx="4752528" cy="5616624"/>
          </a:xfrm>
          <a:prstGeom prst="rightArrowCallou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500" dirty="0"/>
              <a:t>В</a:t>
            </a:r>
            <a:r>
              <a:rPr lang="ru-RU" sz="2500" dirty="0" smtClean="0"/>
              <a:t>ажно обратить внимание, что современным фактором популяризации идей </a:t>
            </a:r>
            <a:r>
              <a:rPr lang="ru-RU" sz="2500" dirty="0" err="1" smtClean="0"/>
              <a:t>скулшутинга</a:t>
            </a:r>
            <a:r>
              <a:rPr lang="ru-RU" sz="2500" dirty="0" smtClean="0"/>
              <a:t> становятся интернет-сообщества, в рамках которых активно распространяются и идеологически оправдываются идеи массового убийства </a:t>
            </a:r>
            <a:endParaRPr lang="ru-RU" sz="25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4" t="10937" r="24850" b="13090"/>
          <a:stretch/>
        </p:blipFill>
        <p:spPr bwMode="auto">
          <a:xfrm>
            <a:off x="4040372" y="702074"/>
            <a:ext cx="861238" cy="711177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6" t="7165" r="24132" b="6653"/>
          <a:stretch/>
        </p:blipFill>
        <p:spPr bwMode="auto">
          <a:xfrm>
            <a:off x="4040372" y="1454313"/>
            <a:ext cx="861237" cy="829741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10068" r="26417" b="9524"/>
          <a:stretch/>
        </p:blipFill>
        <p:spPr bwMode="auto">
          <a:xfrm>
            <a:off x="4040370" y="4713521"/>
            <a:ext cx="963677" cy="861237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7" t="8114" r="12903" b="13536"/>
          <a:stretch/>
        </p:blipFill>
        <p:spPr bwMode="auto">
          <a:xfrm>
            <a:off x="4040372" y="5711211"/>
            <a:ext cx="963675" cy="792235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465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196752"/>
            <a:ext cx="6552728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/>
              <a:t>ПОВЕДЕНИЕ </a:t>
            </a:r>
            <a:endParaRPr lang="ru-RU" sz="48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3988"/>
            <a:ext cx="12922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470710"/>
              </p:ext>
            </p:extLst>
          </p:nvPr>
        </p:nvGraphicFramePr>
        <p:xfrm>
          <a:off x="611560" y="4941168"/>
          <a:ext cx="4104456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6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ПОДРАЖАНИЕ АВТОРИТЕНОМУ ЛИЦУ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948211"/>
              </p:ext>
            </p:extLst>
          </p:nvPr>
        </p:nvGraphicFramePr>
        <p:xfrm>
          <a:off x="611560" y="2684015"/>
          <a:ext cx="4032448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ДЕМОНСТРАТИВНОЕ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ПОВЕДЕНИЕ С ЦЕЛЬЮ ПРИВЛЕЧЕНИЯ К СЕБЕ ВНИМАНИЯ, ПОЗЕРСТВО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262509"/>
              </p:ext>
            </p:extLst>
          </p:nvPr>
        </p:nvGraphicFramePr>
        <p:xfrm>
          <a:off x="5148064" y="2708920"/>
          <a:ext cx="3706217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ЧАСТОЕ ВОВЛЕЧЕНИЕ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В КОНФЛИКТЫ; ПОТРЕБНОСТЬ В ОППОЗИЦИИ, ПРОТИВНИКЕ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052745"/>
              </p:ext>
            </p:extLst>
          </p:nvPr>
        </p:nvGraphicFramePr>
        <p:xfrm>
          <a:off x="611560" y="3933056"/>
          <a:ext cx="4032448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ПОСТУПКИ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СОВЕРШАЮТСЯ ДЛЯ САМОУТВЕРЖДЕНИЯ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478420"/>
              </p:ext>
            </p:extLst>
          </p:nvPr>
        </p:nvGraphicFramePr>
        <p:xfrm>
          <a:off x="5148065" y="3933056"/>
          <a:ext cx="3706216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ТРУДНОСТИ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ВОВЛЕЧЕНИЯ В ТРУДОВУЮ ДЕЯТЕЛЬСНОТЬ, ИГРОМАНИЯ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109066"/>
              </p:ext>
            </p:extLst>
          </p:nvPr>
        </p:nvGraphicFramePr>
        <p:xfrm>
          <a:off x="5179642" y="5229200"/>
          <a:ext cx="367464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4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ВЕДЕНИЕ ДНЕВНИКОВ,ЗАПИСЕЙ, СОЗДАНИЕ РИСУНКОВ, ВИДЕОЗАПИСЕЙ, В КОТОРЫХ МОЖНО ВЫРАЗИТЬ ЧУВСТВА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25" y="505979"/>
            <a:ext cx="73406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1502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196752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ПСИХОЛОГИЧЕСКИЕ ТРАВМЫ </a:t>
            </a:r>
            <a:endParaRPr lang="ru-RU" sz="36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3988"/>
            <a:ext cx="12922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087409"/>
              </p:ext>
            </p:extLst>
          </p:nvPr>
        </p:nvGraphicFramePr>
        <p:xfrm>
          <a:off x="611560" y="4941168"/>
          <a:ext cx="4104456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6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РЕБЕНОК ПЕРЕНЕС ФИЗИЧЕСКОЕ НАСИЛИЕ, ПОДВЕРГАЛСЯ ФИЗИЧЕСКИМ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ИЗДЕВАТЕЛЬСТВАМ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11803"/>
              </p:ext>
            </p:extLst>
          </p:nvPr>
        </p:nvGraphicFramePr>
        <p:xfrm>
          <a:off x="611560" y="2684015"/>
          <a:ext cx="4032448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МОРАЛЬНОЕ УНИЖЕНИЕ РЕБЕНКА ВЗРОСЛЫМИ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750827"/>
              </p:ext>
            </p:extLst>
          </p:nvPr>
        </p:nvGraphicFramePr>
        <p:xfrm>
          <a:off x="5148064" y="2708920"/>
          <a:ext cx="3706217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РЕБЕНОК БЫЛ/ ЯВЛЯЕТСЯ СВИДЕТЕЛЕМ ЛЮБОГО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ВИДА НАСИЛИЯ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454798"/>
              </p:ext>
            </p:extLst>
          </p:nvPr>
        </p:nvGraphicFramePr>
        <p:xfrm>
          <a:off x="611560" y="3933056"/>
          <a:ext cx="4032448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РЕБЕНОК СТАЛ ЖЕРТВОЙ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СЕКСУАЛЬНОГО НАСИЛИЯ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494051"/>
              </p:ext>
            </p:extLst>
          </p:nvPr>
        </p:nvGraphicFramePr>
        <p:xfrm>
          <a:off x="5148065" y="4005064"/>
          <a:ext cx="3706216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ИЗДЕВАТЕЛЬСТВА, ТРАВЛЯ В СРЕДЕ СВЕРСТНИКОВ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674693"/>
              </p:ext>
            </p:extLst>
          </p:nvPr>
        </p:nvGraphicFramePr>
        <p:xfrm>
          <a:off x="5179641" y="4941168"/>
          <a:ext cx="367464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4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РЕБЕНОК БЫЛ НАБЛЮДАТЕЛЕМ ИЛИ УЧАСТНИКОМ ОСТРОГО СЕМЕЙНОГО КОНФЛИКТА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563463"/>
            <a:ext cx="73406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4566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086124"/>
              </p:ext>
            </p:extLst>
          </p:nvPr>
        </p:nvGraphicFramePr>
        <p:xfrm>
          <a:off x="755576" y="2852936"/>
          <a:ext cx="8064896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НА</a:t>
                      </a:r>
                      <a:r>
                        <a:rPr lang="ru-RU" sz="2400" baseline="0" dirty="0" smtClean="0"/>
                        <a:t> ЧТО НЕОБХОДИМО ОБРАТИТЬ ВНИМАНИЕ !</a:t>
                      </a:r>
                      <a:endParaRPr lang="ru-RU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5790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ПОВЕДЕНЧЕСКИЕ МАРКЕРЫ </a:t>
            </a:r>
            <a:endParaRPr lang="ru-RU" sz="36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487202"/>
              </p:ext>
            </p:extLst>
          </p:nvPr>
        </p:nvGraphicFramePr>
        <p:xfrm>
          <a:off x="251520" y="3645024"/>
          <a:ext cx="3672408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6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ОТКРЫТЫЕ УГРОЗЫ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</a:rPr>
                        <a:t> СОВЕРШЕНИЯ УБИЙСТВА/САМОУБИЙСТВА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105423"/>
              </p:ext>
            </p:extLst>
          </p:nvPr>
        </p:nvGraphicFramePr>
        <p:xfrm>
          <a:off x="251520" y="2204864"/>
          <a:ext cx="36724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ИЗМЕНЕНИЕ ПОВЕДЕНИЯ ПОДРОСТКА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799348"/>
              </p:ext>
            </p:extLst>
          </p:nvPr>
        </p:nvGraphicFramePr>
        <p:xfrm>
          <a:off x="251520" y="4437112"/>
          <a:ext cx="3706217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ВЫСПЫШКИ АГРЕССИ, ЯРОСТИ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484433"/>
              </p:ext>
            </p:extLst>
          </p:nvPr>
        </p:nvGraphicFramePr>
        <p:xfrm>
          <a:off x="251520" y="3068960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ЗАМКНУТОСТЬ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26351"/>
              </p:ext>
            </p:extLst>
          </p:nvPr>
        </p:nvGraphicFramePr>
        <p:xfrm>
          <a:off x="251520" y="5013176"/>
          <a:ext cx="370621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ОТКЛОНЯЮЩЕЕСЯ ПОВЕДЕНИЕ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892390"/>
              </p:ext>
            </p:extLst>
          </p:nvPr>
        </p:nvGraphicFramePr>
        <p:xfrm>
          <a:off x="251520" y="5589240"/>
          <a:ext cx="3672408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СКЛОННОСТЬ К НАСИЛИЮ 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(К ЛЮДЯМ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И ЖИВОТНЫМ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918" y="2204864"/>
            <a:ext cx="405765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4979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/>
              <a:t>ВНЕШНИЙ ВИД </a:t>
            </a:r>
            <a:endParaRPr lang="ru-RU" sz="44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533013"/>
              </p:ext>
            </p:extLst>
          </p:nvPr>
        </p:nvGraphicFramePr>
        <p:xfrm>
          <a:off x="251520" y="3645024"/>
          <a:ext cx="3672408" cy="46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6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ДЛИННЫЙ ЧЕРНЫЙ ПЛАЩ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604888"/>
              </p:ext>
            </p:extLst>
          </p:nvPr>
        </p:nvGraphicFramePr>
        <p:xfrm>
          <a:off x="251520" y="2204864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ИЗМЕНЕНИЯ СТИЛЯ ОДЕЖДЫ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9046491"/>
              </p:ext>
            </p:extLst>
          </p:nvPr>
        </p:nvGraphicFramePr>
        <p:xfrm>
          <a:off x="251520" y="4437112"/>
          <a:ext cx="3706217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ВЫСОКИЕ БОТИНКИ, «БЕРЦЫ»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615415"/>
              </p:ext>
            </p:extLst>
          </p:nvPr>
        </p:nvGraphicFramePr>
        <p:xfrm>
          <a:off x="251520" y="3068960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ШИРОКИЕ ШТАНЫ С КАРМАНАМИ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650708"/>
              </p:ext>
            </p:extLst>
          </p:nvPr>
        </p:nvGraphicFramePr>
        <p:xfrm>
          <a:off x="251520" y="5157192"/>
          <a:ext cx="3672408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БЕЛАЯ ФУТБОЛКА С ХАРАКТЕРНЫМИ НАДПИСЯМИ «ЕСТЕСТВЕННЫЙ ОТБОР», «НЕНАВИСТЬ», «ГНЕВ»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441" y="4653135"/>
            <a:ext cx="2483767" cy="2160241"/>
          </a:xfrm>
          <a:prstGeom prst="hexag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48456"/>
            <a:ext cx="2289693" cy="358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90483"/>
            <a:ext cx="252028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9634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ПОЯВЛЕНИЕ НОВЫХ УВЛЕЧЕНИЙ </a:t>
            </a:r>
            <a:endParaRPr lang="ru-RU" sz="36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366371"/>
              </p:ext>
            </p:extLst>
          </p:nvPr>
        </p:nvGraphicFramePr>
        <p:xfrm>
          <a:off x="251520" y="3645024"/>
          <a:ext cx="3672408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6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ИЗГОТОВЛЕНИЕ ВЗРЫВЧАТЫХ ВЕЩЕСТВ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245278"/>
              </p:ext>
            </p:extLst>
          </p:nvPr>
        </p:nvGraphicFramePr>
        <p:xfrm>
          <a:off x="251520" y="2204864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ОРУЖИЕ 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954139"/>
              </p:ext>
            </p:extLst>
          </p:nvPr>
        </p:nvGraphicFramePr>
        <p:xfrm>
          <a:off x="251520" y="4437112"/>
          <a:ext cx="3706217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ИСПЫТАНИЕ ВЗРЫВЧАТЫХ ВЕЩЕСТВ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632956"/>
              </p:ext>
            </p:extLst>
          </p:nvPr>
        </p:nvGraphicFramePr>
        <p:xfrm>
          <a:off x="251520" y="3068960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СТРЕЛЬБА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164264"/>
              </p:ext>
            </p:extLst>
          </p:nvPr>
        </p:nvGraphicFramePr>
        <p:xfrm>
          <a:off x="251520" y="5157192"/>
          <a:ext cx="3672408" cy="161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НЕОНАЦИОАЛИСТИЧЕСКАЯ ИДЕОЛОГИЯ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(СОЛИДАРИЗАЦИЯ С ИДЕЯМИ А. ГИТЛЕРА, А. БРЕЙВИКА, Б. ТАРРЕНТА)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388" y="2132856"/>
            <a:ext cx="4356893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6775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ВЕРБАЛЬНЫЕ МАРКЕРЫ </a:t>
            </a:r>
            <a:endParaRPr lang="ru-RU" sz="36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21151"/>
              </p:ext>
            </p:extLst>
          </p:nvPr>
        </p:nvGraphicFramePr>
        <p:xfrm>
          <a:off x="251520" y="3140968"/>
          <a:ext cx="3672408" cy="46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86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КОЛУМБИНА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762724"/>
              </p:ext>
            </p:extLst>
          </p:nvPr>
        </p:nvGraphicFramePr>
        <p:xfrm>
          <a:off x="251520" y="2204864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СКУЛШУТЕР,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СКУЛШУТИНГ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425569"/>
              </p:ext>
            </p:extLst>
          </p:nvPr>
        </p:nvGraphicFramePr>
        <p:xfrm>
          <a:off x="251520" y="3717032"/>
          <a:ext cx="3706217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«АПРЕЛЬСКИЕ МАЛЬЧИКИ»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865845"/>
              </p:ext>
            </p:extLst>
          </p:nvPr>
        </p:nvGraphicFramePr>
        <p:xfrm>
          <a:off x="251520" y="2708920"/>
          <a:ext cx="367240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КОЛУМБАЙНЕР, КОЛУМБАЙН 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300204"/>
              </p:ext>
            </p:extLst>
          </p:nvPr>
        </p:nvGraphicFramePr>
        <p:xfrm>
          <a:off x="251520" y="4221088"/>
          <a:ext cx="3672408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ОПРАВДАНИЕ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УБИЙЦ, СЕРИЙНЫХ МАНЬЯКОВ, ПРЕСТПУНИКОВ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824764"/>
              </p:ext>
            </p:extLst>
          </p:nvPr>
        </p:nvGraphicFramePr>
        <p:xfrm>
          <a:off x="251520" y="5085184"/>
          <a:ext cx="3672408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ИМЕНА КЛЮЧЕВЫХ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АНТИГЕРОЕВ, СОВЕРШИВШИХ АКЦИИ СКУЛШУТИНГА: ЭРИК ХАРРИС, ДИЛАН КИЛБОЛТ, ИЛЬНАЗ ГАЛИЕВ, ТИМУР БЕКМАНСУРОВ …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19758"/>
            <a:ext cx="3672408" cy="426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859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52782"/>
              </p:ext>
            </p:extLst>
          </p:nvPr>
        </p:nvGraphicFramePr>
        <p:xfrm>
          <a:off x="632552" y="3068960"/>
          <a:ext cx="8064896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ВИРТУАЛЬНАЯ ЖИЗНЬ ПОДРОСТКА.</a:t>
                      </a:r>
                      <a:r>
                        <a:rPr lang="ru-RU" sz="2400" baseline="0" dirty="0" smtClean="0"/>
                        <a:t> 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АККАУНТ В СОЦИАЛЬНЫХ СЕТЯХ. </a:t>
                      </a:r>
                      <a:endParaRPr lang="ru-RU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219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НАЗВАНИЕ АККАУНТА </a:t>
            </a:r>
            <a:endParaRPr lang="ru-RU" sz="3600" dirty="0"/>
          </a:p>
        </p:txBody>
      </p:sp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296450"/>
              </p:ext>
            </p:extLst>
          </p:nvPr>
        </p:nvGraphicFramePr>
        <p:xfrm>
          <a:off x="467544" y="2420888"/>
          <a:ext cx="3672408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ИСПОЛЬЗОВАНИЕ ИМЕН И ИЗОБРАЖЕНИЙ ОРГАНИЗАТОРОВ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СКУЛШУТИНГА  ИЛИ МАССОВЫХ УБИЙСТВ ПРИ ОФОРМЛЕНИИ ПРОФИЛЕЙ В СОЦИАЛЬНЫХ СЕТЯХ ИЛИ МЕСЕНДЖЕРАХ 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77" y="2348880"/>
            <a:ext cx="4576752" cy="355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213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СООБЩЕСТВА </a:t>
            </a:r>
            <a:endParaRPr lang="ru-RU" sz="3600" dirty="0"/>
          </a:p>
        </p:txBody>
      </p:sp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00468"/>
              </p:ext>
            </p:extLst>
          </p:nvPr>
        </p:nvGraphicFramePr>
        <p:xfrm>
          <a:off x="323528" y="2204864"/>
          <a:ext cx="4032448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4847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ПОДПИСКА НА СООБЩЕСТВА,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ПОПУЛЯРИЗИРУЮЩИЕ ОГНЕСТРЕЛЬНОЕ ОРУЖИЕ И РЕЦЕПТЫ ВЗРЫВЧАТЫХ ВЕЩЕСТВ, А ТАКЖЕ ГРУППЫ СОЛИДАРИЗИРУЮЩИЕСЯ С ИДЕЛОГИЕЙ НЕОНАЦИОНАЛИЗМА, РАСИЗМА, СОДЕРЖАЩИЕ БИОГРАФИЧЕСКИЕ ДАННЫЕ О ЛИЦАХ, СОВЕРШИВШИХ СКУЛШУТИНГ ИЛИ ДРУГИЕ МАССОВЫЕ УБИЙСТВА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419" y="2204864"/>
            <a:ext cx="4370070" cy="4109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4777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СТАТУСЫ </a:t>
            </a:r>
            <a:endParaRPr lang="ru-RU" sz="3600" dirty="0"/>
          </a:p>
        </p:txBody>
      </p:sp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158859"/>
              </p:ext>
            </p:extLst>
          </p:nvPr>
        </p:nvGraphicFramePr>
        <p:xfrm>
          <a:off x="323528" y="2204864"/>
          <a:ext cx="3888432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ПУБЛИКАЦИЯ ЦИТАТ А. ГИТЛЕРА,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А. БРЕЙВИКА, Б. ТАРРЕНТА, А ТАКЖЕ ПРЯМЫХ И КОСВЕННЫХ УГРОЗ, ВЫРАЖАЮЩИХ ЖЕЛАНИЕ ИЛИ ПОДГОТОВКУ К СОВЕРШЕНИЮ СКУЛШУТИНГА, А ТАКЖЕ СОЛИДАРИЗАЦИЮ СО ВЗГЛЯДАМИ ПРЕСТУПНИКОВ 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04864"/>
            <a:ext cx="4426297" cy="4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369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ВИДЕО  </a:t>
            </a:r>
            <a:endParaRPr lang="ru-RU" sz="3600" dirty="0"/>
          </a:p>
        </p:txBody>
      </p:sp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3884208"/>
              </p:ext>
            </p:extLst>
          </p:nvPr>
        </p:nvGraphicFramePr>
        <p:xfrm>
          <a:off x="323528" y="2204864"/>
          <a:ext cx="3888432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ПУБЛИКАЦИЯ ИЛИ ПОДПИСКА НА ВИДЕОСЮЖЕТЫ,</a:t>
                      </a:r>
                      <a:r>
                        <a:rPr lang="ru-RU" sz="2600" baseline="0" dirty="0" smtClean="0">
                          <a:solidFill>
                            <a:schemeClr val="tx1"/>
                          </a:solidFill>
                        </a:rPr>
                        <a:t> СОДЕРЖАЩИЕ СЦЕНЫ СКУЛШУТИНГА; ФИЛЬМЫ, ПОСВЯЩЕННЫЕ ДАННОЙ ПРОБЛЕМЕ, НАПРИМЕР «СЛОН», «БОУЛИНГ ДЛЯ КОЛУМБИНЫ», «КЛАСС» И ДР. 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" r="2126"/>
          <a:stretch/>
        </p:blipFill>
        <p:spPr bwMode="auto">
          <a:xfrm>
            <a:off x="4361068" y="2204698"/>
            <a:ext cx="4493213" cy="439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3874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ВИРТУАЛЬНЫЕ  УВЛЕЧЕНИЯ </a:t>
            </a:r>
            <a:endParaRPr lang="ru-RU" sz="3600" dirty="0"/>
          </a:p>
        </p:txBody>
      </p:sp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886275"/>
              </p:ext>
            </p:extLst>
          </p:nvPr>
        </p:nvGraphicFramePr>
        <p:xfrm>
          <a:off x="323528" y="2204864"/>
          <a:ext cx="3888432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УЧАСТИЕ В</a:t>
                      </a:r>
                      <a:r>
                        <a:rPr lang="ru-RU" sz="2600" baseline="0" dirty="0" smtClean="0">
                          <a:solidFill>
                            <a:schemeClr val="tx1"/>
                          </a:solidFill>
                        </a:rPr>
                        <a:t> ФОРУМНЫХ ИГРАХ (ПРОИГРЫВАНИЕ СЦЕН ПОДГОТОВКИ К СКУЛШУТИНГУ). РОМАНТИЗАЦИЯ ОБРАЗОВ СКУЛШУТЕРОВ ЧЕРЕЗ ПУБЛИКАЦИЮ ЦИТАТ, ФОТО И ВИДЕО-ИЗОБРАЖЕНИЙ 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04864"/>
            <a:ext cx="3494087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592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505" y="809256"/>
            <a:ext cx="69847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/>
              <a:t>В СЛУЧАЕ ВЫЯВЛЕНИЯ ПРИЗНАКОВ ПОТЕНЦИАЛЬНОГО СЛУШУТЕРА </a:t>
            </a:r>
            <a:endParaRPr lang="ru-RU" sz="2800" dirty="0"/>
          </a:p>
        </p:txBody>
      </p:sp>
      <p:sp>
        <p:nvSpPr>
          <p:cNvPr id="4" name="Шестиугольник 3"/>
          <p:cNvSpPr/>
          <p:nvPr/>
        </p:nvSpPr>
        <p:spPr>
          <a:xfrm>
            <a:off x="611560" y="692696"/>
            <a:ext cx="1224136" cy="936104"/>
          </a:xfrm>
          <a:prstGeom prst="hexagon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!</a:t>
            </a:r>
            <a:endParaRPr lang="ru-RU" sz="4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134976"/>
              </p:ext>
            </p:extLst>
          </p:nvPr>
        </p:nvGraphicFramePr>
        <p:xfrm>
          <a:off x="179512" y="2204864"/>
          <a:ext cx="2664296" cy="252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1. ПОСТАВИТЬ В ИЗВЕСТНОСТЬ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АДМИНИСТРАЦИЮ УЧЕБНОГО ЗАВЕДЕНИЯ; ПРИ НАЛИЧИЕ –ПСИХОЛОГИЧЕСКУЮ СЛУЖБУ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007591"/>
              </p:ext>
            </p:extLst>
          </p:nvPr>
        </p:nvGraphicFramePr>
        <p:xfrm>
          <a:off x="3131840" y="2204864"/>
          <a:ext cx="2664296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284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2. ОЦЕНИТЬ СТЕПЕНЬ РИСКА ВЫРАЖЕННОСТИ УГРОЗ:</a:t>
                      </a:r>
                    </a:p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А) ИНТЕРЕС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К ТЕМЕ СКУЛШУТИНГА; </a:t>
                      </a:r>
                    </a:p>
                    <a:p>
                      <a:endParaRPr lang="ru-RU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Б)СОЛИДАРИЗАЦИЯ С; ИДЕЯМИ СКУЛШУТИНГА</a:t>
                      </a:r>
                    </a:p>
                    <a:p>
                      <a:endParaRPr lang="ru-RU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В)ПОДГОТОВКА К СОВЕРШЕНИЮ СКУЛШУТИНГА.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939041"/>
              </p:ext>
            </p:extLst>
          </p:nvPr>
        </p:nvGraphicFramePr>
        <p:xfrm>
          <a:off x="6084168" y="2204864"/>
          <a:ext cx="2736304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3. В ЗАВИСИМОСТИ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ОТ ЭТОГО ВЫБРАТЬ АЛГОРИТМ РАБОТЫ: </a:t>
                      </a:r>
                    </a:p>
                    <a:p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А) НАБЛЮДЕНИЕ; </a:t>
                      </a:r>
                    </a:p>
                    <a:p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Б)СРОЧНОЕ ОПЕВЕЩЕНИЕ ПРАВООХРАНИТЕЛЬНЫХ ОРГАНОВ; </a:t>
                      </a:r>
                    </a:p>
                    <a:p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В)ИСХОДЯ ИЗ ЧАСТНОГО АНАЛИЗА СИТУАЦИИ –ПОДКЛЮЧЕНИЕ ДОПОЛНИТЕЛЬНЫХ СИСТЕМ ДИАГНОСТИКИ.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7946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80928"/>
            <a:ext cx="7450633" cy="825627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СПАСИБО ЗА ВНИМАНИЕ !</a:t>
            </a:r>
            <a:br>
              <a:rPr lang="ru-RU" sz="3600" dirty="0" smtClean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0398664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1021</TotalTime>
  <Words>599</Words>
  <Application>Microsoft Office PowerPoint</Application>
  <PresentationFormat>Экран (4:3)</PresentationFormat>
  <Paragraphs>103</Paragraphs>
  <Slides>18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 Black</vt:lpstr>
      <vt:lpstr>Calibri</vt:lpstr>
      <vt:lpstr>Georgia</vt:lpstr>
      <vt:lpstr>Times New Roman</vt:lpstr>
      <vt:lpstr>Воздушный поток</vt:lpstr>
      <vt:lpstr> СКУЛШУТИНГ. ИНФОРМАЦИЯ ДЛЯ ПЕДАГОГОВ  </vt:lpstr>
      <vt:lpstr>Что такое скулшутинг? </vt:lpstr>
      <vt:lpstr>Презентация PowerPoint</vt:lpstr>
      <vt:lpstr>ПОВЕДЕНИЕ </vt:lpstr>
      <vt:lpstr>ПСИХОЛОГИЧЕСКИЕ ТРАВМЫ </vt:lpstr>
      <vt:lpstr>Презентация PowerPoint</vt:lpstr>
      <vt:lpstr>ПОВЕДЕНЧЕСКИЕ МАРКЕРЫ </vt:lpstr>
      <vt:lpstr>ВНЕШНИЙ ВИД </vt:lpstr>
      <vt:lpstr>ПОЯВЛЕНИЕ НОВЫХ УВЛЕЧЕНИЙ </vt:lpstr>
      <vt:lpstr>ВЕРБАЛЬНЫЕ МАРКЕРЫ </vt:lpstr>
      <vt:lpstr>Презентация PowerPoint</vt:lpstr>
      <vt:lpstr>НАЗВАНИЕ АККАУНТА </vt:lpstr>
      <vt:lpstr>СООБЩЕСТВА </vt:lpstr>
      <vt:lpstr>СТАТУСЫ </vt:lpstr>
      <vt:lpstr>ВИДЕО  </vt:lpstr>
      <vt:lpstr>ВИРТУАЛЬНЫЕ  УВЛЕЧЕНИЯ </vt:lpstr>
      <vt:lpstr>В СЛУЧАЕ ВЫЯВЛЕНИЯ ПРИЗНАКОВ ПОТЕНЦИАЛЬНОГО СЛУШУТЕРА </vt:lpstr>
      <vt:lpstr>СПАСИБО ЗА ВНИМАНИЕ 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СКУЛШУТИНГ. О ЧЕМ ДОЛЖЕН ЗНАТЬ КАЖДЫЙ. ИНФОРМАЦИЯ ДЛЯ ПЕДАГОГОВ</dc:title>
  <dc:creator>User</dc:creator>
  <cp:lastModifiedBy>CAB-205</cp:lastModifiedBy>
  <cp:revision>54</cp:revision>
  <dcterms:created xsi:type="dcterms:W3CDTF">2022-03-17T07:26:13Z</dcterms:created>
  <dcterms:modified xsi:type="dcterms:W3CDTF">2022-06-17T05:50:15Z</dcterms:modified>
</cp:coreProperties>
</file>