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60" r:id="rId3"/>
    <p:sldId id="261" r:id="rId4"/>
    <p:sldId id="271" r:id="rId5"/>
    <p:sldId id="272" r:id="rId6"/>
    <p:sldId id="262" r:id="rId7"/>
    <p:sldId id="263" r:id="rId8"/>
    <p:sldId id="264" r:id="rId9"/>
    <p:sldId id="273" r:id="rId10"/>
    <p:sldId id="265" r:id="rId11"/>
    <p:sldId id="266" r:id="rId12"/>
    <p:sldId id="267" r:id="rId13"/>
    <p:sldId id="268" r:id="rId14"/>
    <p:sldId id="269" r:id="rId15"/>
    <p:sldId id="274" r:id="rId16"/>
    <p:sldId id="275" r:id="rId17"/>
    <p:sldId id="270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DFFF"/>
    <a:srgbClr val="33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42" autoAdjust="0"/>
    <p:restoredTop sz="94660"/>
  </p:normalViewPr>
  <p:slideViewPr>
    <p:cSldViewPr>
      <p:cViewPr varScale="1">
        <p:scale>
          <a:sx n="107" d="100"/>
          <a:sy n="107" d="100"/>
        </p:scale>
        <p:origin x="-173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68C4FF4-6EE1-4A76-9B8F-B2F594D6C874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16.02.2021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BF7A747-1B53-4B3F-B8D2-D8AB0E128148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152DDE1-E9F2-4B50-AB95-1A36B28481DE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16.02.2021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087BA6C-DE82-4922-A007-5CB817EE4E20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5011FA9-72D4-4D0D-AA04-5200C8F96D1C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16.02.2021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4CBFCBB-F7D8-4AD9-B5F9-93687358CA6B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18AA105-3B9A-485F-A7BD-B3B1C1BFF994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16.02.2021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9217202-91A5-4841-8837-12B3422A9C13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003E727-7E97-4B76-A273-97C117DFD6DE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16.02.2021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9F140D1-42AB-456C-B3EB-2E58162D29C5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62FDA9A-A9AF-4522-BA4E-959710ABA8F2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16.02.2021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7C4C3DF-49FF-4AA4-A1AB-8615103FAECA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81C31E6-6AC6-4E62-806B-D0CB1E8C6262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16.02.2021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1B0E188-B191-46AC-99B7-5113417AE6AB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9E59BE0-226E-4980-AAF5-F1A9DF7C7AE8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16.02.2021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ED8319C-EFFD-43A6-A723-9E31BBA50F68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194FB44-2B3A-4EA5-B708-4FEB9F41BBF1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16.02.2021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7C51498-F984-481A-8E8C-4DDFA9BC9183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24BD201-5F9C-4593-BEFD-74C971F0B552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16.02.2021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B22E6F0-797A-404D-B2F0-96032D2C16E5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37A3035-02C7-4538-A480-C6887B19F5A6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16.02.2021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518664C-3B03-4311-A452-8E87A1DF2E36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 userDrawn="1"/>
        </p:nvSpPr>
        <p:spPr>
          <a:xfrm>
            <a:off x="653380" y="262741"/>
            <a:ext cx="8239099" cy="6332519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solidFill>
              <a:srgbClr val="85D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409" name="Rectangle 1"/>
          <p:cNvSpPr>
            <a:spLocks noChangeArrowheads="1"/>
          </p:cNvSpPr>
          <p:nvPr userDrawn="1"/>
        </p:nvSpPr>
        <p:spPr bwMode="auto">
          <a:xfrm>
            <a:off x="21200" y="6619885"/>
            <a:ext cx="1095172" cy="184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600" b="0" i="0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© Фокина Лидия Петровна 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rgbClr val="00B0F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8" name="Picture 2" descr="http://img-fotki.yandex.ru/get/6407/16969765.31/0_67c0b_708ffb90_L.png"/>
          <p:cNvPicPr>
            <a:picLocks noChangeAspect="1" noChangeArrowheads="1"/>
          </p:cNvPicPr>
          <p:nvPr userDrawn="1"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0392" y="404663"/>
            <a:ext cx="925979" cy="400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 descr="http://img-fotki.yandex.ru/get/6407/16969765.31/0_67c0b_708ffb90_L.png"/>
          <p:cNvPicPr>
            <a:picLocks noChangeAspect="1" noChangeArrowheads="1"/>
          </p:cNvPicPr>
          <p:nvPr userDrawn="1"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0392" y="1109454"/>
            <a:ext cx="925979" cy="400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" descr="http://img-fotki.yandex.ru/get/6407/16969765.31/0_67c0b_708ffb90_L.png"/>
          <p:cNvPicPr>
            <a:picLocks noChangeAspect="1" noChangeArrowheads="1"/>
          </p:cNvPicPr>
          <p:nvPr userDrawn="1"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0392" y="1814245"/>
            <a:ext cx="925979" cy="400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" descr="http://img-fotki.yandex.ru/get/6407/16969765.31/0_67c0b_708ffb90_L.png"/>
          <p:cNvPicPr>
            <a:picLocks noChangeAspect="1" noChangeArrowheads="1"/>
          </p:cNvPicPr>
          <p:nvPr userDrawn="1"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0392" y="2519036"/>
            <a:ext cx="925979" cy="400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" descr="http://img-fotki.yandex.ru/get/6407/16969765.31/0_67c0b_708ffb90_L.png"/>
          <p:cNvPicPr>
            <a:picLocks noChangeAspect="1" noChangeArrowheads="1"/>
          </p:cNvPicPr>
          <p:nvPr userDrawn="1"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0392" y="3223827"/>
            <a:ext cx="925979" cy="400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" descr="http://img-fotki.yandex.ru/get/6407/16969765.31/0_67c0b_708ffb90_L.png"/>
          <p:cNvPicPr>
            <a:picLocks noChangeAspect="1" noChangeArrowheads="1"/>
          </p:cNvPicPr>
          <p:nvPr userDrawn="1"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0392" y="3928618"/>
            <a:ext cx="925979" cy="400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" descr="http://img-fotki.yandex.ru/get/6407/16969765.31/0_67c0b_708ffb90_L.png"/>
          <p:cNvPicPr>
            <a:picLocks noChangeAspect="1" noChangeArrowheads="1"/>
          </p:cNvPicPr>
          <p:nvPr userDrawn="1"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0392" y="4633409"/>
            <a:ext cx="925979" cy="400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 descr="http://img-fotki.yandex.ru/get/6407/16969765.31/0_67c0b_708ffb90_L.png"/>
          <p:cNvPicPr>
            <a:picLocks noChangeAspect="1" noChangeArrowheads="1"/>
          </p:cNvPicPr>
          <p:nvPr userDrawn="1"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0392" y="5338200"/>
            <a:ext cx="925979" cy="400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2" descr="http://img-fotki.yandex.ru/get/6407/16969765.31/0_67c0b_708ffb90_L.png"/>
          <p:cNvPicPr>
            <a:picLocks noChangeAspect="1" noChangeArrowheads="1"/>
          </p:cNvPicPr>
          <p:nvPr userDrawn="1"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0392" y="6042993"/>
            <a:ext cx="925979" cy="400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" descr="http://img-fotki.yandex.ru/get/6709/16969765.141/0_74c93_8f7b4ea4_M.png"/>
          <p:cNvPicPr>
            <a:picLocks noChangeAspect="1" noChangeArrowheads="1"/>
          </p:cNvPicPr>
          <p:nvPr userDrawn="1"/>
        </p:nvPicPr>
        <p:blipFill>
          <a:blip r:embed="rId15" cstate="email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08304" y="213247"/>
            <a:ext cx="1656184" cy="1578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zezete2.z.e.pic.centerblog.net/o/1c839cbc.png"/>
          <p:cNvPicPr>
            <a:picLocks noChangeAspect="1" noChangeArrowheads="1"/>
          </p:cNvPicPr>
          <p:nvPr userDrawn="1"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40352" y="5320191"/>
            <a:ext cx="1289577" cy="1275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274638"/>
            <a:ext cx="7571184" cy="1642194"/>
          </a:xfrm>
        </p:spPr>
        <p:txBody>
          <a:bodyPr/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ПРЕЗЕНТАЦИЯ НА ТЕМУ </a:t>
            </a:r>
            <a:br>
              <a:rPr lang="ru-RU" sz="3200" b="1" dirty="0" smtClean="0">
                <a:solidFill>
                  <a:srgbClr val="0070C0"/>
                </a:solidFill>
              </a:rPr>
            </a:br>
            <a:r>
              <a:rPr lang="ru-RU" sz="3200" b="1" dirty="0" smtClean="0">
                <a:solidFill>
                  <a:srgbClr val="0070C0"/>
                </a:solidFill>
              </a:rPr>
              <a:t>«ВОСПИТАНИЕ ЗВУКОВОЙ КУЛЬТУРЫ РЕЧИ У ДЕТЕЙ ВТОРОЙ МЛАДШЕЙ ГРУППЫ</a:t>
            </a:r>
            <a:endParaRPr lang="ru-RU" sz="3200" b="1" dirty="0">
              <a:solidFill>
                <a:srgbClr val="0070C0"/>
              </a:solidFill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2276872"/>
            <a:ext cx="5609596" cy="4207197"/>
          </a:xfrm>
        </p:spPr>
      </p:pic>
    </p:spTree>
    <p:extLst>
      <p:ext uri="{BB962C8B-B14F-4D97-AF65-F5344CB8AC3E}">
        <p14:creationId xmlns:p14="http://schemas.microsoft.com/office/powerpoint/2010/main" val="3845849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274638"/>
            <a:ext cx="7776864" cy="2650306"/>
          </a:xfrm>
        </p:spPr>
        <p:txBody>
          <a:bodyPr/>
          <a:lstStyle/>
          <a:p>
            <a:pPr algn="l"/>
            <a:r>
              <a:rPr lang="ru-RU" sz="2000" b="1" i="1" dirty="0"/>
              <a:t>Воспитание звуковой культуры речи </a:t>
            </a:r>
            <a:r>
              <a:rPr lang="ru-RU" sz="2000" b="1" i="1" dirty="0" smtClean="0"/>
              <a:t>включает</a:t>
            </a:r>
            <a:r>
              <a:rPr lang="en-US" sz="2000" b="1" i="1" dirty="0" smtClean="0"/>
              <a:t>: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 - формирование </a:t>
            </a:r>
            <a:r>
              <a:rPr lang="ru-RU" sz="2000" dirty="0"/>
              <a:t>четкой артикуляции звуков родного языка, 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- правильного </a:t>
            </a:r>
            <a:r>
              <a:rPr lang="ru-RU" sz="2000" dirty="0"/>
              <a:t>их произношения, 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- ясного </a:t>
            </a:r>
            <a:r>
              <a:rPr lang="ru-RU" sz="2000" dirty="0"/>
              <a:t>и чистого произношения слов и фраз, 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- правильного </a:t>
            </a:r>
            <a:r>
              <a:rPr lang="ru-RU" sz="2000" dirty="0"/>
              <a:t>речевого дыхания, 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- а </a:t>
            </a:r>
            <a:r>
              <a:rPr lang="ru-RU" sz="2000" dirty="0"/>
              <a:t>также умения использовать достаточную громкость голоса, 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- нормальный </a:t>
            </a:r>
            <a:r>
              <a:rPr lang="ru-RU" sz="2000" dirty="0"/>
              <a:t>темп речи и различные интонационные средства выразительности (мелодику, логические паузы, ударения, темп, ритм и тембр речи).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3140968"/>
            <a:ext cx="4248472" cy="3515461"/>
          </a:xfrm>
        </p:spPr>
      </p:pic>
    </p:spTree>
    <p:extLst>
      <p:ext uri="{BB962C8B-B14F-4D97-AF65-F5344CB8AC3E}">
        <p14:creationId xmlns:p14="http://schemas.microsoft.com/office/powerpoint/2010/main" val="3692373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332656"/>
            <a:ext cx="7704856" cy="1008112"/>
          </a:xfrm>
        </p:spPr>
        <p:txBody>
          <a:bodyPr/>
          <a:lstStyle/>
          <a:p>
            <a:pPr algn="just"/>
            <a:r>
              <a:rPr lang="ru-RU" sz="2000" b="1" i="1" dirty="0"/>
              <a:t>Формирование звукопроизношения осуществляется в 3 этапа</a:t>
            </a:r>
            <a:r>
              <a:rPr lang="ru-RU" sz="2000" b="1" i="1" dirty="0" smtClean="0"/>
              <a:t>:</a:t>
            </a:r>
            <a:br>
              <a:rPr lang="ru-RU" sz="2000" b="1" i="1" dirty="0" smtClean="0"/>
            </a:br>
            <a:r>
              <a:rPr lang="ru-RU" sz="2000" b="1" i="1" dirty="0"/>
              <a:t/>
            </a:r>
            <a:br>
              <a:rPr lang="ru-RU" sz="2000" b="1" i="1" dirty="0"/>
            </a:br>
            <a:r>
              <a:rPr lang="ru-RU" sz="2000" dirty="0" smtClean="0"/>
              <a:t>1-й этап - </a:t>
            </a:r>
            <a:r>
              <a:rPr lang="ru-RU" sz="2000" dirty="0" smtClean="0"/>
              <a:t>подготовка </a:t>
            </a:r>
            <a:r>
              <a:rPr lang="ru-RU" sz="2000" dirty="0"/>
              <a:t>артикуляционного аппарата</a:t>
            </a:r>
            <a:r>
              <a:rPr lang="ru-RU" sz="2000" dirty="0" smtClean="0"/>
              <a:t>;</a:t>
            </a:r>
            <a:br>
              <a:rPr lang="ru-RU" sz="2000" dirty="0" smtClean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340768"/>
            <a:ext cx="7776863" cy="5256584"/>
          </a:xfrm>
        </p:spPr>
      </p:pic>
    </p:spTree>
    <p:extLst>
      <p:ext uri="{BB962C8B-B14F-4D97-AF65-F5344CB8AC3E}">
        <p14:creationId xmlns:p14="http://schemas.microsoft.com/office/powerpoint/2010/main" val="1477785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dirty="0" smtClean="0"/>
              <a:t>2- этап - уточнение </a:t>
            </a:r>
            <a:r>
              <a:rPr lang="ru-RU" sz="2000" dirty="0"/>
              <a:t>произношения звука;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108" y="836712"/>
            <a:ext cx="7790371" cy="5760640"/>
          </a:xfrm>
        </p:spPr>
      </p:pic>
    </p:spTree>
    <p:extLst>
      <p:ext uri="{BB962C8B-B14F-4D97-AF65-F5344CB8AC3E}">
        <p14:creationId xmlns:p14="http://schemas.microsoft.com/office/powerpoint/2010/main" val="2444162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dirty="0" smtClean="0"/>
              <a:t>3-й этап - </a:t>
            </a:r>
            <a:r>
              <a:rPr lang="ru-RU" sz="2000" dirty="0"/>
              <a:t>закрепление звука в словах и фразовой речи.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908720"/>
            <a:ext cx="7776864" cy="5688632"/>
          </a:xfrm>
        </p:spPr>
      </p:pic>
    </p:spTree>
    <p:extLst>
      <p:ext uri="{BB962C8B-B14F-4D97-AF65-F5344CB8AC3E}">
        <p14:creationId xmlns:p14="http://schemas.microsoft.com/office/powerpoint/2010/main" val="4008667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274638"/>
            <a:ext cx="4536504" cy="6250706"/>
          </a:xfrm>
        </p:spPr>
        <p:txBody>
          <a:bodyPr/>
          <a:lstStyle/>
          <a:p>
            <a:pPr algn="l"/>
            <a:r>
              <a:rPr lang="ru-RU" sz="2000" dirty="0" smtClean="0"/>
              <a:t>     П</a:t>
            </a:r>
            <a:r>
              <a:rPr lang="ru-RU" sz="2000" dirty="0" smtClean="0"/>
              <a:t>ри </a:t>
            </a:r>
            <a:r>
              <a:rPr lang="ru-RU" sz="2000" dirty="0" smtClean="0"/>
              <a:t>формировании </a:t>
            </a:r>
            <a:r>
              <a:rPr lang="ru-RU" sz="2000" dirty="0" smtClean="0"/>
              <a:t>звукопроизношения почти </a:t>
            </a:r>
            <a:r>
              <a:rPr lang="ru-RU" sz="2000" dirty="0"/>
              <a:t>все гласные (кроме о) и некоторые согласные (в, ф, с, з, л) можно соотнести с каким-то конкретным образом: 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b="1" dirty="0" err="1" smtClean="0"/>
              <a:t>ааа</a:t>
            </a:r>
            <a:r>
              <a:rPr lang="ru-RU" sz="2000" dirty="0" smtClean="0"/>
              <a:t> </a:t>
            </a:r>
            <a:r>
              <a:rPr lang="ru-RU" sz="2000" dirty="0"/>
              <a:t>— лепечет маленький ребенок, 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b="1" dirty="0" err="1" smtClean="0"/>
              <a:t>ууу</a:t>
            </a:r>
            <a:r>
              <a:rPr lang="ru-RU" sz="2000" dirty="0" smtClean="0"/>
              <a:t> </a:t>
            </a:r>
            <a:r>
              <a:rPr lang="ru-RU" sz="2000" dirty="0"/>
              <a:t>— сигналит паровоз, 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b="1" dirty="0" err="1" smtClean="0"/>
              <a:t>ффф</a:t>
            </a:r>
            <a:r>
              <a:rPr lang="ru-RU" sz="2000" dirty="0" smtClean="0"/>
              <a:t> </a:t>
            </a:r>
            <a:r>
              <a:rPr lang="ru-RU" sz="2000" dirty="0"/>
              <a:t>— фыркает еж. 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/>
              <a:t> </a:t>
            </a:r>
            <a:r>
              <a:rPr lang="ru-RU" sz="2000" dirty="0" smtClean="0"/>
              <a:t>    Это </a:t>
            </a:r>
            <a:r>
              <a:rPr lang="ru-RU" sz="2000" dirty="0"/>
              <a:t>значительно облегчает работу по звукопроизношению. Благодаря игровой форме </a:t>
            </a:r>
            <a:r>
              <a:rPr lang="ru-RU" sz="2000" dirty="0" smtClean="0"/>
              <a:t>дети </a:t>
            </a:r>
            <a:r>
              <a:rPr lang="ru-RU" sz="2000" dirty="0"/>
              <a:t>охотно повторяет звуки по многу раз. 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     Например</a:t>
            </a:r>
            <a:r>
              <a:rPr lang="ru-RU" sz="2000" dirty="0"/>
              <a:t>, воспитатель предлагает: «Научимся рычать так же хорошо, как большой медведь </a:t>
            </a:r>
            <a:r>
              <a:rPr lang="ru-RU" sz="2000" dirty="0" smtClean="0"/>
              <a:t>(</a:t>
            </a:r>
            <a:r>
              <a:rPr lang="ru-RU" sz="2000" dirty="0" err="1" smtClean="0"/>
              <a:t>ыыы</a:t>
            </a:r>
            <a:r>
              <a:rPr lang="ru-RU" sz="2000" dirty="0" smtClean="0"/>
              <a:t>). </a:t>
            </a:r>
            <a:r>
              <a:rPr lang="ru-RU" sz="2000" dirty="0"/>
              <a:t>А теперь напомним эту песенку малышу-медвежонку, забывшему ее. Давайте все вместе поможем медвежонку позвать маму-медведицу» и т. п.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980728"/>
            <a:ext cx="3744415" cy="5642274"/>
          </a:xfrm>
        </p:spPr>
      </p:pic>
    </p:spTree>
    <p:extLst>
      <p:ext uri="{BB962C8B-B14F-4D97-AF65-F5344CB8AC3E}">
        <p14:creationId xmlns:p14="http://schemas.microsoft.com/office/powerpoint/2010/main" val="247714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274638"/>
            <a:ext cx="7427168" cy="2578298"/>
          </a:xfrm>
        </p:spPr>
        <p:txBody>
          <a:bodyPr/>
          <a:lstStyle/>
          <a:p>
            <a:r>
              <a:rPr lang="ru-RU" sz="2000" dirty="0"/>
              <a:t>Рассмотрим приемы, которые используются для формирования звукопроизношения</a:t>
            </a:r>
            <a:r>
              <a:rPr lang="ru-RU" sz="2000" dirty="0" smtClean="0"/>
              <a:t>: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ru-RU" sz="2000" b="1" dirty="0"/>
              <a:t>1. Сочетание хорового повторения с индивидуальными </a:t>
            </a:r>
            <a:r>
              <a:rPr lang="ru-RU" sz="2000" dirty="0"/>
              <a:t>(3—4 повторения).</a:t>
            </a:r>
            <a:br>
              <a:rPr lang="ru-RU" sz="2000" dirty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>Например, воспитатель говорит: «У-у-у — сигналит паровоз. Скажите все, как он сигналит. А теперь послушаем, как сигналит Олин паровоз... Сашин... Наташин...».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2780928"/>
            <a:ext cx="6227990" cy="3832610"/>
          </a:xfrm>
        </p:spPr>
      </p:pic>
    </p:spTree>
    <p:extLst>
      <p:ext uri="{BB962C8B-B14F-4D97-AF65-F5344CB8AC3E}">
        <p14:creationId xmlns:p14="http://schemas.microsoft.com/office/powerpoint/2010/main" val="2994394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274638"/>
            <a:ext cx="3600400" cy="6250706"/>
          </a:xfrm>
        </p:spPr>
        <p:txBody>
          <a:bodyPr/>
          <a:lstStyle/>
          <a:p>
            <a:pPr algn="l"/>
            <a:r>
              <a:rPr lang="ru-RU" sz="2000" b="1" dirty="0" smtClean="0"/>
              <a:t>2. Использование </a:t>
            </a:r>
            <a:r>
              <a:rPr lang="ru-RU" sz="2000" b="1" dirty="0"/>
              <a:t>«волшебного кубика». 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На </a:t>
            </a:r>
            <a:r>
              <a:rPr lang="ru-RU" sz="2000" dirty="0"/>
              <a:t>гранях кубика (размером 10 X 15 см) наклеены картинки: малышка Аленушка, 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паровоз</a:t>
            </a:r>
            <a:r>
              <a:rPr lang="ru-RU" sz="2000" dirty="0"/>
              <a:t>, пароход, 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жеребенок </a:t>
            </a:r>
            <a:r>
              <a:rPr lang="ru-RU" sz="2000" dirty="0"/>
              <a:t>и др. 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     «</a:t>
            </a:r>
            <a:r>
              <a:rPr lang="ru-RU" sz="2000" dirty="0"/>
              <a:t>Вертись, крутись, на бочок ложись!» — приговаривают дети, в то время как педагог переворачивает кубик с грани на грань. 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         Вниманию детей </a:t>
            </a:r>
            <a:r>
              <a:rPr lang="ru-RU" sz="2000" dirty="0"/>
              <a:t>предлагается одна из картинок, а они хором или по одному произносят соответствующий звук (</a:t>
            </a:r>
            <a:r>
              <a:rPr lang="ru-RU" sz="2000" dirty="0" err="1"/>
              <a:t>ввв</a:t>
            </a:r>
            <a:r>
              <a:rPr lang="ru-RU" sz="2000" dirty="0"/>
              <a:t> — самолет, </a:t>
            </a:r>
            <a:r>
              <a:rPr lang="ru-RU" sz="2000" dirty="0" err="1"/>
              <a:t>ссс</a:t>
            </a:r>
            <a:r>
              <a:rPr lang="ru-RU" sz="2000" dirty="0"/>
              <a:t> — водопроводный кран, </a:t>
            </a:r>
            <a:r>
              <a:rPr lang="ru-RU" sz="2000" dirty="0" err="1"/>
              <a:t>ззз</a:t>
            </a:r>
            <a:r>
              <a:rPr lang="ru-RU" sz="2000" dirty="0"/>
              <a:t> — комар).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332656"/>
            <a:ext cx="4104456" cy="4752528"/>
          </a:xfrm>
        </p:spPr>
      </p:pic>
    </p:spTree>
    <p:extLst>
      <p:ext uri="{BB962C8B-B14F-4D97-AF65-F5344CB8AC3E}">
        <p14:creationId xmlns:p14="http://schemas.microsoft.com/office/powerpoint/2010/main" val="3703266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274638"/>
            <a:ext cx="7571184" cy="1930226"/>
          </a:xfrm>
        </p:spPr>
        <p:txBody>
          <a:bodyPr/>
          <a:lstStyle/>
          <a:p>
            <a:pPr algn="l"/>
            <a:r>
              <a:rPr lang="ru-RU" sz="2000" b="1" dirty="0" smtClean="0"/>
              <a:t>3. </a:t>
            </a:r>
            <a:r>
              <a:rPr lang="ru-RU" sz="2000" b="1" dirty="0"/>
              <a:t>Использование дидактических игр типа «Заводные игрушки».</a:t>
            </a:r>
            <a:br>
              <a:rPr lang="ru-RU" sz="2000" b="1" dirty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>В игре «Заводные игрушки» дети изображают бельчат (самолеты, комаров или др.). Воспитатель «заводит» их «ключиком». «Ц-ц-ц» — произносит белочка. Если малыш молчит, не следует добиваться ответа, можно объяснить детям, что игрушка сломалась.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953" y="2132856"/>
            <a:ext cx="6646399" cy="4464496"/>
          </a:xfrm>
        </p:spPr>
      </p:pic>
    </p:spTree>
    <p:extLst>
      <p:ext uri="{BB962C8B-B14F-4D97-AF65-F5344CB8AC3E}">
        <p14:creationId xmlns:p14="http://schemas.microsoft.com/office/powerpoint/2010/main" val="1487025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274638"/>
            <a:ext cx="7571184" cy="1354162"/>
          </a:xfrm>
        </p:spPr>
        <p:txBody>
          <a:bodyPr/>
          <a:lstStyle/>
          <a:p>
            <a:r>
              <a:rPr lang="ru-RU" sz="2000" dirty="0"/>
              <a:t>Следует выделить группу приемов, в которых отработка произношения звука выступает как второстепенная задача, а </a:t>
            </a:r>
            <a:r>
              <a:rPr lang="ru-RU" sz="2000" b="1" dirty="0"/>
              <a:t>главным является развитие речевого дыхания, темпа речи, интонационной </a:t>
            </a:r>
            <a:r>
              <a:rPr lang="ru-RU" sz="2000" b="1" dirty="0" smtClean="0"/>
              <a:t>выразительности</a:t>
            </a:r>
            <a:r>
              <a:rPr lang="ru-RU" sz="2000" dirty="0" smtClean="0"/>
              <a:t>.</a:t>
            </a:r>
            <a:endParaRPr lang="ru-RU" sz="20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4678" y="1716568"/>
            <a:ext cx="6231658" cy="4409596"/>
          </a:xfrm>
        </p:spPr>
      </p:pic>
    </p:spTree>
    <p:extLst>
      <p:ext uri="{BB962C8B-B14F-4D97-AF65-F5344CB8AC3E}">
        <p14:creationId xmlns:p14="http://schemas.microsoft.com/office/powerpoint/2010/main" val="3329286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274638"/>
            <a:ext cx="7571184" cy="2506290"/>
          </a:xfrm>
        </p:spPr>
        <p:txBody>
          <a:bodyPr/>
          <a:lstStyle/>
          <a:p>
            <a:pPr algn="l"/>
            <a:r>
              <a:rPr lang="ru-RU" sz="2000" b="1" dirty="0" smtClean="0"/>
              <a:t>1- прием -  исполнение </a:t>
            </a:r>
            <a:r>
              <a:rPr lang="ru-RU" sz="2000" b="1" dirty="0"/>
              <a:t>детьми «длинных песенок». </a:t>
            </a: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dirty="0" smtClean="0"/>
              <a:t>Отрабатывая </a:t>
            </a:r>
            <a:r>
              <a:rPr lang="ru-RU" sz="2000" dirty="0"/>
              <a:t>произношение гласных звуков и некоторых свистящих (с, з), целесообразно предлагать ребенку длительно (в течение 2—3 с) произносить звук на одном выдохе. Можно предложить детям </a:t>
            </a:r>
            <a:r>
              <a:rPr lang="ru-RU" sz="2000" dirty="0" smtClean="0"/>
              <a:t>«вести пальцем по звуковой дорожке» </a:t>
            </a:r>
            <a:r>
              <a:rPr lang="ru-RU" sz="2000" dirty="0"/>
              <a:t>(ребенок произносит гласный звук и одновременно </a:t>
            </a:r>
            <a:r>
              <a:rPr lang="ru-RU" sz="2000" dirty="0" smtClean="0"/>
              <a:t>проводит пальцем по дорожке).</a:t>
            </a:r>
            <a:endParaRPr lang="ru-RU" sz="20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2204864"/>
            <a:ext cx="6552728" cy="4320480"/>
          </a:xfrm>
        </p:spPr>
      </p:pic>
    </p:spTree>
    <p:extLst>
      <p:ext uri="{BB962C8B-B14F-4D97-AF65-F5344CB8AC3E}">
        <p14:creationId xmlns:p14="http://schemas.microsoft.com/office/powerpoint/2010/main" val="1617974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274638"/>
            <a:ext cx="7571184" cy="1426170"/>
          </a:xfrm>
        </p:spPr>
        <p:txBody>
          <a:bodyPr/>
          <a:lstStyle/>
          <a:p>
            <a:r>
              <a:rPr lang="ru-RU" sz="2000" b="1" dirty="0" smtClean="0"/>
              <a:t>2-й прием -  исполнение </a:t>
            </a:r>
            <a:r>
              <a:rPr lang="ru-RU" sz="2000" b="1" dirty="0"/>
              <a:t>песенок с различной силой голоса и </a:t>
            </a:r>
            <a:r>
              <a:rPr lang="ru-RU" sz="2000" b="1" dirty="0" smtClean="0"/>
              <a:t>тональностью</a:t>
            </a:r>
            <a:endParaRPr lang="ru-RU" sz="2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15816" y="1988840"/>
            <a:ext cx="3096344" cy="331236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692696"/>
            <a:ext cx="6552727" cy="54922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21546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274638"/>
            <a:ext cx="7571184" cy="2218258"/>
          </a:xfrm>
        </p:spPr>
        <p:txBody>
          <a:bodyPr/>
          <a:lstStyle/>
          <a:p>
            <a:pPr algn="l"/>
            <a:r>
              <a:rPr lang="ru-RU" sz="2000" b="1" i="1" dirty="0"/>
              <a:t>Для закрепления звука в словах и фразовой речи используются специальные приемы</a:t>
            </a:r>
            <a:r>
              <a:rPr lang="ru-RU" sz="2000" dirty="0"/>
              <a:t>:</a:t>
            </a:r>
            <a:br>
              <a:rPr lang="ru-RU" sz="2000" dirty="0"/>
            </a:br>
            <a:r>
              <a:rPr lang="ru-RU" sz="2000" b="1" dirty="0" smtClean="0"/>
              <a:t>1-й прием </a:t>
            </a:r>
            <a:r>
              <a:rPr lang="ru-RU" sz="2000" dirty="0" smtClean="0"/>
              <a:t>- </a:t>
            </a:r>
            <a:r>
              <a:rPr lang="ru-RU" sz="2000" u="sng" dirty="0" smtClean="0"/>
              <a:t>Проговаривание </a:t>
            </a:r>
            <a:r>
              <a:rPr lang="ru-RU" sz="2000" u="sng" dirty="0"/>
              <a:t>детьми в игровой ситуации отрывков из программных стихотворений.</a:t>
            </a:r>
            <a:br>
              <a:rPr lang="ru-RU" sz="2000" u="sng" dirty="0"/>
            </a:br>
            <a:r>
              <a:rPr lang="ru-RU" sz="2000" dirty="0" smtClean="0"/>
              <a:t>Воспитатель </a:t>
            </a:r>
            <a:r>
              <a:rPr lang="ru-RU" sz="2000" dirty="0"/>
              <a:t>напоминает текст, затем 2—3 раза повторяет его с детьми. Например, малыши «пекут оладушки» маленькой Аленушке и приговаривают: «Ой, ладушки-ладушки, испечем оладушки» (закрепление звука а).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1113" y="2780928"/>
            <a:ext cx="6290031" cy="3816423"/>
          </a:xfrm>
        </p:spPr>
      </p:pic>
    </p:spTree>
    <p:extLst>
      <p:ext uri="{BB962C8B-B14F-4D97-AF65-F5344CB8AC3E}">
        <p14:creationId xmlns:p14="http://schemas.microsoft.com/office/powerpoint/2010/main" val="996162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274638"/>
            <a:ext cx="7571184" cy="3226370"/>
          </a:xfrm>
        </p:spPr>
        <p:txBody>
          <a:bodyPr/>
          <a:lstStyle/>
          <a:p>
            <a:pPr algn="l"/>
            <a:r>
              <a:rPr lang="ru-RU" sz="2000" b="1" dirty="0" smtClean="0"/>
              <a:t>2-й прием </a:t>
            </a:r>
            <a:r>
              <a:rPr lang="ru-RU" sz="2000" b="1" u="sng" dirty="0" smtClean="0"/>
              <a:t>- </a:t>
            </a:r>
            <a:r>
              <a:rPr lang="ru-RU" sz="2000" u="sng" dirty="0" smtClean="0"/>
              <a:t>повторение </a:t>
            </a:r>
            <a:r>
              <a:rPr lang="ru-RU" sz="2000" u="sng" dirty="0"/>
              <a:t>детьми </a:t>
            </a:r>
            <a:r>
              <a:rPr lang="ru-RU" sz="2000" u="sng" dirty="0" err="1"/>
              <a:t>чистоговорок</a:t>
            </a:r>
            <a:r>
              <a:rPr lang="ru-RU" sz="2000" u="sng" dirty="0"/>
              <a:t>.</a:t>
            </a:r>
            <a:br>
              <a:rPr lang="ru-RU" sz="2000" u="sng" dirty="0"/>
            </a:br>
            <a:r>
              <a:rPr lang="ru-RU" sz="2000" dirty="0" err="1" smtClean="0"/>
              <a:t>Чистоговорки</a:t>
            </a:r>
            <a:r>
              <a:rPr lang="ru-RU" sz="2000" dirty="0" smtClean="0"/>
              <a:t> </a:t>
            </a:r>
            <a:r>
              <a:rPr lang="ru-RU" sz="2000" dirty="0"/>
              <a:t>широко используются в работе с детьми. 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Однако </a:t>
            </a:r>
            <a:r>
              <a:rPr lang="ru-RU" sz="2000" dirty="0"/>
              <a:t>в целях воспитания у ребенка вкуса к хорошему литературному языку следует строже относиться к выбору </a:t>
            </a:r>
            <a:r>
              <a:rPr lang="ru-RU" sz="2000" dirty="0" err="1"/>
              <a:t>чистоговорок</a:t>
            </a:r>
            <a:r>
              <a:rPr lang="ru-RU" sz="2000" dirty="0"/>
              <a:t> или заменять их строчками из народных колыбельных песенок. </a:t>
            </a:r>
            <a:r>
              <a:rPr lang="ru-RU" sz="2000" dirty="0" smtClean="0"/>
              <a:t>По </a:t>
            </a:r>
            <a:r>
              <a:rPr lang="ru-RU" sz="2000" dirty="0"/>
              <a:t>структуре это те же </a:t>
            </a:r>
            <a:r>
              <a:rPr lang="ru-RU" sz="2000" dirty="0" err="1"/>
              <a:t>чистоговорки</a:t>
            </a:r>
            <a:r>
              <a:rPr lang="ru-RU" sz="2000" dirty="0"/>
              <a:t>: 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баю-баю-баю </a:t>
            </a:r>
            <a:r>
              <a:rPr lang="ru-RU" sz="2000" dirty="0"/>
              <a:t>— Катеньку качаю; 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баю-баю-бай </a:t>
            </a:r>
            <a:r>
              <a:rPr lang="ru-RU" sz="2000" dirty="0"/>
              <a:t>— глазки закрывай; 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err="1" smtClean="0"/>
              <a:t>лю</a:t>
            </a:r>
            <a:r>
              <a:rPr lang="ru-RU" sz="2000" dirty="0" smtClean="0"/>
              <a:t>-ли</a:t>
            </a:r>
            <a:r>
              <a:rPr lang="ru-RU" sz="2000" dirty="0"/>
              <a:t>, </a:t>
            </a:r>
            <a:r>
              <a:rPr lang="ru-RU" sz="2000" dirty="0" err="1"/>
              <a:t>лю</a:t>
            </a:r>
            <a:r>
              <a:rPr lang="ru-RU" sz="2000" dirty="0"/>
              <a:t>-ли, </a:t>
            </a:r>
            <a:r>
              <a:rPr lang="ru-RU" sz="2000" dirty="0" err="1"/>
              <a:t>лю</a:t>
            </a:r>
            <a:r>
              <a:rPr lang="ru-RU" sz="2000" dirty="0"/>
              <a:t>-ли— куколки уснули и др.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3087110"/>
            <a:ext cx="5328591" cy="3510242"/>
          </a:xfrm>
        </p:spPr>
      </p:pic>
    </p:spTree>
    <p:extLst>
      <p:ext uri="{BB962C8B-B14F-4D97-AF65-F5344CB8AC3E}">
        <p14:creationId xmlns:p14="http://schemas.microsoft.com/office/powerpoint/2010/main" val="3972784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274638"/>
            <a:ext cx="7704856" cy="2002234"/>
          </a:xfrm>
        </p:spPr>
        <p:txBody>
          <a:bodyPr/>
          <a:lstStyle/>
          <a:p>
            <a:pPr algn="l"/>
            <a:r>
              <a:rPr lang="ru-RU" sz="2000" b="1" dirty="0" smtClean="0"/>
              <a:t>3-й прием </a:t>
            </a:r>
            <a:r>
              <a:rPr lang="ru-RU" sz="2000" dirty="0" smtClean="0"/>
              <a:t>- </a:t>
            </a:r>
            <a:r>
              <a:rPr lang="ru-RU" sz="2000" u="sng" dirty="0" smtClean="0"/>
              <a:t>показ </a:t>
            </a:r>
            <a:r>
              <a:rPr lang="ru-RU" sz="2000" u="sng" dirty="0"/>
              <a:t>игр-инсценировок.</a:t>
            </a:r>
            <a:br>
              <a:rPr lang="ru-RU" sz="2000" u="sng" dirty="0"/>
            </a:br>
            <a:r>
              <a:rPr lang="ru-RU" sz="2000" dirty="0" smtClean="0"/>
              <a:t>По </a:t>
            </a:r>
            <a:r>
              <a:rPr lang="ru-RU" sz="2000" dirty="0"/>
              <a:t>ходу инсценировки дети повторяют отдельные слова и фразы, в которых часто встречается осваиваемый звук. Параллельно ведется работа по формированию интонационной выразительности речи: дети произносят вопросительные и восклицательные предложения с интонациями грусти, радости и т. п.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564" y="2204864"/>
            <a:ext cx="6576779" cy="4392488"/>
          </a:xfrm>
        </p:spPr>
      </p:pic>
    </p:spTree>
    <p:extLst>
      <p:ext uri="{BB962C8B-B14F-4D97-AF65-F5344CB8AC3E}">
        <p14:creationId xmlns:p14="http://schemas.microsoft.com/office/powerpoint/2010/main" val="1233171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274638"/>
            <a:ext cx="7776864" cy="2146250"/>
          </a:xfrm>
        </p:spPr>
        <p:txBody>
          <a:bodyPr/>
          <a:lstStyle/>
          <a:p>
            <a:pPr algn="l"/>
            <a:r>
              <a:rPr lang="ru-RU" sz="2000" b="1" dirty="0" smtClean="0"/>
              <a:t>4-й прием </a:t>
            </a:r>
            <a:r>
              <a:rPr lang="ru-RU" sz="2000" dirty="0" smtClean="0"/>
              <a:t>- </a:t>
            </a:r>
            <a:r>
              <a:rPr lang="ru-RU" sz="2000" u="sng" dirty="0" smtClean="0"/>
              <a:t>дидактические </a:t>
            </a:r>
            <a:r>
              <a:rPr lang="ru-RU" sz="2000" u="sng" dirty="0"/>
              <a:t>упражнения типа «Узнай </a:t>
            </a:r>
            <a:r>
              <a:rPr lang="ru-RU" sz="2000" u="sng" dirty="0" smtClean="0"/>
              <a:t>и </a:t>
            </a:r>
            <a:r>
              <a:rPr lang="ru-RU" sz="2000" u="sng" dirty="0"/>
              <a:t>назови».</a:t>
            </a:r>
            <a:br>
              <a:rPr lang="ru-RU" sz="2000" u="sng" dirty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>Например, дети вынимают из коробки (мешочка) игрушки или картинки, в названиях которых встречается определенный звук (капуста, гуси, петух, удочка, дудочка — звук у) и говорят, что они достали. (Можно заранее разложить картинки на столах изображениями вниз.)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2420888"/>
            <a:ext cx="6120680" cy="4104456"/>
          </a:xfrm>
        </p:spPr>
      </p:pic>
    </p:spTree>
    <p:extLst>
      <p:ext uri="{BB962C8B-B14F-4D97-AF65-F5344CB8AC3E}">
        <p14:creationId xmlns:p14="http://schemas.microsoft.com/office/powerpoint/2010/main" val="3779107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28180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Тема Office">
  <a:themeElements>
    <a:clrScheme name="Другая 2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B0F0"/>
      </a:hlink>
      <a:folHlink>
        <a:srgbClr val="00B0F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426</TotalTime>
  <Words>176</Words>
  <Application>Microsoft Office PowerPoint</Application>
  <PresentationFormat>Экран (4:3)</PresentationFormat>
  <Paragraphs>16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1_Тема Office</vt:lpstr>
      <vt:lpstr>ПРЕЗЕНТАЦИЯ НА ТЕМУ  «ВОСПИТАНИЕ ЗВУКОВОЙ КУЛЬТУРЫ РЕЧИ У ДЕТЕЙ ВТОРОЙ МЛАДШЕЙ ГРУППЫ</vt:lpstr>
      <vt:lpstr>Воспитание звуковой культуры речи включает:   - формирование четкой артикуляции звуков родного языка,  - правильного их произношения,  - ясного и чистого произношения слов и фраз,  - правильного речевого дыхания,  - а также умения использовать достаточную громкость голоса,  - нормальный темп речи и различные интонационные средства выразительности (мелодику, логические паузы, ударения, темп, ритм и тембр речи).</vt:lpstr>
      <vt:lpstr>Формирование звукопроизношения осуществляется в 3 этапа:  1-й этап - подготовка артикуляционного аппарата;             </vt:lpstr>
      <vt:lpstr>2- этап - уточнение произношения звука;</vt:lpstr>
      <vt:lpstr>3-й этап - закрепление звука в словах и фразовой речи.</vt:lpstr>
      <vt:lpstr>     При формировании звукопроизношения почти все гласные (кроме о) и некоторые согласные (в, ф, с, з, л) можно соотнести с каким-то конкретным образом:  ааа — лепечет маленький ребенок,  ууу — сигналит паровоз,  ффф — фыркает еж.       Это значительно облегчает работу по звукопроизношению. Благодаря игровой форме дети охотно повторяет звуки по многу раз.       Например, воспитатель предлагает: «Научимся рычать так же хорошо, как большой медведь (ыыы). А теперь напомним эту песенку малышу-медвежонку, забывшему ее. Давайте все вместе поможем медвежонку позвать маму-медведицу» и т. п.</vt:lpstr>
      <vt:lpstr>Рассмотрим приемы, которые используются для формирования звукопроизношения: 1. Сочетание хорового повторения с индивидуальными (3—4 повторения).  Например, воспитатель говорит: «У-у-у — сигналит паровоз. Скажите все, как он сигналит. А теперь послушаем, как сигналит Олин паровоз... Сашин... Наташин...».</vt:lpstr>
      <vt:lpstr>2. Использование «волшебного кубика».  На гранях кубика (размером 10 X 15 см) наклеены картинки: малышка Аленушка,  паровоз, пароход,  жеребенок и др.       «Вертись, крутись, на бочок ложись!» — приговаривают дети, в то время как педагог переворачивает кубик с грани на грань.           Вниманию детей предлагается одна из картинок, а они хором или по одному произносят соответствующий звук (ввв — самолет, ссс — водопроводный кран, ззз — комар).</vt:lpstr>
      <vt:lpstr>3. Использование дидактических игр типа «Заводные игрушки».  В игре «Заводные игрушки» дети изображают бельчат (самолеты, комаров или др.). Воспитатель «заводит» их «ключиком». «Ц-ц-ц» — произносит белочка. Если малыш молчит, не следует добиваться ответа, можно объяснить детям, что игрушка сломалась.</vt:lpstr>
      <vt:lpstr>Следует выделить группу приемов, в которых отработка произношения звука выступает как второстепенная задача, а главным является развитие речевого дыхания, темпа речи, интонационной выразительности.</vt:lpstr>
      <vt:lpstr>1- прием -  исполнение детьми «длинных песенок».  Отрабатывая произношение гласных звуков и некоторых свистящих (с, з), целесообразно предлагать ребенку длительно (в течение 2—3 с) произносить звук на одном выдохе. Можно предложить детям «вести пальцем по звуковой дорожке» (ребенок произносит гласный звук и одновременно проводит пальцем по дорожке).</vt:lpstr>
      <vt:lpstr>2-й прием -  исполнение песенок с различной силой голоса и тональностью</vt:lpstr>
      <vt:lpstr>Для закрепления звука в словах и фразовой речи используются специальные приемы: 1-й прием - Проговаривание детьми в игровой ситуации отрывков из программных стихотворений. Воспитатель напоминает текст, затем 2—3 раза повторяет его с детьми. Например, малыши «пекут оладушки» маленькой Аленушке и приговаривают: «Ой, ладушки-ладушки, испечем оладушки» (закрепление звука а).</vt:lpstr>
      <vt:lpstr>2-й прием - повторение детьми чистоговорок. Чистоговорки широко используются в работе с детьми.  Однако в целях воспитания у ребенка вкуса к хорошему литературному языку следует строже относиться к выбору чистоговорок или заменять их строчками из народных колыбельных песенок. По структуре это те же чистоговорки:  баю-баю-баю — Катеньку качаю;  баю-баю-бай — глазки закрывай;  лю-ли, лю-ли, лю-ли— куколки уснули и др.</vt:lpstr>
      <vt:lpstr>3-й прием - показ игр-инсценировок. По ходу инсценировки дети повторяют отдельные слова и фразы, в которых часто встречается осваиваемый звук. Параллельно ведется работа по формированию интонационной выразительности речи: дети произносят вопросительные и восклицательные предложения с интонациями грусти, радости и т. п.</vt:lpstr>
      <vt:lpstr>4-й прием - дидактические упражнения типа «Узнай и назови».  Например, дети вынимают из коробки (мешочка) игрушки или картинки, в названиях которых встречается определенный звук (капуста, гуси, петух, удочка, дудочка — звук у) и говорят, что они достали. (Можно заранее разложить картинки на столах изображениями вниз.)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Шаблон презентации</dc:title>
  <dc:creator>Шаблон Фокиной Л. П.</dc:creator>
  <cp:lastModifiedBy>user</cp:lastModifiedBy>
  <cp:revision>30</cp:revision>
  <dcterms:created xsi:type="dcterms:W3CDTF">2014-07-06T18:18:01Z</dcterms:created>
  <dcterms:modified xsi:type="dcterms:W3CDTF">2021-02-16T12:20:29Z</dcterms:modified>
</cp:coreProperties>
</file>