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1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243FF9F-1CBE-4A5B-BCB9-2EF010F84DC3}" v="11" dt="2021-06-06T12:52:00.215"/>
    <p1510:client id="{0485A174-3FB9-4E18-893C-857B01484870}" v="571" dt="2021-06-06T20:11:56.6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30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720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61872" y="4800600"/>
            <a:ext cx="9418320" cy="1691640"/>
          </a:xfrm>
        </p:spPr>
        <p:txBody>
          <a:bodyPr>
            <a:normAutofit/>
          </a:bodyPr>
          <a:lstStyle>
            <a:lvl1pPr marL="0" indent="0" algn="l">
              <a:buNone/>
              <a:defRPr sz="2200" baseline="0">
                <a:solidFill>
                  <a:schemeClr val="tx1">
                    <a:lumMod val="75000"/>
                  </a:schemeClr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fld id="{9E016143-E03C-4CFD-AFDC-14E5BDEA754C}" type="datetimeFigureOut">
              <a:rPr lang="en-US" dirty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6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44875094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94063-DF36-4330-A365-08DA1FA5B7D6}" type="datetimeFigureOut">
              <a:rPr lang="en-US" dirty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1671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1872" y="758952"/>
            <a:ext cx="9418320" cy="4041648"/>
          </a:xfrm>
        </p:spPr>
        <p:txBody>
          <a:bodyPr anchor="b">
            <a:normAutofit/>
          </a:bodyPr>
          <a:lstStyle>
            <a:lvl1pPr>
              <a:lnSpc>
                <a:spcPct val="85000"/>
              </a:lnSpc>
              <a:defRPr sz="72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4800600"/>
            <a:ext cx="9418320" cy="1691640"/>
          </a:xfrm>
        </p:spPr>
        <p:txBody>
          <a:bodyPr anchor="t">
            <a:normAutofit/>
          </a:bodyPr>
          <a:lstStyle>
            <a:lvl1pPr marL="0" indent="0">
              <a:buNone/>
              <a:defRPr sz="22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A7C6C-0F39-4D70-8E8D-FE5B9C95FA73}" type="datetimeFigureOut">
              <a:rPr lang="en-US" dirty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4572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369339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61872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26480" y="1828800"/>
            <a:ext cx="4480560" cy="4351337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CFA4AC-08CC-42CE-BD01-C191750A04EC}" type="datetimeFigureOut">
              <a:rPr lang="en-US" dirty="0"/>
              <a:t>6/13/2021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2532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61872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26480" y="1713655"/>
            <a:ext cx="4480560" cy="731520"/>
          </a:xfrm>
        </p:spPr>
        <p:txBody>
          <a:bodyPr anchor="b">
            <a:normAutofit/>
          </a:bodyPr>
          <a:lstStyle>
            <a:lvl1pPr marL="0" indent="0">
              <a:lnSpc>
                <a:spcPct val="95000"/>
              </a:lnSpc>
              <a:spcBef>
                <a:spcPts val="0"/>
              </a:spcBef>
              <a:buNone/>
              <a:defRPr lang="en-US" sz="2000" b="0" kern="12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2000"/>
              </a:spcBef>
              <a:buFontTx/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26480" y="2507550"/>
            <a:ext cx="4480560" cy="366465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A7A723-92A7-435B-B681-F25B092FEFEB}" type="datetimeFigureOut">
              <a:rPr lang="en-US" dirty="0"/>
              <a:t>6/13/2021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07457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170639-886C-4FCF-9EAB-ABB5DA3F3F4A}" type="datetimeFigureOut">
              <a:rPr lang="en-US" dirty="0"/>
              <a:t>6/13/2021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1178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30651-31F4-45D2-98AE-A2108F41BC07}" type="datetimeFigureOut">
              <a:rPr lang="en-US" dirty="0"/>
              <a:t>6/13/2021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611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1248" y="457200"/>
            <a:ext cx="3200400" cy="1600197"/>
          </a:xfrm>
        </p:spPr>
        <p:txBody>
          <a:bodyPr anchor="b">
            <a:normAutofit/>
          </a:bodyPr>
          <a:lstStyle>
            <a:lvl1pPr>
              <a:defRPr sz="3200" b="0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04267" y="685800"/>
            <a:ext cx="6079066" cy="548640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1248" y="2099734"/>
            <a:ext cx="3200400" cy="3810001"/>
          </a:xfrm>
        </p:spPr>
        <p:txBody>
          <a:bodyPr>
            <a:normAutofit/>
          </a:bodyPr>
          <a:lstStyle>
            <a:lvl1pPr marL="0" indent="0">
              <a:lnSpc>
                <a:spcPct val="114000"/>
              </a:lnSpc>
              <a:spcBef>
                <a:spcPts val="800"/>
              </a:spcBef>
              <a:buNone/>
              <a:defRPr sz="13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3789A-C914-4DB1-8815-80B5EC7335C5}" type="datetimeFigureOut">
              <a:rPr lang="en-US" dirty="0"/>
              <a:t>6/13/2021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7963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5105400"/>
            <a:ext cx="11292840" cy="17526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257800"/>
            <a:ext cx="9982200" cy="914400"/>
          </a:xfrm>
        </p:spPr>
        <p:txBody>
          <a:bodyPr anchor="b">
            <a:normAutofit/>
          </a:bodyPr>
          <a:lstStyle>
            <a:lvl1pPr>
              <a:defRPr sz="2800" b="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1292840" cy="5128923"/>
          </a:xfrm>
          <a:blipFill>
            <a:blip r:embed="rId2"/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6108589"/>
            <a:ext cx="9982200" cy="597011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3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6440AA-91A0-436F-8FDB-C0F939DCAE21}" type="datetimeFigureOut">
              <a:rPr lang="en-US" dirty="0"/>
              <a:t>6/13/2021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87619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33E54A-A8CA-48C1-9504-691B58049D29}" type="datetimeFigureOut">
              <a:rPr lang="en-US" dirty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344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48700" y="381000"/>
            <a:ext cx="2476500" cy="58975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62000" y="381000"/>
            <a:ext cx="7734300" cy="58975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6C806-BBF7-471C-9527-881CE2266695}" type="datetimeFigureOut">
              <a:rPr lang="en-US" dirty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7353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1292840" y="0"/>
            <a:ext cx="914400" cy="6858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61872" y="365760"/>
            <a:ext cx="9692640" cy="13255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61872" y="1828800"/>
            <a:ext cx="8595360" cy="43513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10797542" y="998537"/>
            <a:ext cx="1904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 b="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fld id="{0E59FD0C-5451-4CA0-86AF-E70AE3279989}" type="datetimeFigureOut">
              <a:rPr lang="en-US" dirty="0"/>
              <a:t>6/13/2021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9959341" y="4046537"/>
            <a:ext cx="358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2">
                    <a:lumMod val="20000"/>
                    <a:lumOff val="8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292840" y="6172200"/>
            <a:ext cx="914400" cy="593725"/>
          </a:xfrm>
          <a:prstGeom prst="rect">
            <a:avLst/>
          </a:prstGeom>
        </p:spPr>
        <p:txBody>
          <a:bodyPr vert="horz" lIns="45720" tIns="45720" rIns="45720" bIns="45720" rtlCol="0" anchor="ctr">
            <a:normAutofit/>
          </a:bodyPr>
          <a:lstStyle>
            <a:lvl1pPr algn="ctr">
              <a:defRPr sz="36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2130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 spc="-5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5000"/>
        </a:lnSpc>
        <a:spcBef>
          <a:spcPts val="1400"/>
        </a:spcBef>
        <a:spcAft>
          <a:spcPts val="200"/>
        </a:spcAft>
        <a:buClr>
          <a:schemeClr val="accent1"/>
        </a:buClr>
        <a:buSzPct val="80000"/>
        <a:buFont typeface="Arial" pitchFamily="34" charset="0"/>
        <a:buChar char="•"/>
        <a:defRPr sz="1800" kern="1200" spc="1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300"/>
        </a:spcBef>
        <a:spcAft>
          <a:spcPts val="300"/>
        </a:spcAft>
        <a:buClr>
          <a:schemeClr val="accent1"/>
        </a:buClr>
        <a:buFont typeface="Wingdings 2" pitchFamily="18" charset="2"/>
        <a:buChar char=""/>
        <a:defRPr sz="1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5DD1E3C-5ABC-4949-847C-EBCD962E32FB}"/>
              </a:ext>
            </a:extLst>
          </p:cNvPr>
          <p:cNvSpPr/>
          <p:nvPr/>
        </p:nvSpPr>
        <p:spPr>
          <a:xfrm>
            <a:off x="1010202" y="2511112"/>
            <a:ext cx="6852476" cy="4032373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0A0F86-F799-4DD9-8161-BAC99D162462}"/>
              </a:ext>
            </a:extLst>
          </p:cNvPr>
          <p:cNvSpPr txBox="1"/>
          <p:nvPr/>
        </p:nvSpPr>
        <p:spPr>
          <a:xfrm>
            <a:off x="903356" y="284921"/>
            <a:ext cx="9998763" cy="175432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ru-RU" sz="5400" dirty="0" smtClean="0">
                <a:solidFill>
                  <a:srgbClr val="C00000"/>
                </a:solidFill>
                <a:latin typeface="Century Schoolbook"/>
              </a:rPr>
              <a:t> </a:t>
            </a:r>
            <a:r>
              <a:rPr lang="ru-RU" sz="5400" b="1" dirty="0" smtClean="0">
                <a:solidFill>
                  <a:srgbClr val="C00000"/>
                </a:solidFill>
                <a:latin typeface="Century Schoolbook"/>
              </a:rPr>
              <a:t>Дедовичская операция</a:t>
            </a:r>
            <a:endParaRPr lang="ru-RU" sz="5400" b="1" dirty="0">
              <a:solidFill>
                <a:srgbClr val="C00000"/>
              </a:solidFill>
              <a:latin typeface="Century Schoolbook"/>
            </a:endParaRPr>
          </a:p>
          <a:p>
            <a:pPr algn="ctr"/>
            <a:r>
              <a:rPr lang="ru-RU" sz="5400" b="1" dirty="0">
                <a:solidFill>
                  <a:srgbClr val="C00000"/>
                </a:solidFill>
                <a:latin typeface="Century Schoolbook"/>
              </a:rPr>
              <a:t>22 февраля 1942 года</a:t>
            </a:r>
          </a:p>
        </p:txBody>
      </p:sp>
      <p:pic>
        <p:nvPicPr>
          <p:cNvPr id="3" name="Рисунок 3" descr="Изображение выглядит как дерево, внешний, человек, транспорт&#10;&#10;Автоматически созданное описание">
            <a:extLst>
              <a:ext uri="{FF2B5EF4-FFF2-40B4-BE49-F238E27FC236}">
                <a16:creationId xmlns:a16="http://schemas.microsoft.com/office/drawing/2014/main" id="{9AAA27CC-50CF-41ED-BEB1-E8E2AA13470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24226" y="2039247"/>
            <a:ext cx="6862416" cy="4408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165157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id="{8366D7C1-10AE-49C0-862F-5D89446EDA2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</a:schemeClr>
          </a:solidFill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id="{488F6376-60AD-4FFA-BD92-9403E6794E38}"/>
              </a:ext>
            </a:extLst>
          </p:cNvPr>
          <p:cNvSpPr/>
          <p:nvPr/>
        </p:nvSpPr>
        <p:spPr>
          <a:xfrm>
            <a:off x="2286000" y="295275"/>
            <a:ext cx="7734300" cy="5943600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4">
            <a:extLst>
              <a:ext uri="{FF2B5EF4-FFF2-40B4-BE49-F238E27FC236}">
                <a16:creationId xmlns:a16="http://schemas.microsoft.com/office/drawing/2014/main" id="{7487D364-63E2-4A64-B06E-618149FABDC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9875" t="2388" r="18575" b="7612"/>
          <a:stretch/>
        </p:blipFill>
        <p:spPr>
          <a:xfrm>
            <a:off x="2385002" y="393387"/>
            <a:ext cx="7529759" cy="57488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2FCFB50-1FD9-4FD8-8E5D-288C6D44031E}"/>
              </a:ext>
            </a:extLst>
          </p:cNvPr>
          <p:cNvSpPr txBox="1"/>
          <p:nvPr/>
        </p:nvSpPr>
        <p:spPr>
          <a:xfrm>
            <a:off x="409575" y="2362200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>
                <a:solidFill>
                  <a:srgbClr val="C00000"/>
                </a:solidFill>
              </a:rPr>
              <a:t>Водонапорная </a:t>
            </a:r>
            <a:endParaRPr lang="ru-RU"/>
          </a:p>
          <a:p>
            <a:r>
              <a:rPr lang="ru-RU">
                <a:solidFill>
                  <a:srgbClr val="C00000"/>
                </a:solidFill>
              </a:rPr>
              <a:t>башня</a:t>
            </a:r>
            <a:endParaRPr lang="ru-RU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D1E85E3-6D25-402A-BF81-0D5E678C4996}"/>
              </a:ext>
            </a:extLst>
          </p:cNvPr>
          <p:cNvSpPr txBox="1"/>
          <p:nvPr/>
        </p:nvSpPr>
        <p:spPr>
          <a:xfrm>
            <a:off x="409574" y="3181349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Бункер</a:t>
            </a:r>
            <a:endParaRPr lang="ru-RU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AD01B3-4897-48AE-B6DA-612363BB3FE6}"/>
              </a:ext>
            </a:extLst>
          </p:cNvPr>
          <p:cNvSpPr txBox="1"/>
          <p:nvPr/>
        </p:nvSpPr>
        <p:spPr>
          <a:xfrm>
            <a:off x="409574" y="387667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Штаб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C56B19CA-E384-470C-A554-943810E7B2B1}"/>
              </a:ext>
            </a:extLst>
          </p:cNvPr>
          <p:cNvSpPr txBox="1"/>
          <p:nvPr/>
        </p:nvSpPr>
        <p:spPr>
          <a:xfrm>
            <a:off x="409574" y="5400674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err="1">
                <a:solidFill>
                  <a:srgbClr val="C00000"/>
                </a:solidFill>
              </a:rPr>
              <a:t>Церьковь</a:t>
            </a:r>
            <a:endParaRPr lang="ru-RU" err="1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FE64D68-0D24-49B6-9118-F7EFACCD27B9}"/>
              </a:ext>
            </a:extLst>
          </p:cNvPr>
          <p:cNvSpPr txBox="1"/>
          <p:nvPr/>
        </p:nvSpPr>
        <p:spPr>
          <a:xfrm>
            <a:off x="409574" y="5833112"/>
            <a:ext cx="274320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Мост через</a:t>
            </a:r>
            <a:endParaRPr lang="ru-RU" dirty="0">
              <a:solidFill>
                <a:srgbClr val="FFFFFF"/>
              </a:solidFill>
            </a:endParaRPr>
          </a:p>
          <a:p>
            <a:r>
              <a:rPr lang="ru-RU" dirty="0">
                <a:solidFill>
                  <a:srgbClr val="C00000"/>
                </a:solidFill>
              </a:rPr>
              <a:t>р. Шелонь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BAE1D12-0439-46AB-BD54-645F165D0461}"/>
              </a:ext>
            </a:extLst>
          </p:cNvPr>
          <p:cNvSpPr txBox="1"/>
          <p:nvPr/>
        </p:nvSpPr>
        <p:spPr>
          <a:xfrm>
            <a:off x="409574" y="4406559"/>
            <a:ext cx="2743200" cy="95410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1400" dirty="0">
                <a:solidFill>
                  <a:srgbClr val="C00000"/>
                </a:solidFill>
              </a:rPr>
              <a:t>Предположительно</a:t>
            </a:r>
            <a:endParaRPr lang="ru-RU" sz="1400" dirty="0">
              <a:solidFill>
                <a:srgbClr val="FFFFFF"/>
              </a:solidFill>
            </a:endParaRPr>
          </a:p>
          <a:p>
            <a:r>
              <a:rPr lang="ru-RU" sz="1400" dirty="0">
                <a:solidFill>
                  <a:srgbClr val="C00000"/>
                </a:solidFill>
              </a:rPr>
              <a:t>мастерская по</a:t>
            </a:r>
          </a:p>
          <a:p>
            <a:r>
              <a:rPr lang="ru-RU" sz="1400" dirty="0">
                <a:solidFill>
                  <a:srgbClr val="C00000"/>
                </a:solidFill>
              </a:rPr>
              <a:t>изготовлению </a:t>
            </a:r>
          </a:p>
          <a:p>
            <a:r>
              <a:rPr lang="ru-RU" sz="1400" dirty="0">
                <a:solidFill>
                  <a:srgbClr val="C00000"/>
                </a:solidFill>
              </a:rPr>
              <a:t>гербов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C66B692-67DA-4FAA-941D-6D73AD23A5AF}"/>
              </a:ext>
            </a:extLst>
          </p:cNvPr>
          <p:cNvSpPr txBox="1"/>
          <p:nvPr/>
        </p:nvSpPr>
        <p:spPr>
          <a:xfrm>
            <a:off x="10086975" y="3683283"/>
            <a:ext cx="205740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Узкоколейная</a:t>
            </a:r>
            <a:endParaRPr lang="ru-RU" dirty="0">
              <a:solidFill>
                <a:srgbClr val="FFFFFF"/>
              </a:solidFill>
            </a:endParaRPr>
          </a:p>
          <a:p>
            <a:r>
              <a:rPr lang="ru-RU" dirty="0">
                <a:solidFill>
                  <a:srgbClr val="C00000"/>
                </a:solidFill>
              </a:rPr>
              <a:t>ж/д дорога</a:t>
            </a:r>
          </a:p>
          <a:p>
            <a:r>
              <a:rPr lang="ru-RU" dirty="0">
                <a:solidFill>
                  <a:srgbClr val="C00000"/>
                </a:solidFill>
              </a:rPr>
              <a:t>на старую Руссу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B862ED1-78D5-467E-AFC6-350A3B7D3D77}"/>
              </a:ext>
            </a:extLst>
          </p:cNvPr>
          <p:cNvSpPr txBox="1"/>
          <p:nvPr/>
        </p:nvSpPr>
        <p:spPr>
          <a:xfrm>
            <a:off x="10125075" y="4853905"/>
            <a:ext cx="1885950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dirty="0">
                <a:solidFill>
                  <a:srgbClr val="C00000"/>
                </a:solidFill>
              </a:rPr>
              <a:t>Тракторная </a:t>
            </a:r>
          </a:p>
          <a:p>
            <a:r>
              <a:rPr lang="ru-RU" dirty="0">
                <a:solidFill>
                  <a:srgbClr val="C00000"/>
                </a:solidFill>
              </a:rPr>
              <a:t>станция</a:t>
            </a:r>
          </a:p>
        </p:txBody>
      </p:sp>
      <p:cxnSp>
        <p:nvCxnSpPr>
          <p:cNvPr id="17" name="Прямая со стрелкой 16">
            <a:extLst>
              <a:ext uri="{FF2B5EF4-FFF2-40B4-BE49-F238E27FC236}">
                <a16:creationId xmlns:a16="http://schemas.microsoft.com/office/drawing/2014/main" id="{454C22CF-F81C-4B51-A23E-6942120E37AD}"/>
              </a:ext>
            </a:extLst>
          </p:cNvPr>
          <p:cNvCxnSpPr/>
          <p:nvPr/>
        </p:nvCxnSpPr>
        <p:spPr>
          <a:xfrm>
            <a:off x="466725" y="3009900"/>
            <a:ext cx="1981200" cy="952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>
            <a:extLst>
              <a:ext uri="{FF2B5EF4-FFF2-40B4-BE49-F238E27FC236}">
                <a16:creationId xmlns:a16="http://schemas.microsoft.com/office/drawing/2014/main" id="{CAD8E267-0D5F-422F-8775-DA2A450E7DE8}"/>
              </a:ext>
            </a:extLst>
          </p:cNvPr>
          <p:cNvCxnSpPr>
            <a:cxnSpLocks/>
          </p:cNvCxnSpPr>
          <p:nvPr/>
        </p:nvCxnSpPr>
        <p:spPr>
          <a:xfrm>
            <a:off x="466724" y="3543299"/>
            <a:ext cx="1981200" cy="952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2" name="Прямая со стрелкой 21">
            <a:extLst>
              <a:ext uri="{FF2B5EF4-FFF2-40B4-BE49-F238E27FC236}">
                <a16:creationId xmlns:a16="http://schemas.microsoft.com/office/drawing/2014/main" id="{CE7852A1-D04A-450E-94ED-319A7E00CE74}"/>
              </a:ext>
            </a:extLst>
          </p:cNvPr>
          <p:cNvCxnSpPr>
            <a:cxnSpLocks/>
          </p:cNvCxnSpPr>
          <p:nvPr/>
        </p:nvCxnSpPr>
        <p:spPr>
          <a:xfrm>
            <a:off x="2457449" y="3009899"/>
            <a:ext cx="3733800" cy="1143000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3" name="Прямая со стрелкой 22">
            <a:extLst>
              <a:ext uri="{FF2B5EF4-FFF2-40B4-BE49-F238E27FC236}">
                <a16:creationId xmlns:a16="http://schemas.microsoft.com/office/drawing/2014/main" id="{2FBBBA70-5558-43DD-81BD-F30DB0783DA8}"/>
              </a:ext>
            </a:extLst>
          </p:cNvPr>
          <p:cNvCxnSpPr>
            <a:cxnSpLocks/>
          </p:cNvCxnSpPr>
          <p:nvPr/>
        </p:nvCxnSpPr>
        <p:spPr>
          <a:xfrm>
            <a:off x="466724" y="4248149"/>
            <a:ext cx="1981200" cy="952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4" name="Прямая со стрелкой 23">
            <a:extLst>
              <a:ext uri="{FF2B5EF4-FFF2-40B4-BE49-F238E27FC236}">
                <a16:creationId xmlns:a16="http://schemas.microsoft.com/office/drawing/2014/main" id="{07E4B17D-BD7A-458E-A727-A21637D8827B}"/>
              </a:ext>
            </a:extLst>
          </p:cNvPr>
          <p:cNvCxnSpPr>
            <a:cxnSpLocks/>
          </p:cNvCxnSpPr>
          <p:nvPr/>
        </p:nvCxnSpPr>
        <p:spPr>
          <a:xfrm>
            <a:off x="2400299" y="3543299"/>
            <a:ext cx="2514600" cy="71437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9" name="Прямая со стрелкой 18">
            <a:extLst>
              <a:ext uri="{FF2B5EF4-FFF2-40B4-BE49-F238E27FC236}">
                <a16:creationId xmlns:a16="http://schemas.microsoft.com/office/drawing/2014/main" id="{9FECD850-5AF3-428E-8363-11A0A4F9F4F7}"/>
              </a:ext>
            </a:extLst>
          </p:cNvPr>
          <p:cNvCxnSpPr>
            <a:cxnSpLocks/>
          </p:cNvCxnSpPr>
          <p:nvPr/>
        </p:nvCxnSpPr>
        <p:spPr>
          <a:xfrm>
            <a:off x="2447924" y="4257674"/>
            <a:ext cx="2359207" cy="61777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1" name="Прямая со стрелкой 20">
            <a:extLst>
              <a:ext uri="{FF2B5EF4-FFF2-40B4-BE49-F238E27FC236}">
                <a16:creationId xmlns:a16="http://schemas.microsoft.com/office/drawing/2014/main" id="{9B3C3144-0442-49DC-A457-821518E2DB2D}"/>
              </a:ext>
            </a:extLst>
          </p:cNvPr>
          <p:cNvCxnSpPr>
            <a:cxnSpLocks/>
          </p:cNvCxnSpPr>
          <p:nvPr/>
        </p:nvCxnSpPr>
        <p:spPr>
          <a:xfrm>
            <a:off x="466724" y="5394840"/>
            <a:ext cx="1981200" cy="952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6" name="Прямая со стрелкой 25">
            <a:extLst>
              <a:ext uri="{FF2B5EF4-FFF2-40B4-BE49-F238E27FC236}">
                <a16:creationId xmlns:a16="http://schemas.microsoft.com/office/drawing/2014/main" id="{0BFDA16E-0B74-4834-BC74-B9A329BA67EB}"/>
              </a:ext>
            </a:extLst>
          </p:cNvPr>
          <p:cNvCxnSpPr>
            <a:cxnSpLocks/>
          </p:cNvCxnSpPr>
          <p:nvPr/>
        </p:nvCxnSpPr>
        <p:spPr>
          <a:xfrm>
            <a:off x="456189" y="5810014"/>
            <a:ext cx="1981200" cy="952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id="{1E7C4600-83C5-494C-BCBB-3881EA949473}"/>
              </a:ext>
            </a:extLst>
          </p:cNvPr>
          <p:cNvCxnSpPr>
            <a:cxnSpLocks/>
          </p:cNvCxnSpPr>
          <p:nvPr/>
        </p:nvCxnSpPr>
        <p:spPr>
          <a:xfrm flipV="1">
            <a:off x="2437389" y="4891475"/>
            <a:ext cx="2111439" cy="928064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0" name="Прямая со стрелкой 29">
            <a:extLst>
              <a:ext uri="{FF2B5EF4-FFF2-40B4-BE49-F238E27FC236}">
                <a16:creationId xmlns:a16="http://schemas.microsoft.com/office/drawing/2014/main" id="{D342AB68-4C7E-4AAF-B354-E694D82EE3ED}"/>
              </a:ext>
            </a:extLst>
          </p:cNvPr>
          <p:cNvCxnSpPr>
            <a:cxnSpLocks/>
          </p:cNvCxnSpPr>
          <p:nvPr/>
        </p:nvCxnSpPr>
        <p:spPr>
          <a:xfrm flipV="1">
            <a:off x="2400299" y="4225034"/>
            <a:ext cx="1877436" cy="1173497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4" name="Прямая со стрелкой 33">
            <a:extLst>
              <a:ext uri="{FF2B5EF4-FFF2-40B4-BE49-F238E27FC236}">
                <a16:creationId xmlns:a16="http://schemas.microsoft.com/office/drawing/2014/main" id="{49DDFC69-42EA-4694-AB58-EB1C7800036F}"/>
              </a:ext>
            </a:extLst>
          </p:cNvPr>
          <p:cNvCxnSpPr>
            <a:cxnSpLocks/>
          </p:cNvCxnSpPr>
          <p:nvPr/>
        </p:nvCxnSpPr>
        <p:spPr>
          <a:xfrm>
            <a:off x="403802" y="6478505"/>
            <a:ext cx="1981200" cy="952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5" name="Прямая со стрелкой 34">
            <a:extLst>
              <a:ext uri="{FF2B5EF4-FFF2-40B4-BE49-F238E27FC236}">
                <a16:creationId xmlns:a16="http://schemas.microsoft.com/office/drawing/2014/main" id="{9A1C980A-4417-400C-B324-A6B1C7DB0826}"/>
              </a:ext>
            </a:extLst>
          </p:cNvPr>
          <p:cNvCxnSpPr>
            <a:cxnSpLocks/>
          </p:cNvCxnSpPr>
          <p:nvPr/>
        </p:nvCxnSpPr>
        <p:spPr>
          <a:xfrm flipV="1">
            <a:off x="2390774" y="5192973"/>
            <a:ext cx="1655787" cy="1301688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39" name="Прямая со стрелкой 38">
            <a:extLst>
              <a:ext uri="{FF2B5EF4-FFF2-40B4-BE49-F238E27FC236}">
                <a16:creationId xmlns:a16="http://schemas.microsoft.com/office/drawing/2014/main" id="{85BA80C1-35D6-462A-A165-B9F763813B2A}"/>
              </a:ext>
            </a:extLst>
          </p:cNvPr>
          <p:cNvCxnSpPr>
            <a:cxnSpLocks/>
          </p:cNvCxnSpPr>
          <p:nvPr/>
        </p:nvCxnSpPr>
        <p:spPr>
          <a:xfrm>
            <a:off x="10077450" y="4614564"/>
            <a:ext cx="1981200" cy="952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0" name="Прямая со стрелкой 39">
            <a:extLst>
              <a:ext uri="{FF2B5EF4-FFF2-40B4-BE49-F238E27FC236}">
                <a16:creationId xmlns:a16="http://schemas.microsoft.com/office/drawing/2014/main" id="{1DE98942-BC8F-4D09-889C-E6B0BD2F2862}"/>
              </a:ext>
            </a:extLst>
          </p:cNvPr>
          <p:cNvCxnSpPr>
            <a:cxnSpLocks/>
          </p:cNvCxnSpPr>
          <p:nvPr/>
        </p:nvCxnSpPr>
        <p:spPr>
          <a:xfrm>
            <a:off x="10077450" y="5516138"/>
            <a:ext cx="1981200" cy="9525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1" name="Прямая со стрелкой 40">
            <a:extLst>
              <a:ext uri="{FF2B5EF4-FFF2-40B4-BE49-F238E27FC236}">
                <a16:creationId xmlns:a16="http://schemas.microsoft.com/office/drawing/2014/main" id="{2F21003A-D180-4C1B-B67B-50E8FE42BCEA}"/>
              </a:ext>
            </a:extLst>
          </p:cNvPr>
          <p:cNvCxnSpPr>
            <a:cxnSpLocks/>
          </p:cNvCxnSpPr>
          <p:nvPr/>
        </p:nvCxnSpPr>
        <p:spPr>
          <a:xfrm flipV="1">
            <a:off x="8364772" y="4622182"/>
            <a:ext cx="1712678" cy="570791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43" name="Прямая со стрелкой 42">
            <a:extLst>
              <a:ext uri="{FF2B5EF4-FFF2-40B4-BE49-F238E27FC236}">
                <a16:creationId xmlns:a16="http://schemas.microsoft.com/office/drawing/2014/main" id="{4DC4D96F-B259-45FA-8A59-BEF96E35A6CA}"/>
              </a:ext>
            </a:extLst>
          </p:cNvPr>
          <p:cNvCxnSpPr>
            <a:cxnSpLocks/>
          </p:cNvCxnSpPr>
          <p:nvPr/>
        </p:nvCxnSpPr>
        <p:spPr>
          <a:xfrm flipV="1">
            <a:off x="6575729" y="5516138"/>
            <a:ext cx="3525482" cy="82211"/>
          </a:xfrm>
          <a:prstGeom prst="straightConnector1">
            <a:avLst/>
          </a:prstGeom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842154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5DD1E3C-5ABC-4949-847C-EBCD962E32FB}"/>
              </a:ext>
            </a:extLst>
          </p:cNvPr>
          <p:cNvSpPr/>
          <p:nvPr/>
        </p:nvSpPr>
        <p:spPr>
          <a:xfrm>
            <a:off x="800652" y="1025212"/>
            <a:ext cx="10367201" cy="5480173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20A0F86-F799-4DD9-8161-BAC99D162462}"/>
              </a:ext>
            </a:extLst>
          </p:cNvPr>
          <p:cNvSpPr txBox="1"/>
          <p:nvPr/>
        </p:nvSpPr>
        <p:spPr>
          <a:xfrm>
            <a:off x="903356" y="132521"/>
            <a:ext cx="7884213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ru-RU" sz="4400">
                <a:solidFill>
                  <a:srgbClr val="C00000"/>
                </a:solidFill>
                <a:latin typeface="Century Schoolbook"/>
                <a:cs typeface="Times New Roman"/>
              </a:rPr>
              <a:t>Дедовичская операция</a:t>
            </a:r>
            <a:endParaRPr lang="ru-RU" sz="4400">
              <a:latin typeface="Century Schoolbook"/>
            </a:endParaRPr>
          </a:p>
        </p:txBody>
      </p:sp>
      <p:pic>
        <p:nvPicPr>
          <p:cNvPr id="4" name="Рисунок 4" descr="Изображение выглядит как земля, внешний&#10;&#10;Автоматически созданное описание">
            <a:extLst>
              <a:ext uri="{FF2B5EF4-FFF2-40B4-BE49-F238E27FC236}">
                <a16:creationId xmlns:a16="http://schemas.microsoft.com/office/drawing/2014/main" id="{45FBDC06-44FA-446A-84D6-98E7531EAEA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75" y="884908"/>
            <a:ext cx="10887075" cy="5516809"/>
          </a:xfrm>
          <a:prstGeom prst="rect">
            <a:avLst/>
          </a:prstGeom>
        </p:spPr>
      </p:pic>
      <p:sp>
        <p:nvSpPr>
          <p:cNvPr id="6" name="Текст 7">
            <a:extLst>
              <a:ext uri="{FF2B5EF4-FFF2-40B4-BE49-F238E27FC236}">
                <a16:creationId xmlns:a16="http://schemas.microsoft.com/office/drawing/2014/main" id="{CCD48451-F927-4783-9C98-5B006899F165}"/>
              </a:ext>
            </a:extLst>
          </p:cNvPr>
          <p:cNvSpPr>
            <a:spLocks noGrp="1"/>
          </p:cNvSpPr>
          <p:nvPr/>
        </p:nvSpPr>
        <p:spPr>
          <a:xfrm>
            <a:off x="1351853" y="5551592"/>
            <a:ext cx="6518585" cy="590171"/>
          </a:xfrm>
          <a:prstGeom prst="rect">
            <a:avLst/>
          </a:prstGeom>
          <a:solidFill>
            <a:schemeClr val="tx1"/>
          </a:solidFill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200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3200" b="1" dirty="0">
                <a:solidFill>
                  <a:schemeClr val="bg1"/>
                </a:solidFill>
              </a:rPr>
              <a:t>Панорама Дедовичей 1940г.  </a:t>
            </a:r>
            <a:endParaRPr lang="ru-RU" sz="3200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720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5DD1E3C-5ABC-4949-847C-EBCD962E32FB}"/>
              </a:ext>
            </a:extLst>
          </p:cNvPr>
          <p:cNvSpPr/>
          <p:nvPr/>
        </p:nvSpPr>
        <p:spPr>
          <a:xfrm>
            <a:off x="616432" y="453976"/>
            <a:ext cx="6108147" cy="6162308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56261A42-A073-467A-8A7E-764C94C6643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53" t="5780" r="13912" b="26465"/>
          <a:stretch/>
        </p:blipFill>
        <p:spPr>
          <a:xfrm flipH="1">
            <a:off x="706733" y="255051"/>
            <a:ext cx="6138404" cy="627854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B97FD4-2368-4EC7-8BEA-2421E02762E3}"/>
              </a:ext>
            </a:extLst>
          </p:cNvPr>
          <p:cNvSpPr txBox="1"/>
          <p:nvPr/>
        </p:nvSpPr>
        <p:spPr>
          <a:xfrm>
            <a:off x="7002584" y="580670"/>
            <a:ext cx="5056555" cy="5693866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«…Ночь на 22 февраля 1942 года выдалась исключительно туманная. В 10 шагах ничего не было видно.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Командование бригады решило применить хитрый маневр.	</a:t>
            </a:r>
          </a:p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Немцы всегда поглядывали с опаской на северо-восток. Именно оттуда ждали они нападения. </a:t>
            </a:r>
          </a:p>
        </p:txBody>
      </p:sp>
    </p:spTree>
    <p:extLst>
      <p:ext uri="{BB962C8B-B14F-4D97-AF65-F5344CB8AC3E}">
        <p14:creationId xmlns:p14="http://schemas.microsoft.com/office/powerpoint/2010/main" val="3606913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5DD1E3C-5ABC-4949-847C-EBCD962E32FB}"/>
              </a:ext>
            </a:extLst>
          </p:cNvPr>
          <p:cNvSpPr/>
          <p:nvPr/>
        </p:nvSpPr>
        <p:spPr>
          <a:xfrm>
            <a:off x="712222" y="387021"/>
            <a:ext cx="6158841" cy="6124754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B97FD4-2368-4EC7-8BEA-2421E02762E3}"/>
              </a:ext>
            </a:extLst>
          </p:cNvPr>
          <p:cNvSpPr txBox="1"/>
          <p:nvPr/>
        </p:nvSpPr>
        <p:spPr>
          <a:xfrm>
            <a:off x="7002584" y="336832"/>
            <a:ext cx="5056555" cy="612475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партизаны наметили нанести первый удар с северо-запада. Туда же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ушли отряды</a:t>
            </a:r>
            <a:r>
              <a:rPr 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«Буденовец» и имени А. К. </a:t>
            </a:r>
            <a:r>
              <a:rPr lang="ru-RU" sz="28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Горянинова</a:t>
            </a:r>
            <a:r>
              <a:rPr lang="ru-RU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Но это был не главный удар. В задачу отрядов входило создать видимость наступления. А уже после этого должны были вступить в бой основные силы с юга и юго-востока 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84E7E4-6ACF-42B5-9F1A-301EDBAD85D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83" r="14594"/>
          <a:stretch/>
        </p:blipFill>
        <p:spPr>
          <a:xfrm flipH="1">
            <a:off x="616431" y="491530"/>
            <a:ext cx="6182845" cy="6124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4216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65DD1E3C-5ABC-4949-847C-EBCD962E32FB}"/>
              </a:ext>
            </a:extLst>
          </p:cNvPr>
          <p:cNvSpPr/>
          <p:nvPr/>
        </p:nvSpPr>
        <p:spPr>
          <a:xfrm>
            <a:off x="8168640" y="469084"/>
            <a:ext cx="3044874" cy="6140720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B97FD4-2368-4EC7-8BEA-2421E02762E3}"/>
              </a:ext>
            </a:extLst>
          </p:cNvPr>
          <p:cNvSpPr txBox="1"/>
          <p:nvPr/>
        </p:nvSpPr>
        <p:spPr>
          <a:xfrm>
            <a:off x="548640" y="162654"/>
            <a:ext cx="7410994" cy="6555641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 три часа ночи начальник штаба </a:t>
            </a:r>
            <a:r>
              <a:rPr lang="ru-R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Головай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вышел на окраину деревни </a:t>
            </a:r>
            <a:r>
              <a:rPr lang="ru-R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Пружково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выстрелил из ракетницы. В этот же момент слева и</a:t>
            </a:r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справа от Дедовичей раздались глухие </a:t>
            </a:r>
            <a:r>
              <a:rPr lang="ru-R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глухие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взрывы. Это подрывники вывели из строя железнодорожное полотно со стороны Локни и Дно. Раздался сильный взрыв за вокзалом. Это группа подрывников расправилась с мостом через Шелонь. Минуту стояла тишина.</a:t>
            </a:r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потом загрохотала вся северная окраина поселка. С крыши веревочной фабрики вырвались языки пламени и лизнули ночное небо.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D61F8D6-15E1-4E8B-9AC2-3DCD115810C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990" r="74910"/>
          <a:stretch/>
        </p:blipFill>
        <p:spPr>
          <a:xfrm>
            <a:off x="8288489" y="362346"/>
            <a:ext cx="3055654" cy="6141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0065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26EAF80-35B8-4BDF-A667-7FAF7CF5B197}"/>
              </a:ext>
            </a:extLst>
          </p:cNvPr>
          <p:cNvSpPr/>
          <p:nvPr/>
        </p:nvSpPr>
        <p:spPr>
          <a:xfrm>
            <a:off x="2281646" y="2080732"/>
            <a:ext cx="7132320" cy="4625505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B97FD4-2368-4EC7-8BEA-2421E02762E3}"/>
              </a:ext>
            </a:extLst>
          </p:cNvPr>
          <p:cNvSpPr txBox="1"/>
          <p:nvPr/>
        </p:nvSpPr>
        <p:spPr>
          <a:xfrm>
            <a:off x="548639" y="162654"/>
            <a:ext cx="11416937" cy="181588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Фашисты вели пока еще беспорядочный огонь. Они стягивали свои силы на север. Их напор сдерживали «буденовцы» и «</a:t>
            </a:r>
            <a:r>
              <a:rPr lang="ru-RU" sz="2800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горяниновцы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».</a:t>
            </a:r>
            <a:r>
              <a:rPr lang="en-US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Они заняли кузницу, веревочную фабрику и теперь штурмовали водонапорную башню.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9DE3CBE-7D76-48F2-907F-3F72980AC9D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318" y="1956629"/>
            <a:ext cx="6885729" cy="462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53704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26EAF80-35B8-4BDF-A667-7FAF7CF5B197}"/>
              </a:ext>
            </a:extLst>
          </p:cNvPr>
          <p:cNvSpPr/>
          <p:nvPr/>
        </p:nvSpPr>
        <p:spPr>
          <a:xfrm>
            <a:off x="1435995" y="2059882"/>
            <a:ext cx="9146027" cy="4661597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B97FD4-2368-4EC7-8BEA-2421E02762E3}"/>
              </a:ext>
            </a:extLst>
          </p:cNvPr>
          <p:cNvSpPr txBox="1"/>
          <p:nvPr/>
        </p:nvSpPr>
        <p:spPr>
          <a:xfrm>
            <a:off x="1258388" y="301987"/>
            <a:ext cx="9675224" cy="1384995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Внезапно из замаскированного блиндажа заработал фашистский пулемет. 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Упал, задетый пулей, Синельников…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7EFAE67A-B54B-4D44-A7D6-2F62259E6059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743"/>
          <a:stretch/>
        </p:blipFill>
        <p:spPr>
          <a:xfrm>
            <a:off x="1536162" y="1964083"/>
            <a:ext cx="8935896" cy="4661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0479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26EAF80-35B8-4BDF-A667-7FAF7CF5B197}"/>
              </a:ext>
            </a:extLst>
          </p:cNvPr>
          <p:cNvSpPr/>
          <p:nvPr/>
        </p:nvSpPr>
        <p:spPr>
          <a:xfrm>
            <a:off x="692769" y="389076"/>
            <a:ext cx="4915549" cy="6254026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B97FD4-2368-4EC7-8BEA-2421E02762E3}"/>
              </a:ext>
            </a:extLst>
          </p:cNvPr>
          <p:cNvSpPr txBox="1"/>
          <p:nvPr/>
        </p:nvSpPr>
        <p:spPr>
          <a:xfrm>
            <a:off x="6061164" y="920295"/>
            <a:ext cx="5918455" cy="5262979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Видя замешательство партизан, командование принял на себя Иван Александров. </a:t>
            </a:r>
          </a:p>
          <a:p>
            <a:pPr algn="ctr"/>
            <a:r>
              <a:rPr lang="ru-RU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За мной! – скомандовал он. Уничтожить пулемет вызвался политрук Павел Дурнев. С возгласом «За Родину !» он ринулся к блиндажу. Взорвалась брошенная им граната. Пулемет захлебнулся. Дурнев побежал дальше и упал, сраженный пулей.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FC6639-471D-4A10-BDFC-F226CCBC7A2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7" r="41638"/>
          <a:stretch/>
        </p:blipFill>
        <p:spPr>
          <a:xfrm>
            <a:off x="779858" y="301987"/>
            <a:ext cx="5093089" cy="6254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388996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526EAF80-35B8-4BDF-A667-7FAF7CF5B197}"/>
              </a:ext>
            </a:extLst>
          </p:cNvPr>
          <p:cNvSpPr/>
          <p:nvPr/>
        </p:nvSpPr>
        <p:spPr>
          <a:xfrm>
            <a:off x="692768" y="2441217"/>
            <a:ext cx="6381673" cy="4201885"/>
          </a:xfrm>
          <a:prstGeom prst="rect">
            <a:avLst/>
          </a:prstGeom>
          <a:solidFill>
            <a:srgbClr val="C00000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2B97FD4-2368-4EC7-8BEA-2421E02762E3}"/>
              </a:ext>
            </a:extLst>
          </p:cNvPr>
          <p:cNvSpPr txBox="1"/>
          <p:nvPr/>
        </p:nvSpPr>
        <p:spPr>
          <a:xfrm>
            <a:off x="649225" y="214898"/>
            <a:ext cx="11286850" cy="1938992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 в это время в Яссках вел бой наш партизанский заслон. Силы были не равные: на одного партизана отряда «Грозный» приходилось не менее пяти фашистских солдат. Командир отряда принял решение – пустить в обход роту, ударить по немцам с флангов, а здесь, на дороге, оставить с пулеметом расчет Михаила Харченко. 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1CE1A4F-E718-48E6-A87E-0562DA96FD4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68" r="3942"/>
          <a:stretch/>
        </p:blipFill>
        <p:spPr>
          <a:xfrm>
            <a:off x="794189" y="2335303"/>
            <a:ext cx="6381673" cy="420918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420AEC7-B083-4863-83A6-25524E84E3C8}"/>
              </a:ext>
            </a:extLst>
          </p:cNvPr>
          <p:cNvSpPr txBox="1"/>
          <p:nvPr/>
        </p:nvSpPr>
        <p:spPr>
          <a:xfrm>
            <a:off x="7384869" y="2332310"/>
            <a:ext cx="4511040" cy="4154984"/>
          </a:xfrm>
          <a:prstGeom prst="rect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Высокое мужество проявил Харченко в этом бою. Много часов держал он дорогу, находясь под непрерывным огнем врага, но не пропустил немцев к Дедовичам, пока рота И. Г. Светлова и подоспевший отряд А. В. Ружникова не налетели на карателей с флангов и не отогнали их. </a:t>
            </a:r>
          </a:p>
        </p:txBody>
      </p:sp>
    </p:spTree>
    <p:extLst>
      <p:ext uri="{BB962C8B-B14F-4D97-AF65-F5344CB8AC3E}">
        <p14:creationId xmlns:p14="http://schemas.microsoft.com/office/powerpoint/2010/main" val="297129698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962599B-4F14-40FA-9565-A5957A96628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882"/>
          <a:stretch/>
        </p:blipFill>
        <p:spPr>
          <a:xfrm>
            <a:off x="703101" y="241026"/>
            <a:ext cx="11198138" cy="638462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2B97FD4-2368-4EC7-8BEA-2421E02762E3}"/>
              </a:ext>
            </a:extLst>
          </p:cNvPr>
          <p:cNvSpPr txBox="1"/>
          <p:nvPr/>
        </p:nvSpPr>
        <p:spPr>
          <a:xfrm>
            <a:off x="703101" y="4071101"/>
            <a:ext cx="11198138" cy="2554545"/>
          </a:xfrm>
          <a:prstGeom prst="rect">
            <a:avLst/>
          </a:prstGeom>
          <a:solidFill>
            <a:srgbClr val="FF0000">
              <a:alpha val="50000"/>
            </a:srgb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Свыше 100 вражеских солдат и офицеров нашли себе здесь могилу. Командование бригады подвело итоги </a:t>
            </a:r>
            <a:r>
              <a:rPr lang="ru-RU" sz="20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Дедовической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операции : -уничтожено 650 гитлеровцев; -взорван большой склад боеприпасов; -разбито 13 дзотов; Разрушены мост через реку Шелонь, путевое хозяйство. Движение на железной дороге прервано….В донесении перечислялись трофеи: пулеметы, винтовки, 3 тысячи патронов, большое количество обмундирования и продовольствия. Наши потери были тоже велики: 58 убитых, 72 </a:t>
            </a:r>
            <a:r>
              <a:rPr lang="ru-RU" sz="2000" dirty="0" err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ранннных</a:t>
            </a:r>
            <a:r>
              <a:rPr lang="ru-RU" sz="2000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 28 пропавших без вести. Несколько дней спустя о налете партизан на Дедовичи из сообщения Советского Информбюро узнала вся страна…»</a:t>
            </a:r>
          </a:p>
        </p:txBody>
      </p:sp>
    </p:spTree>
    <p:extLst>
      <p:ext uri="{BB962C8B-B14F-4D97-AF65-F5344CB8AC3E}">
        <p14:creationId xmlns:p14="http://schemas.microsoft.com/office/powerpoint/2010/main" val="140891613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" r="3348"/>
          <a:stretch/>
        </p:blipFill>
        <p:spPr>
          <a:xfrm>
            <a:off x="1957759" y="0"/>
            <a:ext cx="7573107" cy="6858000"/>
          </a:xfrm>
        </p:spPr>
      </p:pic>
    </p:spTree>
    <p:extLst>
      <p:ext uri="{BB962C8B-B14F-4D97-AF65-F5344CB8AC3E}">
        <p14:creationId xmlns:p14="http://schemas.microsoft.com/office/powerpoint/2010/main" val="4007895065"/>
      </p:ext>
    </p:extLst>
  </p:cSld>
  <p:clrMapOvr>
    <a:masterClrMapping/>
  </p:clrMapOvr>
</p:sld>
</file>

<file path=ppt/theme/theme1.xml><?xml version="1.0" encoding="utf-8"?>
<a:theme xmlns:a="http://schemas.openxmlformats.org/drawingml/2006/main" name="View">
  <a:themeElements>
    <a:clrScheme name="View">
      <a:dk1>
        <a:srgbClr val="000000"/>
      </a:dk1>
      <a:lt1>
        <a:srgbClr val="FFFFFF"/>
      </a:lt1>
      <a:dk2>
        <a:srgbClr val="46464A"/>
      </a:dk2>
      <a:lt2>
        <a:srgbClr val="D6D3CC"/>
      </a:lt2>
      <a:accent1>
        <a:srgbClr val="6F6F74"/>
      </a:accent1>
      <a:accent2>
        <a:srgbClr val="92A9B9"/>
      </a:accent2>
      <a:accent3>
        <a:srgbClr val="A7B789"/>
      </a:accent3>
      <a:accent4>
        <a:srgbClr val="B9A489"/>
      </a:accent4>
      <a:accent5>
        <a:srgbClr val="8D6374"/>
      </a:accent5>
      <a:accent6>
        <a:srgbClr val="9B7362"/>
      </a:accent6>
      <a:hlink>
        <a:srgbClr val="67AABF"/>
      </a:hlink>
      <a:folHlink>
        <a:srgbClr val="ABAFA5"/>
      </a:folHlink>
    </a:clrScheme>
    <a:fontScheme name="View">
      <a:maj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Schoolbook" panose="0204060405050502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iew">
      <a:fillStyleLst>
        <a:solidFill>
          <a:schemeClr val="phClr"/>
        </a:solidFill>
        <a:solidFill>
          <a:schemeClr val="phClr">
            <a:tint val="60000"/>
            <a:satMod val="120000"/>
          </a:schemeClr>
        </a:solidFill>
        <a:solidFill>
          <a:schemeClr val="phClr">
            <a:shade val="75000"/>
            <a:satMod val="16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95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5240" dir="5400000" algn="tl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9525" prstMaterial="flat">
            <a:bevelT w="0" h="0" prst="coolSlant"/>
            <a:contourClr>
              <a:schemeClr val="phClr">
                <a:shade val="35000"/>
                <a:satMod val="130000"/>
              </a:schemeClr>
            </a:contourClr>
          </a:sp3d>
        </a:effectStyle>
        <a:effectStyle>
          <a:effectLst>
            <a:outerShdw blurRad="76200" dist="25400" dir="5400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contourW="19050" prstMaterial="flat">
            <a:bevelT w="0" h="0" prst="coolSlant"/>
            <a:contourClr>
              <a:schemeClr val="phClr">
                <a:shade val="25000"/>
                <a:satMod val="14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4000"/>
                <a:shade val="98000"/>
                <a:satMod val="130000"/>
                <a:lumMod val="102000"/>
              </a:schemeClr>
            </a:gs>
            <a:gs pos="100000">
              <a:schemeClr val="phClr">
                <a:tint val="98000"/>
                <a:shade val="78000"/>
                <a:satMod val="14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iew" id="{BA0EB5A6-F2D4-4F82-977B-64ADEE4A2A69}" vid="{3969A8A2-35DB-4E3B-8885-16FD2056867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656</TotalTime>
  <Words>517</Words>
  <Application>Microsoft Office PowerPoint</Application>
  <PresentationFormat>Широкоэкранный</PresentationFormat>
  <Paragraphs>33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8" baseType="lpstr">
      <vt:lpstr>Arial</vt:lpstr>
      <vt:lpstr>Century Schoolbook</vt:lpstr>
      <vt:lpstr>Times New Roman</vt:lpstr>
      <vt:lpstr>Wingdings 2</vt:lpstr>
      <vt:lpstr>Wingdings 3</vt:lpstr>
      <vt:lpstr>View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/>
  <cp:lastModifiedBy>User</cp:lastModifiedBy>
  <cp:revision>32</cp:revision>
  <dcterms:created xsi:type="dcterms:W3CDTF">2021-06-06T12:46:02Z</dcterms:created>
  <dcterms:modified xsi:type="dcterms:W3CDTF">2021-06-13T13:31:16Z</dcterms:modified>
</cp:coreProperties>
</file>